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68" r:id="rId5"/>
  </p:sldMasterIdLst>
  <p:notesMasterIdLst>
    <p:notesMasterId r:id="rId48"/>
  </p:notesMasterIdLst>
  <p:handoutMasterIdLst>
    <p:handoutMasterId r:id="rId49"/>
  </p:handoutMasterIdLst>
  <p:sldIdLst>
    <p:sldId id="277" r:id="rId6"/>
    <p:sldId id="354" r:id="rId7"/>
    <p:sldId id="2353" r:id="rId8"/>
    <p:sldId id="260" r:id="rId9"/>
    <p:sldId id="530" r:id="rId10"/>
    <p:sldId id="279" r:id="rId11"/>
    <p:sldId id="280" r:id="rId12"/>
    <p:sldId id="281" r:id="rId13"/>
    <p:sldId id="399" r:id="rId14"/>
    <p:sldId id="2343" r:id="rId15"/>
    <p:sldId id="2344" r:id="rId16"/>
    <p:sldId id="2347" r:id="rId17"/>
    <p:sldId id="2346" r:id="rId18"/>
    <p:sldId id="2345" r:id="rId19"/>
    <p:sldId id="2349" r:id="rId20"/>
    <p:sldId id="2348" r:id="rId21"/>
    <p:sldId id="2350" r:id="rId22"/>
    <p:sldId id="520" r:id="rId23"/>
    <p:sldId id="287" r:id="rId24"/>
    <p:sldId id="524" r:id="rId25"/>
    <p:sldId id="528" r:id="rId26"/>
    <p:sldId id="522" r:id="rId27"/>
    <p:sldId id="516" r:id="rId28"/>
    <p:sldId id="361" r:id="rId29"/>
    <p:sldId id="356" r:id="rId30"/>
    <p:sldId id="357" r:id="rId31"/>
    <p:sldId id="358" r:id="rId32"/>
    <p:sldId id="359" r:id="rId33"/>
    <p:sldId id="2352" r:id="rId34"/>
    <p:sldId id="525" r:id="rId35"/>
    <p:sldId id="523" r:id="rId36"/>
    <p:sldId id="282" r:id="rId37"/>
    <p:sldId id="283" r:id="rId38"/>
    <p:sldId id="526" r:id="rId39"/>
    <p:sldId id="527" r:id="rId40"/>
    <p:sldId id="2351" r:id="rId41"/>
    <p:sldId id="2342" r:id="rId42"/>
    <p:sldId id="2340" r:id="rId43"/>
    <p:sldId id="2146" r:id="rId44"/>
    <p:sldId id="455" r:id="rId45"/>
    <p:sldId id="286" r:id="rId46"/>
    <p:sldId id="265"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54"/>
            <p14:sldId id="2353"/>
          </p14:sldIdLst>
        </p14:section>
        <p14:section name="Cover &amp; content" id="{7418EA26-62ED-49FC-B1DA-F459ECE97219}">
          <p14:sldIdLst>
            <p14:sldId id="260"/>
            <p14:sldId id="530"/>
            <p14:sldId id="279"/>
            <p14:sldId id="280"/>
            <p14:sldId id="281"/>
            <p14:sldId id="399"/>
            <p14:sldId id="2343"/>
            <p14:sldId id="2344"/>
            <p14:sldId id="2347"/>
            <p14:sldId id="2346"/>
            <p14:sldId id="2345"/>
            <p14:sldId id="2349"/>
            <p14:sldId id="2348"/>
            <p14:sldId id="2350"/>
            <p14:sldId id="520"/>
            <p14:sldId id="287"/>
            <p14:sldId id="524"/>
            <p14:sldId id="528"/>
            <p14:sldId id="522"/>
            <p14:sldId id="516"/>
            <p14:sldId id="361"/>
            <p14:sldId id="356"/>
            <p14:sldId id="357"/>
            <p14:sldId id="358"/>
            <p14:sldId id="359"/>
            <p14:sldId id="2352"/>
            <p14:sldId id="525"/>
            <p14:sldId id="523"/>
            <p14:sldId id="282"/>
            <p14:sldId id="283"/>
            <p14:sldId id="526"/>
            <p14:sldId id="527"/>
            <p14:sldId id="2351"/>
            <p14:sldId id="2342"/>
            <p14:sldId id="2340"/>
            <p14:sldId id="2146"/>
            <p14:sldId id="455"/>
            <p14:sldId id="286"/>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CE8C92-3892-9D00-C143-9FE7F6538A3F}" name="Rist, April K." initials="RK" userId="S::april.k.rist@mass.gov::4389eada-97b1-467b-82fe-16345834928a" providerId="AD"/>
  <p188:author id="{1B0707E1-ECD2-90FA-4D1A-BF222CA53DD6}" name="Johnston, Russell (DESE)" initials="JR(" userId="S::Russell.Johnston@mass.gov::7c120461-dde6-4347-b09f-f9c0472c70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hese, Nina (DESE)" initials="M(" lastIdx="9" clrIdx="0">
    <p:extLst>
      <p:ext uri="{19B8F6BF-5375-455C-9EA6-DF929625EA0E}">
        <p15:presenceInfo xmlns:p15="http://schemas.microsoft.com/office/powerpoint/2012/main" userId="S::nina.m.marchese@mass.gov::c064ef28-27b3-4c11-bd04-f9be75850966" providerId="AD"/>
      </p:ext>
    </p:extLst>
  </p:cmAuthor>
  <p:cmAuthor id="2" name="Cote, Andrea (DESE)" initials="C(" lastIdx="2" clrIdx="1">
    <p:extLst>
      <p:ext uri="{19B8F6BF-5375-455C-9EA6-DF929625EA0E}">
        <p15:presenceInfo xmlns:p15="http://schemas.microsoft.com/office/powerpoint/2012/main" userId="S::andrea.j.cote@mass.gov::2daef489-b5e8-4fe6-8a49-16de58dc3def" providerId="AD"/>
      </p:ext>
    </p:extLst>
  </p:cmAuthor>
  <p:cmAuthor id="3" name="Alvarez, Iraida (DESE)" initials="A(" lastIdx="74" clrIdx="2">
    <p:extLst>
      <p:ext uri="{19B8F6BF-5375-455C-9EA6-DF929625EA0E}">
        <p15:presenceInfo xmlns:p15="http://schemas.microsoft.com/office/powerpoint/2012/main" userId="S::iraida.j.alvarez@mass.gov::66b89c24-7507-40c7-9620-66ed0feaf784" providerId="AD"/>
      </p:ext>
    </p:extLst>
  </p:cmAuthor>
  <p:cmAuthor id="4" name="Johnston, Russell (DESE)" initials="J(" lastIdx="11" clrIdx="3">
    <p:extLst>
      <p:ext uri="{19B8F6BF-5375-455C-9EA6-DF929625EA0E}">
        <p15:presenceInfo xmlns:p15="http://schemas.microsoft.com/office/powerpoint/2012/main" userId="S::russell.johnston@mass.gov::7c120461-dde6-4347-b09f-f9c0472c7017" providerId="AD"/>
      </p:ext>
    </p:extLst>
  </p:cmAuthor>
  <p:cmAuthor id="5" name="Viviani, Lauren (DESE)" initials="V(" lastIdx="4" clrIdx="4">
    <p:extLst>
      <p:ext uri="{19B8F6BF-5375-455C-9EA6-DF929625EA0E}">
        <p15:presenceInfo xmlns:p15="http://schemas.microsoft.com/office/powerpoint/2012/main" userId="S::lauren.m.viviani@mass.gov::a2788da4-dd76-4dfc-998f-31fcce3f4a22" providerId="AD"/>
      </p:ext>
    </p:extLst>
  </p:cmAuthor>
  <p:cmAuthor id="6" name="Valentine, Teri (DESE)" initials="V(" lastIdx="2" clrIdx="5">
    <p:extLst>
      <p:ext uri="{19B8F6BF-5375-455C-9EA6-DF929625EA0E}">
        <p15:presenceInfo xmlns:p15="http://schemas.microsoft.com/office/powerpoint/2012/main" userId="S::teri.w.valentine@mass.gov::03feb773-6935-44ed-b6af-bbadae39694c" providerId="AD"/>
      </p:ext>
    </p:extLst>
  </p:cmAuthor>
  <p:cmAuthor id="7" name="Rastogi-Kelly, Vandana (DESE)" initials="R(" lastIdx="2" clrIdx="6">
    <p:extLst>
      <p:ext uri="{19B8F6BF-5375-455C-9EA6-DF929625EA0E}">
        <p15:presenceInfo xmlns:p15="http://schemas.microsoft.com/office/powerpoint/2012/main" userId="S::vandana.r.rastogi-kelly@mass.gov::04ea3925-efd3-4cb6-91ff-2bb834262727" providerId="AD"/>
      </p:ext>
    </p:extLst>
  </p:cmAuthor>
  <p:cmAuthor id="8" name="Camacho, Jamie L. (DESE)" initials="C(" lastIdx="11" clrIdx="7">
    <p:extLst>
      <p:ext uri="{19B8F6BF-5375-455C-9EA6-DF929625EA0E}">
        <p15:presenceInfo xmlns:p15="http://schemas.microsoft.com/office/powerpoint/2012/main" userId="S::jamie.l.camacho@mass.gov::21f49f1e-e593-4860-b32e-bdd5656b5338" providerId="AD"/>
      </p:ext>
    </p:extLst>
  </p:cmAuthor>
  <p:cmAuthor id="9" name="April.Rist" initials="Ap" lastIdx="1" clrIdx="8">
    <p:extLst>
      <p:ext uri="{19B8F6BF-5375-455C-9EA6-DF929625EA0E}">
        <p15:presenceInfo xmlns:p15="http://schemas.microsoft.com/office/powerpoint/2012/main" userId="S::april.rist_ssosma.org#ext#@massgov.onmicrosoft.com::3e763295-8668-49fb-9654-3f4606d19e17" providerId="AD"/>
      </p:ext>
    </p:extLst>
  </p:cmAuthor>
  <p:cmAuthor id="10" name="April Rist" initials="AR" lastIdx="4" clrIdx="9">
    <p:extLst>
      <p:ext uri="{19B8F6BF-5375-455C-9EA6-DF929625EA0E}">
        <p15:presenceInfo xmlns:p15="http://schemas.microsoft.com/office/powerpoint/2012/main" userId="S::arist@lpvec.org::2e87416d-317a-47c3-bd73-da4794f60f51" providerId="AD"/>
      </p:ext>
    </p:extLst>
  </p:cmAuthor>
  <p:cmAuthor id="11" name="Johnston, Russell (DESE)" initials="JR(" lastIdx="2" clrIdx="10">
    <p:extLst>
      <p:ext uri="{19B8F6BF-5375-455C-9EA6-DF929625EA0E}">
        <p15:presenceInfo xmlns:p15="http://schemas.microsoft.com/office/powerpoint/2012/main" userId="S::russell.johnston@mass.gov::9dc7468c-4e37-4531-b5d7-de3dc3343d55" providerId="AD"/>
      </p:ext>
    </p:extLst>
  </p:cmAuthor>
  <p:cmAuthor id="12" name="Rist, April K." initials="RK" lastIdx="9" clrIdx="11">
    <p:extLst>
      <p:ext uri="{19B8F6BF-5375-455C-9EA6-DF929625EA0E}">
        <p15:presenceInfo xmlns:p15="http://schemas.microsoft.com/office/powerpoint/2012/main" userId="S::april.k.rist@mass.gov::4389eada-97b1-467b-82fe-16345834928a" providerId="AD"/>
      </p:ext>
    </p:extLst>
  </p:cmAuthor>
  <p:cmAuthor id="13" name="Rist, April K." initials="RAK" lastIdx="3" clrIdx="12">
    <p:extLst>
      <p:ext uri="{19B8F6BF-5375-455C-9EA6-DF929625EA0E}">
        <p15:presenceInfo xmlns:p15="http://schemas.microsoft.com/office/powerpoint/2012/main" userId="Rist, April K." providerId="None"/>
      </p:ext>
    </p:extLst>
  </p:cmAuthor>
  <p:cmAuthor id="14" name="Liti, Zhaneta (DESE)" initials="LZ(" lastIdx="1" clrIdx="13">
    <p:extLst>
      <p:ext uri="{19B8F6BF-5375-455C-9EA6-DF929625EA0E}">
        <p15:presenceInfo xmlns:p15="http://schemas.microsoft.com/office/powerpoint/2012/main" userId="S::Zhaneta.Liti@mass.gov::30377802-b61a-44ea-81ee-94ffda71586c" providerId="AD"/>
      </p:ext>
    </p:extLst>
  </p:cmAuthor>
  <p:cmAuthor id="15" name="Thomas, Arabela (DESE)" initials="TA(" lastIdx="1" clrIdx="14">
    <p:extLst>
      <p:ext uri="{19B8F6BF-5375-455C-9EA6-DF929625EA0E}">
        <p15:presenceInfo xmlns:p15="http://schemas.microsoft.com/office/powerpoint/2012/main" userId="S::arabela.thomas@mass.gov::c61caa2c-bd09-41fa-982d-4db69e7cef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0DEC4-1698-43C4-B208-F6A4549E9889}" v="12" dt="2022-03-10T21:31:53.068"/>
    <p1510:client id="{4098B2E8-DA8A-4DBA-87E0-CEB2BF258722}" v="54" dt="2022-03-11T15:58:20.988"/>
    <p1510:client id="{4E6E8907-AA3C-4999-9372-3576317F5358}" v="422" dt="2022-03-10T20:20:41.102"/>
    <p1510:client id="{56ADD89D-22EB-581C-BBB6-26490C9D518A}" v="315" dt="2022-03-10T21:35:07.490"/>
    <p1510:client id="{74360365-1023-42CC-A9B7-3139392A56C3}" v="1" dt="2022-03-11T02:06:02.089"/>
    <p1510:client id="{BD1D0FB9-E28A-4137-9F8F-1FB7381C5976}" v="18" dt="2022-03-11T15:37:54.466"/>
    <p1510:client id="{CF09EC08-1A80-4B3D-A13F-E977E972D179}" v="20" dt="2022-03-10T21:48:41.603"/>
    <p1510:client id="{DC98B576-C326-4A2F-BC60-33A11D328B8B}" v="36" dt="2022-03-10T16:47:22.332"/>
    <p1510:client id="{F5CEC00C-A5B5-44EA-8AEB-43C1B1672FD6}" v="229" vWet="233" dt="2022-03-11T15:37:05.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5" autoAdjust="0"/>
  </p:normalViewPr>
  <p:slideViewPr>
    <p:cSldViewPr snapToGrid="0">
      <p:cViewPr varScale="1">
        <p:scale>
          <a:sx n="67" d="100"/>
          <a:sy n="67" d="100"/>
        </p:scale>
        <p:origin x="72" y="6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12AC1-1A2E-4926-A641-45CC81190CAD}" type="doc">
      <dgm:prSet loTypeId="urn:microsoft.com/office/officeart/2005/8/layout/chart3" loCatId="relationship" qsTypeId="urn:microsoft.com/office/officeart/2005/8/quickstyle/simple1" qsCatId="simple" csTypeId="urn:microsoft.com/office/officeart/2005/8/colors/accent2_2" csCatId="accent2" phldr="1"/>
      <dgm:spPr/>
    </dgm:pt>
    <dgm:pt modelId="{D28E439B-1D72-49B8-B3B5-A27FBE61F781}">
      <dgm:prSet phldrT="[Text]"/>
      <dgm:spPr/>
      <dgm:t>
        <a:bodyPr/>
        <a:lstStyle/>
        <a:p>
          <a:r>
            <a:rPr lang="en-US" dirty="0"/>
            <a:t>Skill Building</a:t>
          </a:r>
        </a:p>
      </dgm:t>
    </dgm:pt>
    <dgm:pt modelId="{AC2EF0A8-DC28-43C6-B414-4F1CC4039AA2}" type="parTrans" cxnId="{E2188598-4D9A-4A36-82EC-6053C57BFC4E}">
      <dgm:prSet/>
      <dgm:spPr/>
      <dgm:t>
        <a:bodyPr/>
        <a:lstStyle/>
        <a:p>
          <a:endParaRPr lang="en-US"/>
        </a:p>
      </dgm:t>
    </dgm:pt>
    <dgm:pt modelId="{E7DC3FC1-F97A-4FFE-8B5E-F1E4A6A52E97}" type="sibTrans" cxnId="{E2188598-4D9A-4A36-82EC-6053C57BFC4E}">
      <dgm:prSet/>
      <dgm:spPr/>
      <dgm:t>
        <a:bodyPr/>
        <a:lstStyle/>
        <a:p>
          <a:endParaRPr lang="en-US"/>
        </a:p>
      </dgm:t>
    </dgm:pt>
    <dgm:pt modelId="{99F903BF-D5ED-48F4-9CFA-08746A36D37D}">
      <dgm:prSet phldrT="[Text]"/>
      <dgm:spPr/>
      <dgm:t>
        <a:bodyPr/>
        <a:lstStyle/>
        <a:p>
          <a:r>
            <a:rPr lang="en-US" dirty="0"/>
            <a:t>Independence</a:t>
          </a:r>
        </a:p>
      </dgm:t>
    </dgm:pt>
    <dgm:pt modelId="{C475F54F-D81A-4678-990B-ABCDA41947C5}" type="parTrans" cxnId="{DFFF746A-9C3D-489C-B5D3-4CAD97FD481C}">
      <dgm:prSet/>
      <dgm:spPr/>
      <dgm:t>
        <a:bodyPr/>
        <a:lstStyle/>
        <a:p>
          <a:endParaRPr lang="en-US"/>
        </a:p>
      </dgm:t>
    </dgm:pt>
    <dgm:pt modelId="{7006CF18-5AF4-4114-91E6-D10D4F259CB9}" type="sibTrans" cxnId="{DFFF746A-9C3D-489C-B5D3-4CAD97FD481C}">
      <dgm:prSet/>
      <dgm:spPr/>
      <dgm:t>
        <a:bodyPr/>
        <a:lstStyle/>
        <a:p>
          <a:endParaRPr lang="en-US"/>
        </a:p>
      </dgm:t>
    </dgm:pt>
    <dgm:pt modelId="{D90B8770-E1BA-43A5-BC0F-52E8D6BB882C}">
      <dgm:prSet phldrT="[Text]"/>
      <dgm:spPr/>
      <dgm:t>
        <a:bodyPr/>
        <a:lstStyle/>
        <a:p>
          <a:r>
            <a:rPr lang="en-US" dirty="0"/>
            <a:t>Community Integration</a:t>
          </a:r>
        </a:p>
      </dgm:t>
      <dgm:extLst>
        <a:ext uri="{E40237B7-FDA0-4F09-8148-C483321AD2D9}">
          <dgm14:cNvPr xmlns:dgm14="http://schemas.microsoft.com/office/drawing/2010/diagram" id="0" name="" descr="graphic shows pie chart, left third &quot;Community Integration&quot;, right third &quot;Skill building&quot;, bottom third &quot;Independence&quot;"/>
        </a:ext>
      </dgm:extLst>
    </dgm:pt>
    <dgm:pt modelId="{3E482CE5-1D9B-45B0-BD19-320CC0783145}" type="parTrans" cxnId="{7EE61A32-9A7A-4B30-A2D6-3013F78F266F}">
      <dgm:prSet/>
      <dgm:spPr/>
      <dgm:t>
        <a:bodyPr/>
        <a:lstStyle/>
        <a:p>
          <a:endParaRPr lang="en-US"/>
        </a:p>
      </dgm:t>
    </dgm:pt>
    <dgm:pt modelId="{4231EA50-7946-43A1-8554-51397261F1B4}" type="sibTrans" cxnId="{7EE61A32-9A7A-4B30-A2D6-3013F78F266F}">
      <dgm:prSet/>
      <dgm:spPr/>
      <dgm:t>
        <a:bodyPr/>
        <a:lstStyle/>
        <a:p>
          <a:endParaRPr lang="en-US"/>
        </a:p>
      </dgm:t>
    </dgm:pt>
    <dgm:pt modelId="{52BFB853-C36B-4C68-B1FA-23C0843E7E25}" type="pres">
      <dgm:prSet presAssocID="{80712AC1-1A2E-4926-A641-45CC81190CAD}" presName="compositeShape" presStyleCnt="0">
        <dgm:presLayoutVars>
          <dgm:chMax val="7"/>
          <dgm:dir/>
          <dgm:resizeHandles val="exact"/>
        </dgm:presLayoutVars>
      </dgm:prSet>
      <dgm:spPr/>
    </dgm:pt>
    <dgm:pt modelId="{7C89CFB2-F46A-4996-AB07-EAF8FAB6D9B1}" type="pres">
      <dgm:prSet presAssocID="{80712AC1-1A2E-4926-A641-45CC81190CAD}" presName="wedge1" presStyleLbl="node1" presStyleIdx="0" presStyleCnt="3"/>
      <dgm:spPr/>
    </dgm:pt>
    <dgm:pt modelId="{7A25E97A-09EE-45C6-8F14-D6C424992BCF}" type="pres">
      <dgm:prSet presAssocID="{80712AC1-1A2E-4926-A641-45CC81190CAD}" presName="wedge1Tx" presStyleLbl="node1" presStyleIdx="0" presStyleCnt="3">
        <dgm:presLayoutVars>
          <dgm:chMax val="0"/>
          <dgm:chPref val="0"/>
          <dgm:bulletEnabled val="1"/>
        </dgm:presLayoutVars>
      </dgm:prSet>
      <dgm:spPr/>
    </dgm:pt>
    <dgm:pt modelId="{C63057EE-041A-476C-A85F-572261B356B8}" type="pres">
      <dgm:prSet presAssocID="{80712AC1-1A2E-4926-A641-45CC81190CAD}" presName="wedge2" presStyleLbl="node1" presStyleIdx="1" presStyleCnt="3"/>
      <dgm:spPr/>
    </dgm:pt>
    <dgm:pt modelId="{D06B644D-D21A-4DFE-B0E7-D75ED25BCEDB}" type="pres">
      <dgm:prSet presAssocID="{80712AC1-1A2E-4926-A641-45CC81190CAD}" presName="wedge2Tx" presStyleLbl="node1" presStyleIdx="1" presStyleCnt="3">
        <dgm:presLayoutVars>
          <dgm:chMax val="0"/>
          <dgm:chPref val="0"/>
          <dgm:bulletEnabled val="1"/>
        </dgm:presLayoutVars>
      </dgm:prSet>
      <dgm:spPr/>
    </dgm:pt>
    <dgm:pt modelId="{8DA9E79D-3CB2-453B-BA39-75F5F24F95F8}" type="pres">
      <dgm:prSet presAssocID="{80712AC1-1A2E-4926-A641-45CC81190CAD}" presName="wedge3" presStyleLbl="node1" presStyleIdx="2" presStyleCnt="3"/>
      <dgm:spPr/>
    </dgm:pt>
    <dgm:pt modelId="{6B247849-3762-44AE-9E0E-1270C5604972}" type="pres">
      <dgm:prSet presAssocID="{80712AC1-1A2E-4926-A641-45CC81190CAD}" presName="wedge3Tx" presStyleLbl="node1" presStyleIdx="2" presStyleCnt="3">
        <dgm:presLayoutVars>
          <dgm:chMax val="0"/>
          <dgm:chPref val="0"/>
          <dgm:bulletEnabled val="1"/>
        </dgm:presLayoutVars>
      </dgm:prSet>
      <dgm:spPr/>
    </dgm:pt>
  </dgm:ptLst>
  <dgm:cxnLst>
    <dgm:cxn modelId="{8BB79215-F0A0-4831-BDCE-D4568EE2C900}" type="presOf" srcId="{D28E439B-1D72-49B8-B3B5-A27FBE61F781}" destId="{7C89CFB2-F46A-4996-AB07-EAF8FAB6D9B1}" srcOrd="0" destOrd="0" presId="urn:microsoft.com/office/officeart/2005/8/layout/chart3"/>
    <dgm:cxn modelId="{E722D524-7AEA-4992-B9D1-915E3AB857C3}" type="presOf" srcId="{99F903BF-D5ED-48F4-9CFA-08746A36D37D}" destId="{D06B644D-D21A-4DFE-B0E7-D75ED25BCEDB}" srcOrd="1" destOrd="0" presId="urn:microsoft.com/office/officeart/2005/8/layout/chart3"/>
    <dgm:cxn modelId="{7EE61A32-9A7A-4B30-A2D6-3013F78F266F}" srcId="{80712AC1-1A2E-4926-A641-45CC81190CAD}" destId="{D90B8770-E1BA-43A5-BC0F-52E8D6BB882C}" srcOrd="2" destOrd="0" parTransId="{3E482CE5-1D9B-45B0-BD19-320CC0783145}" sibTransId="{4231EA50-7946-43A1-8554-51397261F1B4}"/>
    <dgm:cxn modelId="{5630F149-D3CA-4A46-9807-60F2B5CA0D3A}" type="presOf" srcId="{D90B8770-E1BA-43A5-BC0F-52E8D6BB882C}" destId="{6B247849-3762-44AE-9E0E-1270C5604972}" srcOrd="1" destOrd="0" presId="urn:microsoft.com/office/officeart/2005/8/layout/chart3"/>
    <dgm:cxn modelId="{DFFF746A-9C3D-489C-B5D3-4CAD97FD481C}" srcId="{80712AC1-1A2E-4926-A641-45CC81190CAD}" destId="{99F903BF-D5ED-48F4-9CFA-08746A36D37D}" srcOrd="1" destOrd="0" parTransId="{C475F54F-D81A-4678-990B-ABCDA41947C5}" sibTransId="{7006CF18-5AF4-4114-91E6-D10D4F259CB9}"/>
    <dgm:cxn modelId="{2F94BE80-C79A-42E6-B467-B2864DF8BC73}" type="presOf" srcId="{99F903BF-D5ED-48F4-9CFA-08746A36D37D}" destId="{C63057EE-041A-476C-A85F-572261B356B8}" srcOrd="0" destOrd="0" presId="urn:microsoft.com/office/officeart/2005/8/layout/chart3"/>
    <dgm:cxn modelId="{5F214783-CB61-437B-868C-41CC21A6379D}" type="presOf" srcId="{D90B8770-E1BA-43A5-BC0F-52E8D6BB882C}" destId="{8DA9E79D-3CB2-453B-BA39-75F5F24F95F8}" srcOrd="0" destOrd="0" presId="urn:microsoft.com/office/officeart/2005/8/layout/chart3"/>
    <dgm:cxn modelId="{E2188598-4D9A-4A36-82EC-6053C57BFC4E}" srcId="{80712AC1-1A2E-4926-A641-45CC81190CAD}" destId="{D28E439B-1D72-49B8-B3B5-A27FBE61F781}" srcOrd="0" destOrd="0" parTransId="{AC2EF0A8-DC28-43C6-B414-4F1CC4039AA2}" sibTransId="{E7DC3FC1-F97A-4FFE-8B5E-F1E4A6A52E97}"/>
    <dgm:cxn modelId="{AD34DAE3-B2A7-4E16-815C-B458F7EECDE6}" type="presOf" srcId="{D28E439B-1D72-49B8-B3B5-A27FBE61F781}" destId="{7A25E97A-09EE-45C6-8F14-D6C424992BCF}" srcOrd="1" destOrd="0" presId="urn:microsoft.com/office/officeart/2005/8/layout/chart3"/>
    <dgm:cxn modelId="{18AFE3FF-6D7E-428F-86C4-C0138AC61BC1}" type="presOf" srcId="{80712AC1-1A2E-4926-A641-45CC81190CAD}" destId="{52BFB853-C36B-4C68-B1FA-23C0843E7E25}" srcOrd="0" destOrd="0" presId="urn:microsoft.com/office/officeart/2005/8/layout/chart3"/>
    <dgm:cxn modelId="{6D3AA798-7ED1-4EFC-8D0C-68E6B5E07A39}" type="presParOf" srcId="{52BFB853-C36B-4C68-B1FA-23C0843E7E25}" destId="{7C89CFB2-F46A-4996-AB07-EAF8FAB6D9B1}" srcOrd="0" destOrd="0" presId="urn:microsoft.com/office/officeart/2005/8/layout/chart3"/>
    <dgm:cxn modelId="{F3D4AC47-8DC2-427D-9550-6D549C66FC50}" type="presParOf" srcId="{52BFB853-C36B-4C68-B1FA-23C0843E7E25}" destId="{7A25E97A-09EE-45C6-8F14-D6C424992BCF}" srcOrd="1" destOrd="0" presId="urn:microsoft.com/office/officeart/2005/8/layout/chart3"/>
    <dgm:cxn modelId="{6711E957-7A70-4A86-9083-5D78055F958A}" type="presParOf" srcId="{52BFB853-C36B-4C68-B1FA-23C0843E7E25}" destId="{C63057EE-041A-476C-A85F-572261B356B8}" srcOrd="2" destOrd="0" presId="urn:microsoft.com/office/officeart/2005/8/layout/chart3"/>
    <dgm:cxn modelId="{529ACA4E-E51C-4212-84E4-D160C8C333A4}" type="presParOf" srcId="{52BFB853-C36B-4C68-B1FA-23C0843E7E25}" destId="{D06B644D-D21A-4DFE-B0E7-D75ED25BCEDB}" srcOrd="3" destOrd="0" presId="urn:microsoft.com/office/officeart/2005/8/layout/chart3"/>
    <dgm:cxn modelId="{0692E1D4-6315-4F7A-A5DD-FD22C0EB6ED9}" type="presParOf" srcId="{52BFB853-C36B-4C68-B1FA-23C0843E7E25}" destId="{8DA9E79D-3CB2-453B-BA39-75F5F24F95F8}" srcOrd="4" destOrd="0" presId="urn:microsoft.com/office/officeart/2005/8/layout/chart3"/>
    <dgm:cxn modelId="{0A91262C-60C8-4160-B4AC-CD4B4ED04C25}" type="presParOf" srcId="{52BFB853-C36B-4C68-B1FA-23C0843E7E25}" destId="{6B247849-3762-44AE-9E0E-1270C5604972}"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87D46-482D-4965-9486-51EE6A131A0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7DAF18F1-3B24-4D0F-9C67-CA6E8972A7DD}">
      <dgm:prSet/>
      <dgm:spPr/>
      <dgm:t>
        <a:bodyPr/>
        <a:lstStyle/>
        <a:p>
          <a:pPr rtl="0"/>
          <a:r>
            <a:rPr lang="en-US" dirty="0">
              <a:latin typeface="+mj-lt"/>
            </a:rPr>
            <a:t>Reminder: Must Submit Mid-Year Self-Assessments for Resolution Funds (Expenditures)</a:t>
          </a:r>
        </a:p>
      </dgm:t>
      <dgm:extLst>
        <a:ext uri="{E40237B7-FDA0-4F09-8148-C483321AD2D9}">
          <dgm14:cNvPr xmlns:dgm14="http://schemas.microsoft.com/office/drawing/2010/diagram" id="0" name="" descr="Reminder: Must Submit Mid-Year Self-Assessments for Resolution Funds (Expenditures)&#10;"/>
        </a:ext>
      </dgm:extLst>
    </dgm:pt>
    <dgm:pt modelId="{45A3D6AF-A043-46C5-8E10-2AEBF0C1EE12}" type="parTrans" cxnId="{A1197DC0-FD97-494E-81C2-7FD6ADF3043D}">
      <dgm:prSet/>
      <dgm:spPr/>
      <dgm:t>
        <a:bodyPr/>
        <a:lstStyle/>
        <a:p>
          <a:endParaRPr lang="en-US"/>
        </a:p>
      </dgm:t>
    </dgm:pt>
    <dgm:pt modelId="{CC7FD70F-FCB4-4CAE-B31D-DCCFDDA5B9F5}" type="sibTrans" cxnId="{A1197DC0-FD97-494E-81C2-7FD6ADF3043D}">
      <dgm:prSet/>
      <dgm:spPr/>
      <dgm:t>
        <a:bodyPr/>
        <a:lstStyle/>
        <a:p>
          <a:endParaRPr lang="en-US"/>
        </a:p>
      </dgm:t>
    </dgm:pt>
    <dgm:pt modelId="{123AD42E-6C83-4980-A5E1-DFFE19674858}" type="pres">
      <dgm:prSet presAssocID="{3B787D46-482D-4965-9486-51EE6A131A0D}" presName="linear" presStyleCnt="0">
        <dgm:presLayoutVars>
          <dgm:animLvl val="lvl"/>
          <dgm:resizeHandles val="exact"/>
        </dgm:presLayoutVars>
      </dgm:prSet>
      <dgm:spPr/>
    </dgm:pt>
    <dgm:pt modelId="{25E2D587-9F45-46DE-A952-47FDA698C05B}" type="pres">
      <dgm:prSet presAssocID="{7DAF18F1-3B24-4D0F-9C67-CA6E8972A7DD}" presName="parentText" presStyleLbl="node1" presStyleIdx="0" presStyleCnt="1" custScaleX="87591" custScaleY="70236" custLinFactNeighborY="27143">
        <dgm:presLayoutVars>
          <dgm:chMax val="0"/>
          <dgm:bulletEnabled val="1"/>
        </dgm:presLayoutVars>
      </dgm:prSet>
      <dgm:spPr/>
    </dgm:pt>
  </dgm:ptLst>
  <dgm:cxnLst>
    <dgm:cxn modelId="{21AEDD3B-57E1-4144-A7C5-3D5410EF3297}" type="presOf" srcId="{7DAF18F1-3B24-4D0F-9C67-CA6E8972A7DD}" destId="{25E2D587-9F45-46DE-A952-47FDA698C05B}" srcOrd="0" destOrd="0" presId="urn:microsoft.com/office/officeart/2005/8/layout/vList2"/>
    <dgm:cxn modelId="{F4CA0540-9F5F-4B29-82DD-057BD4D3F18F}" type="presOf" srcId="{3B787D46-482D-4965-9486-51EE6A131A0D}" destId="{123AD42E-6C83-4980-A5E1-DFFE19674858}" srcOrd="0" destOrd="0" presId="urn:microsoft.com/office/officeart/2005/8/layout/vList2"/>
    <dgm:cxn modelId="{A1197DC0-FD97-494E-81C2-7FD6ADF3043D}" srcId="{3B787D46-482D-4965-9486-51EE6A131A0D}" destId="{7DAF18F1-3B24-4D0F-9C67-CA6E8972A7DD}" srcOrd="0" destOrd="0" parTransId="{45A3D6AF-A043-46C5-8E10-2AEBF0C1EE12}" sibTransId="{CC7FD70F-FCB4-4CAE-B31D-DCCFDDA5B9F5}"/>
    <dgm:cxn modelId="{991518C9-52E7-40C3-BB05-1862E650E20B}" type="presParOf" srcId="{123AD42E-6C83-4980-A5E1-DFFE19674858}" destId="{25E2D587-9F45-46DE-A952-47FDA698C05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9CFB2-F46A-4996-AB07-EAF8FAB6D9B1}">
      <dsp:nvSpPr>
        <dsp:cNvPr id="0" name=""/>
        <dsp:cNvSpPr/>
      </dsp:nvSpPr>
      <dsp:spPr>
        <a:xfrm>
          <a:off x="3325148" y="272379"/>
          <a:ext cx="3389609" cy="3389609"/>
        </a:xfrm>
        <a:prstGeom prst="pie">
          <a:avLst>
            <a:gd name="adj1" fmla="val 16200000"/>
            <a:gd name="adj2" fmla="val 18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Skill Building</a:t>
          </a:r>
        </a:p>
      </dsp:txBody>
      <dsp:txXfrm>
        <a:off x="5168046" y="897842"/>
        <a:ext cx="1150045" cy="1129869"/>
      </dsp:txXfrm>
    </dsp:sp>
    <dsp:sp modelId="{C63057EE-041A-476C-A85F-572261B356B8}">
      <dsp:nvSpPr>
        <dsp:cNvPr id="0" name=""/>
        <dsp:cNvSpPr/>
      </dsp:nvSpPr>
      <dsp:spPr>
        <a:xfrm>
          <a:off x="3150421" y="373260"/>
          <a:ext cx="3389609" cy="3389609"/>
        </a:xfrm>
        <a:prstGeom prst="pie">
          <a:avLst>
            <a:gd name="adj1" fmla="val 1800000"/>
            <a:gd name="adj2" fmla="val 90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Independence</a:t>
          </a:r>
        </a:p>
      </dsp:txBody>
      <dsp:txXfrm>
        <a:off x="4078529" y="2511942"/>
        <a:ext cx="1533394" cy="1049164"/>
      </dsp:txXfrm>
    </dsp:sp>
    <dsp:sp modelId="{8DA9E79D-3CB2-453B-BA39-75F5F24F95F8}">
      <dsp:nvSpPr>
        <dsp:cNvPr id="0" name=""/>
        <dsp:cNvSpPr/>
      </dsp:nvSpPr>
      <dsp:spPr>
        <a:xfrm>
          <a:off x="3150421" y="373260"/>
          <a:ext cx="3389609" cy="3389609"/>
        </a:xfrm>
        <a:prstGeom prst="pie">
          <a:avLst>
            <a:gd name="adj1" fmla="val 9000000"/>
            <a:gd name="adj2" fmla="val 162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Community Integration</a:t>
          </a:r>
        </a:p>
      </dsp:txBody>
      <dsp:txXfrm>
        <a:off x="3513594" y="1039076"/>
        <a:ext cx="1150045" cy="1129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2D587-9F45-46DE-A952-47FDA698C05B}">
      <dsp:nvSpPr>
        <dsp:cNvPr id="0" name=""/>
        <dsp:cNvSpPr/>
      </dsp:nvSpPr>
      <dsp:spPr>
        <a:xfrm>
          <a:off x="388627" y="104073"/>
          <a:ext cx="5486384" cy="54006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rtl="0">
            <a:lnSpc>
              <a:spcPct val="90000"/>
            </a:lnSpc>
            <a:spcBef>
              <a:spcPct val="0"/>
            </a:spcBef>
            <a:spcAft>
              <a:spcPct val="35000"/>
            </a:spcAft>
            <a:buNone/>
          </a:pPr>
          <a:r>
            <a:rPr lang="en-US" sz="4600" kern="1200" dirty="0">
              <a:latin typeface="+mj-lt"/>
            </a:rPr>
            <a:t>Reminder: Must Submit Mid-Year Self-Assessments for Resolution Funds (Expenditures)</a:t>
          </a:r>
        </a:p>
      </dsp:txBody>
      <dsp:txXfrm>
        <a:off x="652263" y="367709"/>
        <a:ext cx="4959112" cy="487334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2022/3/21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2022/3/21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3053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a:cs typeface="Segoe UI"/>
              </a:rPr>
              <a:t>All LEAs are welcome to attend – however, NA district must attend, and we recommend NI district attend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a:cs typeface="Segoe UI"/>
              </a:rPr>
              <a:t>A member of the Department's special education team will contact you with details soon - via email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a:cs typeface="Segoe UI"/>
              </a:rPr>
              <a:t>More detailed information regarding the rubric calculations will be provided </a:t>
            </a:r>
          </a:p>
          <a:p>
            <a:pPr marL="171450" indent="-171450">
              <a:buFont typeface="Arial" panose="020B0604020202020204" pitchFamily="34" charset="0"/>
              <a:buChar char="•"/>
            </a:pPr>
            <a:r>
              <a:rPr lang="en-US" dirty="0"/>
              <a:t>Targeted resources will include:</a:t>
            </a:r>
          </a:p>
          <a:p>
            <a:pPr marL="17145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Caitlin </a:t>
            </a:r>
            <a:r>
              <a:rPr lang="en-US" sz="1800" dirty="0">
                <a:effectLst/>
                <a:highlight>
                  <a:srgbClr val="C0C0C0"/>
                </a:highlight>
                <a:latin typeface="Calibri" panose="020F0502020204030204" pitchFamily="34" charset="0"/>
                <a:ea typeface="Calibri" panose="020F0502020204030204" pitchFamily="34" charset="0"/>
              </a:rPr>
              <a:t>- </a:t>
            </a:r>
            <a:r>
              <a:rPr lang="en-US" sz="1800" b="1" dirty="0">
                <a:effectLst/>
                <a:highlight>
                  <a:srgbClr val="C0C0C0"/>
                </a:highlight>
                <a:latin typeface="Calibri" panose="020F0502020204030204" pitchFamily="34" charset="0"/>
                <a:ea typeface="Calibri" panose="020F0502020204030204" pitchFamily="34" charset="0"/>
              </a:rPr>
              <a:t>MOE</a:t>
            </a:r>
            <a:endParaRPr lang="en-US" sz="1800" b="1" dirty="0">
              <a:effectLst/>
              <a:latin typeface="Calibri" panose="020F0502020204030204" pitchFamily="34" charset="0"/>
              <a:ea typeface="Calibri" panose="020F0502020204030204" pitchFamily="34" charset="0"/>
            </a:endParaRPr>
          </a:p>
          <a:p>
            <a:pPr marL="17145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Lisa Harney – </a:t>
            </a:r>
            <a:r>
              <a:rPr lang="en-US" sz="1800" b="1" dirty="0">
                <a:effectLst/>
                <a:highlight>
                  <a:srgbClr val="C0C0C0"/>
                </a:highlight>
                <a:latin typeface="Calibri" panose="020F0502020204030204" pitchFamily="34" charset="0"/>
                <a:ea typeface="Calibri" panose="020F0502020204030204" pitchFamily="34" charset="0"/>
              </a:rPr>
              <a:t>grad &amp; drop out </a:t>
            </a:r>
            <a:r>
              <a:rPr lang="en-US" sz="1800" dirty="0">
                <a:effectLst/>
                <a:highlight>
                  <a:srgbClr val="C0C0C0"/>
                </a:highlight>
                <a:latin typeface="Calibri" panose="020F0502020204030204" pitchFamily="34" charset="0"/>
                <a:ea typeface="Calibri" panose="020F0502020204030204" pitchFamily="34" charset="0"/>
              </a:rPr>
              <a:t>resources/strategies</a:t>
            </a:r>
          </a:p>
          <a:p>
            <a:pPr marL="17145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ea typeface="Calibri" panose="020F0502020204030204" pitchFamily="34" charset="0"/>
              </a:rPr>
              <a:t>Holly &amp; Juin – </a:t>
            </a:r>
            <a:r>
              <a:rPr lang="en-US" sz="1800" b="1" dirty="0">
                <a:effectLst/>
                <a:highlight>
                  <a:srgbClr val="C0C0C0"/>
                </a:highlight>
                <a:latin typeface="Calibri" panose="020F0502020204030204" pitchFamily="34" charset="0"/>
                <a:ea typeface="Calibri" panose="020F0502020204030204" pitchFamily="34" charset="0"/>
              </a:rPr>
              <a:t>LRE </a:t>
            </a:r>
            <a:r>
              <a:rPr lang="en-US" sz="1800" dirty="0">
                <a:effectLst/>
                <a:highlight>
                  <a:srgbClr val="C0C0C0"/>
                </a:highlight>
                <a:latin typeface="Calibri" panose="020F0502020204030204" pitchFamily="34" charset="0"/>
                <a:ea typeface="Calibri" panose="020F0502020204030204" pitchFamily="34" charset="0"/>
              </a:rPr>
              <a:t>resources/strategies</a:t>
            </a:r>
            <a:endParaRPr lang="en-US" sz="1800" dirty="0">
              <a:effectLst/>
              <a:latin typeface="Calibri" panose="020F0502020204030204" pitchFamily="34" charset="0"/>
              <a:ea typeface="Calibri" panose="020F0502020204030204" pitchFamily="34" charset="0"/>
            </a:endParaRPr>
          </a:p>
          <a:p>
            <a:pPr marL="17145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PSM – </a:t>
            </a:r>
            <a:r>
              <a:rPr lang="en-US" sz="1800" b="1" dirty="0">
                <a:effectLst/>
                <a:highlight>
                  <a:srgbClr val="C0C0C0"/>
                </a:highlight>
                <a:latin typeface="Calibri" panose="020F0502020204030204" pitchFamily="34" charset="0"/>
                <a:ea typeface="Calibri" panose="020F0502020204030204" pitchFamily="34" charset="0"/>
              </a:rPr>
              <a:t>tiered monitoring </a:t>
            </a:r>
            <a:r>
              <a:rPr lang="en-US" sz="1800" dirty="0">
                <a:effectLst/>
                <a:highlight>
                  <a:srgbClr val="C0C0C0"/>
                </a:highlight>
                <a:latin typeface="Calibri" panose="020F0502020204030204" pitchFamily="34" charset="0"/>
                <a:ea typeface="Calibri" panose="020F0502020204030204" pitchFamily="34" charset="0"/>
              </a:rPr>
              <a:t>&amp; findings</a:t>
            </a:r>
          </a:p>
          <a:p>
            <a:pPr marL="17145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PRS – </a:t>
            </a:r>
            <a:r>
              <a:rPr lang="en-US" sz="1800" b="1" dirty="0">
                <a:effectLst/>
                <a:highlight>
                  <a:srgbClr val="C0C0C0"/>
                </a:highlight>
                <a:latin typeface="Calibri" panose="020F0502020204030204" pitchFamily="34" charset="0"/>
                <a:ea typeface="Calibri" panose="020F0502020204030204" pitchFamily="34" charset="0"/>
              </a:rPr>
              <a:t>complaints </a:t>
            </a:r>
            <a:r>
              <a:rPr lang="en-US" sz="1800" dirty="0">
                <a:effectLst/>
                <a:highlight>
                  <a:srgbClr val="C0C0C0"/>
                </a:highlight>
                <a:latin typeface="Calibri" panose="020F0502020204030204" pitchFamily="34" charset="0"/>
                <a:ea typeface="Calibri" panose="020F0502020204030204" pitchFamily="34" charset="0"/>
              </a:rPr>
              <a:t>&amp; findings</a:t>
            </a:r>
            <a:r>
              <a:rPr lang="en-US" sz="1800" dirty="0">
                <a:effectLst/>
                <a:latin typeface="Calibri" panose="020F0502020204030204" pitchFamily="34" charset="0"/>
                <a:ea typeface="Calibri" panose="020F0502020204030204" pitchFamily="34" charset="0"/>
              </a:rPr>
              <a:t> </a:t>
            </a:r>
          </a:p>
          <a:p>
            <a:pPr marL="17145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Brian – </a:t>
            </a:r>
            <a:r>
              <a:rPr lang="en-US" sz="1800" b="1" dirty="0">
                <a:effectLst/>
                <a:highlight>
                  <a:srgbClr val="C0C0C0"/>
                </a:highlight>
                <a:latin typeface="Calibri" panose="020F0502020204030204" pitchFamily="34" charset="0"/>
                <a:ea typeface="Calibri" panose="020F0502020204030204" pitchFamily="34" charset="0"/>
              </a:rPr>
              <a:t>Ind 4, 9, 10, Sig Dispro </a:t>
            </a:r>
            <a:r>
              <a:rPr lang="en-US" sz="1800" dirty="0">
                <a:effectLst/>
                <a:highlight>
                  <a:srgbClr val="C0C0C0"/>
                </a:highlight>
                <a:latin typeface="Calibri" panose="020F0502020204030204" pitchFamily="34" charset="0"/>
                <a:ea typeface="Calibri" panose="020F0502020204030204" pitchFamily="34" charset="0"/>
              </a:rPr>
              <a:t>resources/strategies</a:t>
            </a:r>
            <a:endParaRPr lang="en-US" sz="1800" dirty="0">
              <a:effectLst/>
              <a:latin typeface="Calibri" panose="020F0502020204030204" pitchFamily="34" charset="0"/>
              <a:ea typeface="Calibri" panose="020F0502020204030204" pitchFamily="34" charset="0"/>
            </a:endParaRPr>
          </a:p>
          <a:p>
            <a:pPr marL="17145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ea typeface="Calibri" panose="020F0502020204030204" pitchFamily="34" charset="0"/>
              </a:rPr>
              <a:t>Ellie - </a:t>
            </a:r>
            <a:r>
              <a:rPr lang="en-US" sz="1800" b="1" dirty="0">
                <a:effectLst/>
                <a:highlight>
                  <a:srgbClr val="C0C0C0"/>
                </a:highlight>
                <a:latin typeface="Calibri" panose="020F0502020204030204" pitchFamily="34" charset="0"/>
                <a:ea typeface="Calibri" panose="020F0502020204030204" pitchFamily="34" charset="0"/>
              </a:rPr>
              <a:t>grants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Almost all questions SEPP has received so far are about 1-3.</a:t>
            </a:r>
            <a:endParaRPr lang="en-US"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As part of our coordination and aligned assistance, also in attendance:</a:t>
            </a:r>
          </a:p>
          <a:p>
            <a:pPr marL="1371600" marR="0">
              <a:spcBef>
                <a:spcPts val="0"/>
              </a:spcBef>
              <a:spcAft>
                <a:spcPts val="0"/>
              </a:spcAft>
            </a:pPr>
            <a:r>
              <a:rPr lang="en-US" sz="1800" b="1" dirty="0">
                <a:effectLst/>
                <a:latin typeface="Calibri" panose="020F0502020204030204" pitchFamily="34" charset="0"/>
                <a:ea typeface="Calibri" panose="020F0502020204030204" pitchFamily="34" charset="0"/>
              </a:rPr>
              <a:t>SEPP staff</a:t>
            </a:r>
          </a:p>
          <a:p>
            <a:pPr marL="1371600" marR="0">
              <a:spcBef>
                <a:spcPts val="0"/>
              </a:spcBef>
              <a:spcAft>
                <a:spcPts val="0"/>
              </a:spcAft>
            </a:pPr>
            <a:r>
              <a:rPr lang="en-US" sz="1800" b="1" dirty="0">
                <a:effectLst/>
                <a:latin typeface="Calibri" panose="020F0502020204030204" pitchFamily="34" charset="0"/>
                <a:ea typeface="Calibri" panose="020F0502020204030204" pitchFamily="34" charset="0"/>
              </a:rPr>
              <a:t>PSM staff</a:t>
            </a:r>
          </a:p>
          <a:p>
            <a:pPr marL="1371600" marR="0">
              <a:spcBef>
                <a:spcPts val="0"/>
              </a:spcBef>
              <a:spcAft>
                <a:spcPts val="0"/>
              </a:spcAft>
            </a:pPr>
            <a:r>
              <a:rPr lang="en-US" sz="1800" b="1" dirty="0">
                <a:effectLst/>
                <a:latin typeface="Calibri" panose="020F0502020204030204" pitchFamily="34" charset="0"/>
                <a:ea typeface="Calibri" panose="020F0502020204030204" pitchFamily="34" charset="0"/>
              </a:rPr>
              <a:t>SSOS staff</a:t>
            </a:r>
          </a:p>
          <a:p>
            <a:pPr marL="1371600" marR="0">
              <a:spcBef>
                <a:spcPts val="0"/>
              </a:spcBef>
              <a:spcAft>
                <a:spcPts val="0"/>
              </a:spcAft>
            </a:pPr>
            <a:r>
              <a:rPr lang="en-US" sz="1800" b="1" dirty="0">
                <a:effectLst/>
                <a:latin typeface="Calibri" panose="020F0502020204030204" pitchFamily="34" charset="0"/>
                <a:ea typeface="Calibri" panose="020F0502020204030204" pitchFamily="34" charset="0"/>
              </a:rPr>
              <a:t>OST staff</a:t>
            </a:r>
          </a:p>
          <a:p>
            <a:pPr marL="1371600" marR="0">
              <a:spcBef>
                <a:spcPts val="0"/>
              </a:spcBef>
              <a:spcAft>
                <a:spcPts val="0"/>
              </a:spcAft>
            </a:pPr>
            <a:r>
              <a:rPr lang="en-US" sz="2800" b="1" dirty="0"/>
              <a:t>CSSRD staff </a:t>
            </a:r>
          </a:p>
          <a:p>
            <a:pPr marL="1371600" marR="0">
              <a:spcBef>
                <a:spcPts val="0"/>
              </a:spcBef>
              <a:spcAft>
                <a:spcPts val="0"/>
              </a:spcAft>
            </a:pPr>
            <a:endParaRPr lang="en-US" sz="2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813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82521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F45139-D839-46DE-9727-1F2714194C4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85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Self-direction</a:t>
            </a:r>
          </a:p>
          <a:p>
            <a:r>
              <a:rPr lang="en-US" dirty="0"/>
              <a:t>Individualization</a:t>
            </a:r>
          </a:p>
          <a:p>
            <a:r>
              <a:rPr lang="en-US" dirty="0"/>
              <a:t>Family driven goals</a:t>
            </a:r>
          </a:p>
          <a:p>
            <a:r>
              <a:rPr lang="en-US" dirty="0"/>
              <a:t>In-home supports and therapies are crucial</a:t>
            </a:r>
          </a:p>
          <a:p>
            <a:r>
              <a:rPr lang="en-US" dirty="0"/>
              <a:t>Community integration and involvement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F45139-D839-46DE-9727-1F2714194C4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78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 Qualified family navigators</a:t>
            </a:r>
          </a:p>
          <a:p>
            <a:r>
              <a:rPr lang="en-US" dirty="0"/>
              <a:t>37 Active agencies</a:t>
            </a:r>
          </a:p>
          <a:p>
            <a:r>
              <a:rPr lang="en-US" dirty="0"/>
              <a:t>Families can choose any navigator that works within their region</a:t>
            </a:r>
          </a:p>
          <a:p>
            <a:r>
              <a:rPr lang="en-US" dirty="0"/>
              <a:t>     links all components of the program (your own personal program concierge) </a:t>
            </a:r>
          </a:p>
          <a:p>
            <a:r>
              <a:rPr lang="en-US" dirty="0"/>
              <a:t>Participants work on 2-5 goals, on average</a:t>
            </a:r>
          </a:p>
          <a:p>
            <a:r>
              <a:rPr lang="en-US" dirty="0"/>
              <a:t>Evenings and weekends</a:t>
            </a:r>
          </a:p>
          <a:p>
            <a:r>
              <a:rPr lang="en-US" dirty="0"/>
              <a:t>Services and Supports: skills training, senior level therapists (BCBA, PsyD), therapies (music, aroma, arts, biofeedback), peer mentors, respite</a:t>
            </a:r>
          </a:p>
          <a:p>
            <a:r>
              <a:rPr lang="en-US" dirty="0"/>
              <a:t>Goods/Reimbursements: Community Activities, outing costs, family training, specialized nutrition, safety equipment, uncovered medical</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F45139-D839-46DE-9727-1F2714194C4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67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66371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memo: https://www.doe.mass.edu/news/news.aspx?id=26713</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305251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various global circumstances, districts across Massachusetts have seen an increase in recent months of newly arrived students, many of whom are refugees resettling in communities throughout the state. </a:t>
            </a:r>
          </a:p>
          <a:p>
            <a:endParaRPr lang="en-US" dirty="0"/>
          </a:p>
          <a:p>
            <a:r>
              <a:rPr lang="en-US" dirty="0"/>
              <a:t>Some communities, for example, are welcoming Afghan families as part of Operation Allies Welcome, while others are seeing an increasing number of new arrivals from Brazil and Central America. </a:t>
            </a:r>
          </a:p>
          <a:p>
            <a:endParaRPr lang="en-US" dirty="0"/>
          </a:p>
          <a:p>
            <a:r>
              <a:rPr lang="en-US" dirty="0"/>
              <a:t>Many of these newcomers are school-aged children who require enrollment in school as soon as possible. </a:t>
            </a:r>
          </a:p>
          <a:p>
            <a:endParaRPr lang="en-US" dirty="0"/>
          </a:p>
          <a:p>
            <a:r>
              <a:rPr lang="en-US" dirty="0"/>
              <a:t>They may be residing with friends or relatives and may have needs that require various support services, and some may be students with limited or interrupted education (SLIFE), exacerbated by the ongoing pandemic</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2036187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71649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46C9CA-3BAE-4341-A078-D9F2FA767FAB}" type="datetimeFigureOut">
              <a:rPr lang="en-US" smtClean="0"/>
              <a:t>3/21/2022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3EB053-9DB0-470B-93E6-A64E87915033}"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0675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C9CA-3BAE-4341-A078-D9F2FA767FAB}"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3EB053-9DB0-470B-93E6-A64E87915033}"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0146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46C9CA-3BAE-4341-A078-D9F2FA767FAB}"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3EB053-9DB0-470B-93E6-A64E87915033}"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166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46C9CA-3BAE-4341-A078-D9F2FA767FAB}"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3EB053-9DB0-470B-93E6-A64E87915033}"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697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46C9CA-3BAE-4341-A078-D9F2FA767FAB}" type="datetimeFigureOut">
              <a:rPr lang="en-US" smtClean="0"/>
              <a:t>3/21/2022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3EB053-9DB0-470B-93E6-A64E87915033}"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6355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46C9CA-3BAE-4341-A078-D9F2FA767FAB}" type="datetimeFigureOut">
              <a:rPr lang="en-US" smtClean="0"/>
              <a:t>3/21/2022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3EB053-9DB0-470B-93E6-A64E87915033}"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9305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6C9CA-3BAE-4341-A078-D9F2FA767FAB}" type="datetimeFigureOut">
              <a:rPr lang="en-US" smtClean="0"/>
              <a:t>3/21/2022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3EB053-9DB0-470B-93E6-A64E87915033}" type="slidenum">
              <a:rPr lang="en-US" smtClean="0"/>
              <a:t>‹#›</a:t>
            </a:fld>
            <a:endParaRPr lang="en-US" dirty="0"/>
          </a:p>
        </p:txBody>
      </p:sp>
    </p:spTree>
    <p:extLst>
      <p:ext uri="{BB962C8B-B14F-4D97-AF65-F5344CB8AC3E}">
        <p14:creationId xmlns:p14="http://schemas.microsoft.com/office/powerpoint/2010/main" val="3640147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46C9CA-3BAE-4341-A078-D9F2FA767FAB}"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3EB053-9DB0-470B-93E6-A64E87915033}"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633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946C9CA-3BAE-4341-A078-D9F2FA767FAB}" type="datetimeFigureOut">
              <a:rPr lang="en-US" smtClean="0"/>
              <a:t>3/21/2022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3EB053-9DB0-470B-93E6-A64E87915033}"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0157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C9CA-3BAE-4341-A078-D9F2FA767FAB}"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3EB053-9DB0-470B-93E6-A64E87915033}"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7666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C9CA-3BAE-4341-A078-D9F2FA767FAB}"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3EB053-9DB0-470B-93E6-A64E87915033}"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198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3/21/2022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946C9CA-3BAE-4341-A078-D9F2FA767FAB}" type="datetimeFigureOut">
              <a:rPr lang="en-US" smtClean="0"/>
              <a:t>3/21/2022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3EB053-9DB0-470B-93E6-A64E87915033}"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04856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hyperlink" Target="https://www.mass.gov/doc/mdcs-education-job-fair-april-6-2022/downloa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doe.mass.edu/news/news.aspx?id=26713"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www.doe.mass.edu/sfs/mv/"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doe.mass.edu/ele/slife/default.html" TargetMode="External"/><Relationship Id="rId2" Type="http://schemas.openxmlformats.org/officeDocument/2006/relationships/hyperlink" Target="https://www.doe.mass.edu/ele/guidance/"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e.mass.edu/ele/disability.html" TargetMode="External"/><Relationship Id="rId2" Type="http://schemas.openxmlformats.org/officeDocument/2006/relationships/hyperlink" Target="https://sites.ed.gov/idea/regs/b/d/300.304" TargetMode="External"/><Relationship Id="rId1" Type="http://schemas.openxmlformats.org/officeDocument/2006/relationships/slideLayout" Target="../slideLayouts/slideLayout5.xml"/><Relationship Id="rId4" Type="http://schemas.openxmlformats.org/officeDocument/2006/relationships/hyperlink" Target="https://www2.ed.gov/about/offices/list/oela/english-learner-toolkit/chap6.pdf"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doe.mass.edu/ele/resources/immigrant-refugee.html"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s://www.doe.mass.edu/sfs/attendance/attendance-guidance.docx"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2.ed.gov/about/offices/list/ocr/docs/edlite-FAPE504.html" TargetMode="External"/><Relationship Id="rId2" Type="http://schemas.openxmlformats.org/officeDocument/2006/relationships/hyperlink" Target="https://www2.ed.gov/about/offices/list/ocr/docs/factsheet-504.html"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hyperlink" Target="https://sites.ed.gov/idea/idea-files/questions-and-answers-on-serving-children-with-disabilities-placed-by-their-parents-in-private-schools/#citem_1a49-b7aa"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hyperlink" Target="mailto:specialeducation@doe.mass.edu"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us14.campaign-archive.com/home/?u=d8f37d1a90dacd97f207f0b4a&amp;id=41b37f7347"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437045"/>
          </a:xfrm>
        </p:spPr>
        <p:txBody>
          <a:bodyPr/>
          <a:lstStyle/>
          <a:p>
            <a:r>
              <a:rPr lang="en-US" altLang="zh-CN" b="1" dirty="0">
                <a:latin typeface="Segoe SemiBold"/>
              </a:rPr>
              <a:t>Special Education Leaders' Meeting</a:t>
            </a:r>
            <a:endParaRPr lang="en-US" b="1" dirty="0"/>
          </a:p>
        </p:txBody>
      </p:sp>
      <p:sp>
        <p:nvSpPr>
          <p:cNvPr id="3" name="Subtitle 2"/>
          <p:cNvSpPr>
            <a:spLocks noGrp="1"/>
          </p:cNvSpPr>
          <p:nvPr>
            <p:ph type="subTitle" idx="1"/>
          </p:nvPr>
        </p:nvSpPr>
        <p:spPr/>
        <p:txBody>
          <a:bodyPr/>
          <a:lstStyle/>
          <a:p>
            <a:r>
              <a:rPr lang="en-US" dirty="0">
                <a:latin typeface="Segoe"/>
              </a:rPr>
              <a:t>March 11,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Welcome to MassHire logo">
            <a:extLst>
              <a:ext uri="{FF2B5EF4-FFF2-40B4-BE49-F238E27FC236}">
                <a16:creationId xmlns:a16="http://schemas.microsoft.com/office/drawing/2014/main" id="{B91B4B19-4D22-4AC4-AD79-916CE022E8B3}"/>
              </a:ext>
              <a:ext uri="{C183D7F6-B498-43B3-948B-1728B52AA6E4}">
                <adec:decorative xmlns:adec="http://schemas.microsoft.com/office/drawing/2017/decorative" val="0"/>
              </a:ext>
            </a:extLst>
          </p:cNvPr>
          <p:cNvPicPr>
            <a:picLocks noChangeAspect="1"/>
          </p:cNvPicPr>
          <p:nvPr/>
        </p:nvPicPr>
        <p:blipFill rotWithShape="1">
          <a:blip r:embed="rId2"/>
          <a:srcRect t="19"/>
          <a:stretch/>
        </p:blipFill>
        <p:spPr>
          <a:xfrm>
            <a:off x="20" y="-263761"/>
            <a:ext cx="12191980" cy="6856718"/>
          </a:xfrm>
          <a:prstGeom prst="rect">
            <a:avLst/>
          </a:prstGeom>
        </p:spPr>
      </p:pic>
      <p:sp>
        <p:nvSpPr>
          <p:cNvPr id="3" name="Title 2" hidden="1">
            <a:extLst>
              <a:ext uri="{FF2B5EF4-FFF2-40B4-BE49-F238E27FC236}">
                <a16:creationId xmlns:a16="http://schemas.microsoft.com/office/drawing/2014/main" id="{6847F736-BB29-400E-BEEF-2F99AB33E9C7}"/>
              </a:ext>
            </a:extLst>
          </p:cNvPr>
          <p:cNvSpPr>
            <a:spLocks noGrp="1"/>
          </p:cNvSpPr>
          <p:nvPr>
            <p:ph type="title" idx="4294967295"/>
          </p:nvPr>
        </p:nvSpPr>
        <p:spPr/>
        <p:txBody>
          <a:bodyPr/>
          <a:lstStyle/>
          <a:p>
            <a:r>
              <a:rPr lang="en-US" dirty="0"/>
              <a:t>Welcome to MASSHIRE</a:t>
            </a:r>
          </a:p>
        </p:txBody>
      </p:sp>
    </p:spTree>
    <p:extLst>
      <p:ext uri="{BB962C8B-B14F-4D97-AF65-F5344CB8AC3E}">
        <p14:creationId xmlns:p14="http://schemas.microsoft.com/office/powerpoint/2010/main" val="48503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MASSHIRE DEPARTMENT OF CAREER SERVICES (MDCS)&#10;• MDCS is the designated State Workforce Agency with primary responsibility for oversight of the MassHire Workforce Development System.&#10;• The MassHire (WDS) comprises 16 Workforce Development Areas, 16 Local MassHire Workforce Development Boards (MWDB) which operate 29 MassHire Career Centers&#10;• MassHire identifies the skills of job seekers and matches those skills to the talent needs of employers across the Commonwealth. In short, goal is not only to match job seeker to a job but match to the right job.&#10;">
            <a:extLst>
              <a:ext uri="{FF2B5EF4-FFF2-40B4-BE49-F238E27FC236}">
                <a16:creationId xmlns:a16="http://schemas.microsoft.com/office/drawing/2014/main" id="{9CADEA92-7C33-4BA9-8BC2-8E6E1C63E55D}"/>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itle 2" hidden="1">
            <a:extLst>
              <a:ext uri="{FF2B5EF4-FFF2-40B4-BE49-F238E27FC236}">
                <a16:creationId xmlns:a16="http://schemas.microsoft.com/office/drawing/2014/main" id="{55A685D0-B16C-481F-8D43-60CC7C7CC299}"/>
              </a:ext>
            </a:extLst>
          </p:cNvPr>
          <p:cNvSpPr>
            <a:spLocks noGrp="1"/>
          </p:cNvSpPr>
          <p:nvPr>
            <p:ph type="title" idx="4294967295"/>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kern="1200" baseline="0" dirty="0">
                <a:solidFill>
                  <a:schemeClr val="tx1"/>
                </a:solidFill>
                <a:effectLst/>
                <a:latin typeface="Segoe UI Semibold" panose="020B0702040204020203" pitchFamily="34" charset="0"/>
                <a:ea typeface="+mj-ea"/>
                <a:cs typeface="Segoe UI Semibold" panose="020B0702040204020203" pitchFamily="34" charset="0"/>
              </a:rPr>
              <a:t>MASSHIRE</a:t>
            </a:r>
            <a:r>
              <a:rPr lang="en-US" dirty="0"/>
              <a:t> Department of Career</a:t>
            </a:r>
            <a:r>
              <a:rPr lang="en-US" baseline="0" dirty="0"/>
              <a:t> Services (MDCS)</a:t>
            </a:r>
            <a:endParaRPr lang="en-US" dirty="0"/>
          </a:p>
        </p:txBody>
      </p:sp>
    </p:spTree>
    <p:extLst>
      <p:ext uri="{BB962C8B-B14F-4D97-AF65-F5344CB8AC3E}">
        <p14:creationId xmlns:p14="http://schemas.microsoft.com/office/powerpoint/2010/main" val="309749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3" descr="Welcome to MASSHIRE&#10;OUR PROMISE - To champion prosperity, connecting employers with talent, and job seeker with tools, services and connection to achieve meaningful and sustained employment&#10;&#10;ONE VISION - A better future for people and businesses in Massachusetts through meaningful work and sustainable growth.&#10;&#10;ONE MISSION - We create and sustain powerful connections between businesses and job seekers through a statewide network of employment professionals&#10;&#10;&#10;">
            <a:extLst>
              <a:ext uri="{FF2B5EF4-FFF2-40B4-BE49-F238E27FC236}">
                <a16:creationId xmlns:a16="http://schemas.microsoft.com/office/drawing/2014/main" id="{939E543C-5F75-4C2C-86CA-3B4DF9AEC265}"/>
              </a:ext>
              <a:ext uri="{C183D7F6-B498-43B3-948B-1728B52AA6E4}">
                <adec:decorative xmlns:adec="http://schemas.microsoft.com/office/drawing/2017/decorative" val="0"/>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itle 1" hidden="1">
            <a:extLst>
              <a:ext uri="{FF2B5EF4-FFF2-40B4-BE49-F238E27FC236}">
                <a16:creationId xmlns:a16="http://schemas.microsoft.com/office/drawing/2014/main" id="{20C59917-6BE8-4DE0-9968-367B3E179D08}"/>
              </a:ext>
            </a:extLst>
          </p:cNvPr>
          <p:cNvSpPr>
            <a:spLocks noGrp="1"/>
          </p:cNvSpPr>
          <p:nvPr>
            <p:ph type="title" idx="4294967295"/>
          </p:nvPr>
        </p:nvSpPr>
        <p:spPr/>
        <p:txBody>
          <a:bodyPr/>
          <a:lstStyle/>
          <a:p>
            <a:r>
              <a:rPr lang="en-US" dirty="0"/>
              <a:t>Welcome to MASSHIRE</a:t>
            </a:r>
          </a:p>
        </p:txBody>
      </p:sp>
    </p:spTree>
    <p:extLst>
      <p:ext uri="{BB962C8B-B14F-4D97-AF65-F5344CB8AC3E}">
        <p14:creationId xmlns:p14="http://schemas.microsoft.com/office/powerpoint/2010/main" val="252403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LANDSCAPE&#10;MassHire Workforce Development System&#10;STATE MAP SHOWING LOCATION OF:&#10;16 MASSHIRE Workforce Areas&#10;29 MASSHIRE Career Centers">
            <a:extLst>
              <a:ext uri="{FF2B5EF4-FFF2-40B4-BE49-F238E27FC236}">
                <a16:creationId xmlns:a16="http://schemas.microsoft.com/office/drawing/2014/main" id="{8969A341-C221-4CF2-B576-D9FDF8F051D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itle 2" hidden="1">
            <a:extLst>
              <a:ext uri="{FF2B5EF4-FFF2-40B4-BE49-F238E27FC236}">
                <a16:creationId xmlns:a16="http://schemas.microsoft.com/office/drawing/2014/main" id="{28E06360-6A5D-4BBB-97DB-BEC52CB205BF}"/>
              </a:ext>
            </a:extLst>
          </p:cNvPr>
          <p:cNvSpPr>
            <a:spLocks noGrp="1"/>
          </p:cNvSpPr>
          <p:nvPr>
            <p:ph type="title" idx="4294967295"/>
          </p:nvPr>
        </p:nvSpPr>
        <p:spPr/>
        <p:txBody>
          <a:bodyPr/>
          <a:lstStyle/>
          <a:p>
            <a:r>
              <a:rPr lang="en-US" dirty="0"/>
              <a:t>LANDSCAPE</a:t>
            </a:r>
            <a:r>
              <a:rPr lang="en-US" baseline="0" dirty="0"/>
              <a:t> </a:t>
            </a:r>
            <a:r>
              <a:rPr lang="en-US" baseline="0" dirty="0" err="1"/>
              <a:t>MassHire</a:t>
            </a:r>
            <a:r>
              <a:rPr lang="en-US" baseline="0" dirty="0"/>
              <a:t> Workforce Development System</a:t>
            </a:r>
            <a:endParaRPr lang="en-US" dirty="0"/>
          </a:p>
        </p:txBody>
      </p:sp>
    </p:spTree>
    <p:extLst>
      <p:ext uri="{BB962C8B-B14F-4D97-AF65-F5344CB8AC3E}">
        <p14:creationId xmlns:p14="http://schemas.microsoft.com/office/powerpoint/2010/main" val="122575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Connecting with Massachusetts Workforce Partners graphic. showing (using agency logos) MassHire works with DTA, DUA, MassStep, MRC, SCSEP and MCB">
            <a:extLst>
              <a:ext uri="{FF2B5EF4-FFF2-40B4-BE49-F238E27FC236}">
                <a16:creationId xmlns:a16="http://schemas.microsoft.com/office/drawing/2014/main" id="{BF61002D-7289-4427-81D8-A6A470CE8A4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itle 2">
            <a:extLst>
              <a:ext uri="{FF2B5EF4-FFF2-40B4-BE49-F238E27FC236}">
                <a16:creationId xmlns:a16="http://schemas.microsoft.com/office/drawing/2014/main" id="{5C10199E-14C3-46E8-8657-420E065DD918}"/>
              </a:ext>
            </a:extLst>
          </p:cNvPr>
          <p:cNvSpPr>
            <a:spLocks noGrp="1"/>
          </p:cNvSpPr>
          <p:nvPr>
            <p:ph type="title" idx="4294967295"/>
          </p:nvPr>
        </p:nvSpPr>
        <p:spPr/>
        <p:txBody>
          <a:bodyPr/>
          <a:lstStyle/>
          <a:p>
            <a:r>
              <a:rPr lang="en-US" dirty="0"/>
              <a:t>Connecting with Massachusetts Workforce</a:t>
            </a:r>
            <a:r>
              <a:rPr lang="en-US" baseline="0" dirty="0"/>
              <a:t> Partners</a:t>
            </a:r>
            <a:endParaRPr lang="en-US" dirty="0"/>
          </a:p>
        </p:txBody>
      </p:sp>
    </p:spTree>
    <p:extLst>
      <p:ext uri="{BB962C8B-B14F-4D97-AF65-F5344CB8AC3E}">
        <p14:creationId xmlns:p14="http://schemas.microsoft.com/office/powerpoint/2010/main" val="139923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MassHire Career Center Services for Job seekers page, MassHireJobQuest: https://jobquest.dcs.eol.mass.gov/jobquest/LandingPage.aspx&#10;&#10;•Access to job openings and referral to businesses&#10;&#10;•Acc:ess to Job Skills Training &amp; Training Opportunities&#10;&#10;•Job Search and Job Placement Services&#10;&#10;•career Counseling and Planning&#10;&#10;•Access to our Network of Partners and their programs&#10;&#10;•Access to customized labor Market Information about jobs in your industry and region&#10;&#10;•Employers may take advantage of recruitment services. access to job seekers meeting talent needs, as well as access for programs and services available to businesses across the Commonwealth.&#10;">
            <a:extLst>
              <a:ext uri="{FF2B5EF4-FFF2-40B4-BE49-F238E27FC236}">
                <a16:creationId xmlns:a16="http://schemas.microsoft.com/office/drawing/2014/main" id="{276A7279-C0BC-43BE-8926-445E9A237C49}"/>
              </a:ext>
              <a:ext uri="{C183D7F6-B498-43B3-948B-1728B52AA6E4}">
                <adec:decorative xmlns:adec="http://schemas.microsoft.com/office/drawing/2017/decorative" val="0"/>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3" name="Title 2" hidden="1">
            <a:extLst>
              <a:ext uri="{FF2B5EF4-FFF2-40B4-BE49-F238E27FC236}">
                <a16:creationId xmlns:a16="http://schemas.microsoft.com/office/drawing/2014/main" id="{87542058-C93E-4C86-8F7B-7E36BDCB2FC7}"/>
              </a:ext>
            </a:extLst>
          </p:cNvPr>
          <p:cNvSpPr>
            <a:spLocks noGrp="1"/>
          </p:cNvSpPr>
          <p:nvPr>
            <p:ph type="title" idx="4294967295"/>
          </p:nvPr>
        </p:nvSpPr>
        <p:spPr/>
        <p:txBody>
          <a:bodyPr/>
          <a:lstStyle/>
          <a:p>
            <a:r>
              <a:rPr lang="en-US" dirty="0" err="1"/>
              <a:t>MassHire</a:t>
            </a:r>
            <a:r>
              <a:rPr lang="en-US" baseline="0" dirty="0"/>
              <a:t> </a:t>
            </a:r>
            <a:r>
              <a:rPr lang="en-US" baseline="0" dirty="0" err="1"/>
              <a:t>Creer</a:t>
            </a:r>
            <a:r>
              <a:rPr lang="en-US" baseline="0" dirty="0"/>
              <a:t> Center Services: Job Seeker Services</a:t>
            </a:r>
            <a:endParaRPr lang="en-US" dirty="0"/>
          </a:p>
        </p:txBody>
      </p:sp>
    </p:spTree>
    <p:extLst>
      <p:ext uri="{BB962C8B-B14F-4D97-AF65-F5344CB8AC3E}">
        <p14:creationId xmlns:p14="http://schemas.microsoft.com/office/powerpoint/2010/main" val="326841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How MASSHIRE can Help Businesses Recruit and Hire Graphic. www.mass.gov/masshire-career-centers. &#10;MassHire Career Centers serve as a vital link between workers and employers to bring about economic opportunity and help MA citizens get back on the payroll, one person and one job at a time. &#10;">
            <a:extLst>
              <a:ext uri="{FF2B5EF4-FFF2-40B4-BE49-F238E27FC236}">
                <a16:creationId xmlns:a16="http://schemas.microsoft.com/office/drawing/2014/main" id="{EE1D6D16-8C8A-45CE-A437-CBCC094D2968}"/>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itle 2" hidden="1">
            <a:extLst>
              <a:ext uri="{FF2B5EF4-FFF2-40B4-BE49-F238E27FC236}">
                <a16:creationId xmlns:a16="http://schemas.microsoft.com/office/drawing/2014/main" id="{44CB8E61-C6AD-42B8-BED8-DEE955A285CB}"/>
              </a:ext>
            </a:extLst>
          </p:cNvPr>
          <p:cNvSpPr>
            <a:spLocks noGrp="1"/>
          </p:cNvSpPr>
          <p:nvPr>
            <p:ph type="title" idx="4294967295"/>
          </p:nvPr>
        </p:nvSpPr>
        <p:spPr/>
        <p:txBody>
          <a:bodyPr/>
          <a:lstStyle/>
          <a:p>
            <a:r>
              <a:rPr lang="en-US" dirty="0"/>
              <a:t>How </a:t>
            </a:r>
            <a:r>
              <a:rPr lang="en-US" dirty="0" err="1"/>
              <a:t>MassHire</a:t>
            </a:r>
            <a:r>
              <a:rPr lang="en-US" dirty="0"/>
              <a:t> Can Help </a:t>
            </a:r>
            <a:r>
              <a:rPr lang="en-US" dirty="0" err="1"/>
              <a:t>Bussinesses</a:t>
            </a:r>
            <a:r>
              <a:rPr lang="en-US" dirty="0"/>
              <a:t> Recruit &amp; Hire</a:t>
            </a:r>
          </a:p>
        </p:txBody>
      </p:sp>
    </p:spTree>
    <p:extLst>
      <p:ext uri="{BB962C8B-B14F-4D97-AF65-F5344CB8AC3E}">
        <p14:creationId xmlns:p14="http://schemas.microsoft.com/office/powerpoint/2010/main" val="2914315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Let's Go To Work Question and answer graphic">
            <a:extLst>
              <a:ext uri="{FF2B5EF4-FFF2-40B4-BE49-F238E27FC236}">
                <a16:creationId xmlns:a16="http://schemas.microsoft.com/office/drawing/2014/main" id="{336BDC9C-A8B5-4C69-861E-203E8DE1E607}"/>
              </a:ext>
              <a:ext uri="{C183D7F6-B498-43B3-948B-1728B52AA6E4}">
                <adec:decorative xmlns:adec="http://schemas.microsoft.com/office/drawing/2017/decorative" val="0"/>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3" name="Title 2" hidden="1">
            <a:extLst>
              <a:ext uri="{FF2B5EF4-FFF2-40B4-BE49-F238E27FC236}">
                <a16:creationId xmlns:a16="http://schemas.microsoft.com/office/drawing/2014/main" id="{FB02C001-B1AA-4076-A048-70F2C58B8DE0}"/>
              </a:ext>
            </a:extLst>
          </p:cNvPr>
          <p:cNvSpPr>
            <a:spLocks noGrp="1"/>
          </p:cNvSpPr>
          <p:nvPr>
            <p:ph type="title" idx="4294967295"/>
          </p:nvPr>
        </p:nvSpPr>
        <p:spPr/>
        <p:txBody>
          <a:bodyPr/>
          <a:lstStyle/>
          <a:p>
            <a:r>
              <a:rPr lang="en-US" dirty="0"/>
              <a:t>Let’s Get to Work</a:t>
            </a:r>
          </a:p>
        </p:txBody>
      </p:sp>
    </p:spTree>
    <p:extLst>
      <p:ext uri="{BB962C8B-B14F-4D97-AF65-F5344CB8AC3E}">
        <p14:creationId xmlns:p14="http://schemas.microsoft.com/office/powerpoint/2010/main" val="234515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Education Job Fair&#10;Save the Date! April 6, 2022&#10;10:00–12:00pm">
            <a:extLst>
              <a:ext uri="{FF2B5EF4-FFF2-40B4-BE49-F238E27FC236}">
                <a16:creationId xmlns:a16="http://schemas.microsoft.com/office/drawing/2014/main" id="{C67FD5E6-A0B5-4F8B-95E6-3C7690585CBB}"/>
              </a:ext>
            </a:extLst>
          </p:cNvPr>
          <p:cNvPicPr>
            <a:picLocks noChangeAspect="1"/>
          </p:cNvPicPr>
          <p:nvPr/>
        </p:nvPicPr>
        <p:blipFill>
          <a:blip r:embed="rId2"/>
          <a:stretch>
            <a:fillRect/>
          </a:stretch>
        </p:blipFill>
        <p:spPr>
          <a:xfrm>
            <a:off x="643467" y="1099495"/>
            <a:ext cx="5091508" cy="4849660"/>
          </a:xfrm>
          <a:prstGeom prst="rect">
            <a:avLst/>
          </a:prstGeom>
        </p:spPr>
      </p:pic>
      <p:pic>
        <p:nvPicPr>
          <p:cNvPr id="12" name="Content Placeholder 11" descr="If you have questions, please contact Lisa at: Lchakalos-ryan@mhmncc.com">
            <a:extLst>
              <a:ext uri="{FF2B5EF4-FFF2-40B4-BE49-F238E27FC236}">
                <a16:creationId xmlns:a16="http://schemas.microsoft.com/office/drawing/2014/main" id="{D5DABE5D-92CE-4D1F-B6DD-1D6725C2E434}"/>
              </a:ext>
            </a:extLst>
          </p:cNvPr>
          <p:cNvPicPr>
            <a:picLocks noChangeAspect="1"/>
          </p:cNvPicPr>
          <p:nvPr/>
        </p:nvPicPr>
        <p:blipFill>
          <a:blip r:embed="rId3"/>
          <a:stretch>
            <a:fillRect/>
          </a:stretch>
        </p:blipFill>
        <p:spPr>
          <a:xfrm>
            <a:off x="5911500" y="2280824"/>
            <a:ext cx="5705222" cy="2296352"/>
          </a:xfrm>
          <a:prstGeom prst="rect">
            <a:avLst/>
          </a:prstGeom>
        </p:spPr>
      </p:pic>
      <p:sp>
        <p:nvSpPr>
          <p:cNvPr id="4" name="Slide Number Placeholder 3">
            <a:extLst>
              <a:ext uri="{FF2B5EF4-FFF2-40B4-BE49-F238E27FC236}">
                <a16:creationId xmlns:a16="http://schemas.microsoft.com/office/drawing/2014/main" id="{28857F87-C103-4610-B2A0-697F16CDC000}"/>
              </a:ext>
            </a:extLst>
          </p:cNvPr>
          <p:cNvSpPr>
            <a:spLocks noGrp="1"/>
          </p:cNvSpPr>
          <p:nvPr>
            <p:ph type="sldNum" sz="quarter" idx="12"/>
          </p:nvPr>
        </p:nvSpPr>
        <p:spPr/>
        <p:txBody>
          <a:bodyPr vert="horz" lIns="91440" tIns="45720" rIns="91440" bIns="45720" rtlCol="0" anchor="ctr">
            <a:normAutofit/>
          </a:bodyPr>
          <a:lstStyle/>
          <a:p>
            <a:pPr>
              <a:spcAft>
                <a:spcPts val="600"/>
              </a:spcAft>
            </a:pPr>
            <a:fld id="{FF27229C-EC7B-4063-A33B-28A5E87E32ED}" type="slidenum">
              <a:rPr lang="en-US" altLang="zh-CN" smtClean="0"/>
              <a:pPr>
                <a:spcAft>
                  <a:spcPts val="600"/>
                </a:spcAft>
              </a:pPr>
              <a:t>18</a:t>
            </a:fld>
            <a:endParaRPr lang="en-US" altLang="zh-CN" dirty="0"/>
          </a:p>
        </p:txBody>
      </p:sp>
      <p:sp>
        <p:nvSpPr>
          <p:cNvPr id="29" name="Content Placeholder 17">
            <a:extLst>
              <a:ext uri="{FF2B5EF4-FFF2-40B4-BE49-F238E27FC236}">
                <a16:creationId xmlns:a16="http://schemas.microsoft.com/office/drawing/2014/main" id="{79C7BCC1-29ED-4DB9-8CC4-492CDDBFA3BD}"/>
              </a:ext>
            </a:extLst>
          </p:cNvPr>
          <p:cNvSpPr>
            <a:spLocks noGrp="1"/>
          </p:cNvSpPr>
          <p:nvPr>
            <p:ph type="title"/>
          </p:nvPr>
        </p:nvSpPr>
        <p:spPr>
          <a:xfrm>
            <a:off x="568325" y="288925"/>
            <a:ext cx="11369675" cy="679450"/>
          </a:xfrm>
        </p:spPr>
        <p:txBody>
          <a:bodyPr/>
          <a:lstStyle/>
          <a:p>
            <a:r>
              <a:rPr lang="en-US" dirty="0"/>
              <a:t>MASSHIRE Job Fair with Metro North Career Center </a:t>
            </a:r>
          </a:p>
        </p:txBody>
      </p:sp>
      <p:sp>
        <p:nvSpPr>
          <p:cNvPr id="20" name="TextBox 19">
            <a:extLst>
              <a:ext uri="{FF2B5EF4-FFF2-40B4-BE49-F238E27FC236}">
                <a16:creationId xmlns:a16="http://schemas.microsoft.com/office/drawing/2014/main" id="{E8FFD453-2271-4619-8D2B-DEC370CAE720}"/>
              </a:ext>
            </a:extLst>
          </p:cNvPr>
          <p:cNvSpPr txBox="1"/>
          <p:nvPr/>
        </p:nvSpPr>
        <p:spPr>
          <a:xfrm>
            <a:off x="6201217" y="5187234"/>
            <a:ext cx="5347316" cy="461665"/>
          </a:xfrm>
          <a:prstGeom prst="rect">
            <a:avLst/>
          </a:prstGeom>
          <a:noFill/>
        </p:spPr>
        <p:txBody>
          <a:bodyPr wrap="square" rtlCol="0">
            <a:spAutoFit/>
          </a:bodyPr>
          <a:lstStyle/>
          <a:p>
            <a:r>
              <a:rPr lang="en-US" sz="2400" dirty="0">
                <a:latin typeface="Abadi Extra Light" panose="020B0204020104020204" pitchFamily="34" charset="0"/>
              </a:rPr>
              <a:t>For Link to Website &amp; Flyer – </a:t>
            </a:r>
            <a:r>
              <a:rPr lang="en-US" sz="2400" dirty="0">
                <a:latin typeface="Abadi Extra Light" panose="020B0204020104020204" pitchFamily="34" charset="0"/>
                <a:hlinkClick r:id="rId4"/>
              </a:rPr>
              <a:t>Click Here</a:t>
            </a:r>
            <a:endParaRPr lang="en-US" sz="2400" dirty="0">
              <a:latin typeface="Abadi Extra Light" panose="020B0204020104020204" pitchFamily="34" charset="0"/>
            </a:endParaRPr>
          </a:p>
        </p:txBody>
      </p:sp>
      <p:sp>
        <p:nvSpPr>
          <p:cNvPr id="22" name="TextBox 21">
            <a:extLst>
              <a:ext uri="{FF2B5EF4-FFF2-40B4-BE49-F238E27FC236}">
                <a16:creationId xmlns:a16="http://schemas.microsoft.com/office/drawing/2014/main" id="{EE4C1E7C-52FD-46E6-9891-B0F9C2286146}"/>
              </a:ext>
            </a:extLst>
          </p:cNvPr>
          <p:cNvSpPr txBox="1"/>
          <p:nvPr/>
        </p:nvSpPr>
        <p:spPr>
          <a:xfrm>
            <a:off x="6096000" y="1439933"/>
            <a:ext cx="5347317" cy="523220"/>
          </a:xfrm>
          <a:prstGeom prst="rect">
            <a:avLst/>
          </a:prstGeom>
          <a:noFill/>
          <a:ln>
            <a:solidFill>
              <a:schemeClr val="tx2"/>
            </a:solidFill>
          </a:ln>
        </p:spPr>
        <p:txBody>
          <a:bodyPr wrap="square" lIns="91440" tIns="45720" rIns="91440" bIns="45720" rtlCol="0" anchor="t">
            <a:spAutoFit/>
          </a:bodyPr>
          <a:lstStyle/>
          <a:p>
            <a:pPr algn="ctr"/>
            <a:r>
              <a:rPr lang="en-US" sz="2800" dirty="0">
                <a:solidFill>
                  <a:schemeClr val="accent1"/>
                </a:solidFill>
              </a:rPr>
              <a:t>April 6, 2022  10:00 – 12:00pm</a:t>
            </a:r>
          </a:p>
        </p:txBody>
      </p:sp>
    </p:spTree>
    <p:extLst>
      <p:ext uri="{BB962C8B-B14F-4D97-AF65-F5344CB8AC3E}">
        <p14:creationId xmlns:p14="http://schemas.microsoft.com/office/powerpoint/2010/main" val="2391667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dirty="0">
                <a:solidFill>
                  <a:schemeClr val="accent1">
                    <a:lumMod val="50000"/>
                  </a:schemeClr>
                </a:solidFill>
                <a:latin typeface="Segoe SemiBold"/>
                <a:ea typeface="Segoe UI Black"/>
              </a:rPr>
              <a:t> </a:t>
            </a:r>
            <a:r>
              <a:rPr lang="en-US" altLang="zh-CN" sz="4000" dirty="0">
                <a:solidFill>
                  <a:schemeClr val="accent1">
                    <a:lumMod val="50000"/>
                  </a:schemeClr>
                </a:solidFill>
                <a:latin typeface="+mj-lt"/>
                <a:ea typeface="Segoe UI Black"/>
                <a:cs typeface="Arial"/>
              </a:rPr>
              <a:t>State and Federal Updates</a:t>
            </a:r>
            <a:endParaRPr lang="en-US" altLang="zh-CN" sz="4000" b="0" i="0" u="none" strike="noStrike" kern="1200" cap="none" spc="0" normalizeH="0" baseline="0" noProof="0" dirty="0">
              <a:ln>
                <a:noFill/>
              </a:ln>
              <a:solidFill>
                <a:schemeClr val="accent1">
                  <a:lumMod val="50000"/>
                </a:schemeClr>
              </a:solidFill>
              <a:effectLst/>
              <a:uLnTx/>
              <a:uFillTx/>
              <a:latin typeface="Segoe SemiBold"/>
              <a:ea typeface="Segoe UI Black"/>
              <a:cs typeface="Arial"/>
            </a:endParaRPr>
          </a:p>
        </p:txBody>
      </p:sp>
    </p:spTree>
    <p:extLst>
      <p:ext uri="{BB962C8B-B14F-4D97-AF65-F5344CB8AC3E}">
        <p14:creationId xmlns:p14="http://schemas.microsoft.com/office/powerpoint/2010/main" val="76078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Recap of Pooled Testing Program"/>
          <p:cNvGrpSpPr/>
          <p:nvPr/>
        </p:nvGrpSpPr>
        <p:grpSpPr>
          <a:xfrm>
            <a:off x="3061062" y="1028934"/>
            <a:ext cx="8839199" cy="1998479"/>
            <a:chOff x="3061064" y="438164"/>
            <a:chExt cx="8839199" cy="1998479"/>
          </a:xfrm>
        </p:grpSpPr>
        <p:sp>
          <p:nvSpPr>
            <p:cNvPr id="8" name="矩形 7">
              <a:extLst>
                <a:ext uri="{FF2B5EF4-FFF2-40B4-BE49-F238E27FC236}">
                  <a16:creationId xmlns:a16="http://schemas.microsoft.com/office/drawing/2014/main" id="{C0795994-20AF-4E22-89F5-60153C5543DF}"/>
                </a:ext>
              </a:extLst>
            </p:cNvPr>
            <p:cNvSpPr/>
            <p:nvPr/>
          </p:nvSpPr>
          <p:spPr>
            <a:xfrm>
              <a:off x="3061064" y="43816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mj-lt"/>
                  <a:cs typeface="Segoe SemiBold" panose="020B0703040204020203" pitchFamily="34" charset="0"/>
                </a:rPr>
                <a:t>01</a:t>
              </a:r>
              <a:endParaRPr lang="zh-CN" altLang="en-US" sz="3200">
                <a:latin typeface="+mj-lt"/>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627185"/>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zh-CN" altLang="en-US" sz="3200">
                  <a:solidFill>
                    <a:schemeClr val="accent1">
                      <a:lumMod val="50000"/>
                    </a:schemeClr>
                  </a:solidFill>
                  <a:latin typeface="+mj-lt"/>
                  <a:cs typeface="Arial"/>
                </a:rPr>
                <a:t>MassHire </a:t>
              </a:r>
              <a:r>
                <a:rPr lang="en-US" altLang="zh-CN" sz="3200" dirty="0">
                  <a:solidFill>
                    <a:schemeClr val="accent1">
                      <a:lumMod val="50000"/>
                    </a:schemeClr>
                  </a:solidFill>
                  <a:latin typeface="+mj-lt"/>
                  <a:cs typeface="Arial"/>
                </a:rPr>
                <a:t>Recruitment Supports</a:t>
              </a:r>
              <a:endParaRPr lang="zh-CN" altLang="en-US" sz="3200">
                <a:solidFill>
                  <a:schemeClr val="accent1">
                    <a:lumMod val="50000"/>
                  </a:schemeClr>
                </a:solidFill>
                <a:latin typeface="+mj-lt"/>
                <a:cs typeface="Arial"/>
              </a:endParaRPr>
            </a:p>
          </p:txBody>
        </p:sp>
      </p:grpSp>
      <p:grpSp>
        <p:nvGrpSpPr>
          <p:cNvPr id="21" name="Group 20" descr="District Responsibilities"/>
          <p:cNvGrpSpPr/>
          <p:nvPr/>
        </p:nvGrpSpPr>
        <p:grpSpPr>
          <a:xfrm>
            <a:off x="3061062" y="4671622"/>
            <a:ext cx="8799688" cy="809459"/>
            <a:chOff x="3061063" y="1873080"/>
            <a:chExt cx="8799688"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mj-lt"/>
                  <a:cs typeface="Segoe SemiBold" panose="020B0703040204020203" pitchFamily="34" charset="0"/>
                </a:rPr>
                <a:t>04</a:t>
              </a:r>
              <a:endParaRPr lang="zh-CN" altLang="en-US" sz="3200">
                <a:latin typeface="+mj-lt"/>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58365" y="1873080"/>
              <a:ext cx="7902386"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ea typeface="Segoe UI Black"/>
                  <a:cs typeface="Arial"/>
                </a:rPr>
                <a:t>Q&amp;A</a:t>
              </a:r>
              <a:endParaRPr lang="en-US" altLang="zh-CN" sz="3200" dirty="0">
                <a:solidFill>
                  <a:schemeClr val="accent1">
                    <a:lumMod val="50000"/>
                  </a:schemeClr>
                </a:solidFill>
                <a:latin typeface="+mj-lt"/>
                <a:cs typeface="Arial" panose="020B0604020202020204" pitchFamily="34" charset="0"/>
              </a:endParaRPr>
            </a:p>
          </p:txBody>
        </p:sp>
      </p:grpSp>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dirty="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dirty="0">
              <a:effectLst/>
            </a:endParaRPr>
          </a:p>
        </p:txBody>
      </p:sp>
      <p:sp>
        <p:nvSpPr>
          <p:cNvPr id="13" name="矩形 7">
            <a:extLst>
              <a:ext uri="{FF2B5EF4-FFF2-40B4-BE49-F238E27FC236}">
                <a16:creationId xmlns:a16="http://schemas.microsoft.com/office/drawing/2014/main" id="{78100357-6D62-4EA8-9540-D45BE9FE7C94}"/>
              </a:ext>
            </a:extLst>
          </p:cNvPr>
          <p:cNvSpPr/>
          <p:nvPr/>
        </p:nvSpPr>
        <p:spPr>
          <a:xfrm>
            <a:off x="3061062" y="2217955"/>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mj-lt"/>
                <a:cs typeface="Segoe SemiBold" panose="020B0703040204020203" pitchFamily="34" charset="0"/>
              </a:rPr>
              <a:t>02</a:t>
            </a:r>
            <a:endParaRPr lang="zh-CN" altLang="en-US" sz="3200">
              <a:latin typeface="+mj-lt"/>
              <a:cs typeface="Segoe SemiBold" panose="020B0703040204020203" pitchFamily="34" charset="0"/>
            </a:endParaRPr>
          </a:p>
        </p:txBody>
      </p:sp>
      <p:grpSp>
        <p:nvGrpSpPr>
          <p:cNvPr id="22" name="Group 21" descr="Next Steps">
            <a:extLst>
              <a:ext uri="{FF2B5EF4-FFF2-40B4-BE49-F238E27FC236}">
                <a16:creationId xmlns:a16="http://schemas.microsoft.com/office/drawing/2014/main" id="{E8970F77-33C5-4051-A06A-BE88BAA1053D}"/>
              </a:ext>
            </a:extLst>
          </p:cNvPr>
          <p:cNvGrpSpPr/>
          <p:nvPr/>
        </p:nvGrpSpPr>
        <p:grpSpPr>
          <a:xfrm>
            <a:off x="3061061" y="3485614"/>
            <a:ext cx="8839200" cy="825995"/>
            <a:chOff x="3063335" y="6511498"/>
            <a:chExt cx="8839200" cy="825995"/>
          </a:xfrm>
        </p:grpSpPr>
        <p:sp>
          <p:nvSpPr>
            <p:cNvPr id="23" name="矩形 13">
              <a:extLst>
                <a:ext uri="{FF2B5EF4-FFF2-40B4-BE49-F238E27FC236}">
                  <a16:creationId xmlns:a16="http://schemas.microsoft.com/office/drawing/2014/main" id="{F0616228-4478-4196-98F0-127403841719}"/>
                </a:ext>
              </a:extLst>
            </p:cNvPr>
            <p:cNvSpPr/>
            <p:nvPr/>
          </p:nvSpPr>
          <p:spPr>
            <a:xfrm>
              <a:off x="3063335" y="6511498"/>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mj-lt"/>
                  <a:cs typeface="Segoe SemiBold" panose="020B0703040204020203" pitchFamily="34" charset="0"/>
                </a:rPr>
                <a:t>03</a:t>
              </a:r>
              <a:endParaRPr lang="zh-CN" altLang="en-US" sz="3200">
                <a:latin typeface="+mj-lt"/>
                <a:cs typeface="Segoe SemiBold" panose="020B0703040204020203" pitchFamily="34" charset="0"/>
              </a:endParaRPr>
            </a:p>
          </p:txBody>
        </p:sp>
        <p:sp>
          <p:nvSpPr>
            <p:cNvPr id="25" name="文本框 14">
              <a:extLst>
                <a:ext uri="{FF2B5EF4-FFF2-40B4-BE49-F238E27FC236}">
                  <a16:creationId xmlns:a16="http://schemas.microsoft.com/office/drawing/2014/main" id="{61C03DD1-6B8D-462D-BE72-1867DA6DB4F4}"/>
                </a:ext>
              </a:extLst>
            </p:cNvPr>
            <p:cNvSpPr txBox="1"/>
            <p:nvPr/>
          </p:nvSpPr>
          <p:spPr>
            <a:xfrm>
              <a:off x="3921125" y="6578821"/>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ea typeface="Segoe UI Black"/>
                  <a:cs typeface="Arial"/>
                </a:rPr>
                <a:t>State and Federal Updates</a:t>
              </a:r>
            </a:p>
          </p:txBody>
        </p:sp>
      </p:grpSp>
      <p:sp>
        <p:nvSpPr>
          <p:cNvPr id="26" name="文本框 8">
            <a:extLst>
              <a:ext uri="{FF2B5EF4-FFF2-40B4-BE49-F238E27FC236}">
                <a16:creationId xmlns:a16="http://schemas.microsoft.com/office/drawing/2014/main" id="{CCFED3AA-BF2B-435B-B95C-873C1C5C89BD}"/>
              </a:ext>
            </a:extLst>
          </p:cNvPr>
          <p:cNvSpPr txBox="1"/>
          <p:nvPr/>
        </p:nvSpPr>
        <p:spPr>
          <a:xfrm>
            <a:off x="3918851" y="991122"/>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cs typeface="Arial"/>
              </a:rPr>
              <a:t>DESE/DDS Residential Prevention Program</a:t>
            </a:r>
            <a:endParaRPr lang="zh-CN" altLang="en-US" sz="3200" dirty="0">
              <a:solidFill>
                <a:schemeClr val="accent1">
                  <a:lumMod val="50000"/>
                </a:schemeClr>
              </a:solidFill>
              <a:latin typeface="+mj-lt"/>
              <a:cs typeface="Arial"/>
            </a:endParaRPr>
          </a:p>
        </p:txBody>
      </p:sp>
      <p:sp>
        <p:nvSpPr>
          <p:cNvPr id="16" name="文本框 10">
            <a:extLst>
              <a:ext uri="{FF2B5EF4-FFF2-40B4-BE49-F238E27FC236}">
                <a16:creationId xmlns:a16="http://schemas.microsoft.com/office/drawing/2014/main" id="{0E4B65C5-39C3-4840-8373-3F0F6ECD5B5F}"/>
              </a:ext>
              <a:ext uri="{C183D7F6-B498-43B3-948B-1728B52AA6E4}">
                <adec:decorative xmlns:adec="http://schemas.microsoft.com/office/drawing/2017/decorative" val="1"/>
              </a:ext>
            </a:extLst>
          </p:cNvPr>
          <p:cNvSpPr txBox="1"/>
          <p:nvPr/>
        </p:nvSpPr>
        <p:spPr>
          <a:xfrm>
            <a:off x="3997875" y="5904611"/>
            <a:ext cx="7902386"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3200" dirty="0">
              <a:solidFill>
                <a:schemeClr val="accent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776713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descr="right graphic showing the four MA DESE Special Education Forms and Guidance offshoots; 1 Referral Evaluation, Eligibility Guidance; 2 Parent's Guide to Special Education; 3 IEP Process Guide; 4 Systems Improvement Playbook">
            <a:extLst>
              <a:ext uri="{FF2B5EF4-FFF2-40B4-BE49-F238E27FC236}">
                <a16:creationId xmlns:a16="http://schemas.microsoft.com/office/drawing/2014/main" id="{E37DC4A4-6EBD-4906-B23D-71C9875B53E7}"/>
              </a:ext>
            </a:extLst>
          </p:cNvPr>
          <p:cNvPicPr>
            <a:picLocks noGrp="1" noChangeAspect="1"/>
          </p:cNvPicPr>
          <p:nvPr>
            <p:ph idx="1"/>
          </p:nvPr>
        </p:nvPicPr>
        <p:blipFill rotWithShape="1">
          <a:blip r:embed="rId2"/>
          <a:srcRect l="2934" t="3213" r="45147" b="10040"/>
          <a:stretch/>
        </p:blipFill>
        <p:spPr>
          <a:xfrm>
            <a:off x="6767971" y="1141926"/>
            <a:ext cx="4869228" cy="4580019"/>
          </a:xfrm>
        </p:spPr>
      </p:pic>
      <p:pic>
        <p:nvPicPr>
          <p:cNvPr id="6" name="Picture 5" descr="side by side graphics. left graphic showing IEP Improvement Project goals; Improve outcomes. Meaningful access, Close Opportunity &amp; Achievement Gaps&#10;">
            <a:extLst>
              <a:ext uri="{FF2B5EF4-FFF2-40B4-BE49-F238E27FC236}">
                <a16:creationId xmlns:a16="http://schemas.microsoft.com/office/drawing/2014/main" id="{28F173DA-E3BC-4E35-A414-15D90FA6E80B}"/>
              </a:ext>
            </a:extLst>
          </p:cNvPr>
          <p:cNvPicPr>
            <a:picLocks noChangeAspect="1"/>
          </p:cNvPicPr>
          <p:nvPr/>
        </p:nvPicPr>
        <p:blipFill rotWithShape="1">
          <a:blip r:embed="rId3"/>
          <a:srcRect l="52149" t="26262" r="16476" b="20000"/>
          <a:stretch/>
        </p:blipFill>
        <p:spPr>
          <a:xfrm>
            <a:off x="795988" y="1141926"/>
            <a:ext cx="4504023" cy="4340111"/>
          </a:xfrm>
          <a:prstGeom prst="rect">
            <a:avLst/>
          </a:prstGeom>
        </p:spPr>
      </p:pic>
      <p:sp>
        <p:nvSpPr>
          <p:cNvPr id="2" name="Title 1" hidden="1">
            <a:extLst>
              <a:ext uri="{FF2B5EF4-FFF2-40B4-BE49-F238E27FC236}">
                <a16:creationId xmlns:a16="http://schemas.microsoft.com/office/drawing/2014/main" id="{F4702350-30BF-46C8-A5EE-0F5A44C7ABED}"/>
              </a:ext>
            </a:extLst>
          </p:cNvPr>
          <p:cNvSpPr>
            <a:spLocks noGrp="1"/>
          </p:cNvSpPr>
          <p:nvPr>
            <p:ph type="title"/>
          </p:nvPr>
        </p:nvSpPr>
        <p:spPr/>
        <p:txBody>
          <a:bodyPr/>
          <a:lstStyle/>
          <a:p>
            <a:r>
              <a:rPr lang="en-US" dirty="0"/>
              <a:t>The IEP Improvement Project</a:t>
            </a:r>
            <a:br>
              <a:rPr lang="en-US" dirty="0"/>
            </a:br>
            <a:r>
              <a:rPr lang="en-US" dirty="0"/>
              <a:t>MA</a:t>
            </a:r>
            <a:r>
              <a:rPr lang="en-US" baseline="0" dirty="0"/>
              <a:t> DESE Special Education Forms &amp; Guidance</a:t>
            </a:r>
            <a:endParaRPr lang="en-US" dirty="0"/>
          </a:p>
        </p:txBody>
      </p:sp>
    </p:spTree>
    <p:extLst>
      <p:ext uri="{BB962C8B-B14F-4D97-AF65-F5344CB8AC3E}">
        <p14:creationId xmlns:p14="http://schemas.microsoft.com/office/powerpoint/2010/main" val="238442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descr="Graphic listing Areas of focus for IEP forms; 1 Focus on the process - Forms document the process; 2 Student and Caregiver/Family Voice - front and center; 3 Transition Planning as a driver; 4 SIMPLIFY (length, usability, language)">
            <a:extLst>
              <a:ext uri="{FF2B5EF4-FFF2-40B4-BE49-F238E27FC236}">
                <a16:creationId xmlns:a16="http://schemas.microsoft.com/office/drawing/2014/main" id="{C73B2F43-77A2-46F1-9388-6821F6188405}"/>
              </a:ext>
              <a:ext uri="{C183D7F6-B498-43B3-948B-1728B52AA6E4}">
                <adec:decorative xmlns:adec="http://schemas.microsoft.com/office/drawing/2017/decorative" val="0"/>
              </a:ext>
            </a:extLst>
          </p:cNvPr>
          <p:cNvPicPr>
            <a:picLocks noGrp="1" noChangeAspect="1"/>
          </p:cNvPicPr>
          <p:nvPr>
            <p:ph idx="1"/>
          </p:nvPr>
        </p:nvPicPr>
        <p:blipFill rotWithShape="1">
          <a:blip r:embed="rId2"/>
          <a:srcRect t="2705" b="3601"/>
          <a:stretch/>
        </p:blipFill>
        <p:spPr>
          <a:xfrm>
            <a:off x="457200" y="457200"/>
            <a:ext cx="11277600" cy="5943600"/>
          </a:xfrm>
          <a:prstGeom prst="rect">
            <a:avLst/>
          </a:prstGeom>
        </p:spPr>
      </p:pic>
      <p:sp>
        <p:nvSpPr>
          <p:cNvPr id="4" name="Slide Number Placeholder 3">
            <a:extLst>
              <a:ext uri="{FF2B5EF4-FFF2-40B4-BE49-F238E27FC236}">
                <a16:creationId xmlns:a16="http://schemas.microsoft.com/office/drawing/2014/main" id="{976DBDFE-2C28-4033-9CA1-46E59BDFAAA1}"/>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FF27229C-EC7B-4063-A33B-28A5E87E32ED}" type="slidenum">
              <a:rPr lang="en-US" altLang="zh-CN" sz="1100">
                <a:solidFill>
                  <a:srgbClr val="FFFFFF"/>
                </a:solidFill>
              </a:rPr>
              <a:pPr>
                <a:spcAft>
                  <a:spcPts val="600"/>
                </a:spcAft>
              </a:pPr>
              <a:t>21</a:t>
            </a:fld>
            <a:endParaRPr lang="en-US" altLang="zh-CN" sz="1100" dirty="0">
              <a:solidFill>
                <a:srgbClr val="FFFFFF"/>
              </a:solidFill>
            </a:endParaRPr>
          </a:p>
        </p:txBody>
      </p:sp>
      <p:sp>
        <p:nvSpPr>
          <p:cNvPr id="2" name="Title 1" hidden="1">
            <a:extLst>
              <a:ext uri="{FF2B5EF4-FFF2-40B4-BE49-F238E27FC236}">
                <a16:creationId xmlns:a16="http://schemas.microsoft.com/office/drawing/2014/main" id="{BD8B5D36-BC2E-49FB-BF2F-53E244016781}"/>
              </a:ext>
            </a:extLst>
          </p:cNvPr>
          <p:cNvSpPr>
            <a:spLocks noGrp="1"/>
          </p:cNvSpPr>
          <p:nvPr>
            <p:ph type="title"/>
          </p:nvPr>
        </p:nvSpPr>
        <p:spPr/>
        <p:txBody>
          <a:bodyPr/>
          <a:lstStyle/>
          <a:p>
            <a:r>
              <a:rPr lang="en-US" dirty="0"/>
              <a:t>Areas of Focus For</a:t>
            </a:r>
            <a:r>
              <a:rPr lang="en-US" baseline="0" dirty="0"/>
              <a:t> IEP “Forms”</a:t>
            </a:r>
            <a:endParaRPr lang="en-US" dirty="0"/>
          </a:p>
        </p:txBody>
      </p:sp>
    </p:spTree>
    <p:extLst>
      <p:ext uri="{BB962C8B-B14F-4D97-AF65-F5344CB8AC3E}">
        <p14:creationId xmlns:p14="http://schemas.microsoft.com/office/powerpoint/2010/main" val="1193134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BCFD1C-2938-40A2-ABE2-EF1267C31F24}"/>
              </a:ext>
            </a:extLst>
          </p:cNvPr>
          <p:cNvSpPr>
            <a:spLocks noGrp="1"/>
          </p:cNvSpPr>
          <p:nvPr>
            <p:ph type="title"/>
          </p:nvPr>
        </p:nvSpPr>
        <p:spPr>
          <a:xfrm>
            <a:off x="466722" y="586855"/>
            <a:ext cx="3201366" cy="3387497"/>
          </a:xfrm>
        </p:spPr>
        <p:txBody>
          <a:bodyPr anchor="b">
            <a:normAutofit/>
          </a:bodyPr>
          <a:lstStyle/>
          <a:p>
            <a:pPr algn="r"/>
            <a:r>
              <a:rPr lang="en-US" sz="3700" dirty="0">
                <a:solidFill>
                  <a:srgbClr val="FFFFFF"/>
                </a:solidFill>
                <a:latin typeface="Segoe UI Semibold"/>
                <a:cs typeface="Segoe UI Semibold"/>
              </a:rPr>
              <a:t>IEP Improvement Project Update</a:t>
            </a:r>
            <a:endParaRPr lang="en-US" sz="3700" dirty="0">
              <a:solidFill>
                <a:srgbClr val="FFFFFF"/>
              </a:solidFill>
            </a:endParaRPr>
          </a:p>
        </p:txBody>
      </p:sp>
      <p:sp>
        <p:nvSpPr>
          <p:cNvPr id="3" name="Content Placeholder 2">
            <a:extLst>
              <a:ext uri="{FF2B5EF4-FFF2-40B4-BE49-F238E27FC236}">
                <a16:creationId xmlns:a16="http://schemas.microsoft.com/office/drawing/2014/main" id="{EB978957-AA5A-40EA-9545-559A3503FB17}"/>
              </a:ext>
            </a:extLst>
          </p:cNvPr>
          <p:cNvSpPr>
            <a:spLocks noGrp="1"/>
          </p:cNvSpPr>
          <p:nvPr>
            <p:ph idx="1"/>
          </p:nvPr>
        </p:nvSpPr>
        <p:spPr>
          <a:xfrm>
            <a:off x="4637731" y="1397103"/>
            <a:ext cx="7317347" cy="5546047"/>
          </a:xfrm>
        </p:spPr>
        <p:txBody>
          <a:bodyPr vert="horz" lIns="91440" tIns="45720" rIns="91440" bIns="45720" rtlCol="0" anchor="ctr">
            <a:noAutofit/>
          </a:bodyPr>
          <a:lstStyle/>
          <a:p>
            <a:r>
              <a:rPr lang="en-US" sz="2800" dirty="0">
                <a:latin typeface="Segoe UI"/>
                <a:cs typeface="Segoe UI"/>
              </a:rPr>
              <a:t>Referral, Evaluation, and Eligibility</a:t>
            </a:r>
          </a:p>
          <a:p>
            <a:pPr lvl="1"/>
            <a:r>
              <a:rPr lang="en-US" dirty="0">
                <a:latin typeface="Segoe UI"/>
                <a:cs typeface="Segoe UI"/>
              </a:rPr>
              <a:t>RLO Posted</a:t>
            </a:r>
          </a:p>
          <a:p>
            <a:pPr lvl="1"/>
            <a:r>
              <a:rPr lang="en-US" dirty="0">
                <a:latin typeface="Segoe UI"/>
                <a:cs typeface="Segoe UI"/>
              </a:rPr>
              <a:t>Supplementary Documents - 2023</a:t>
            </a:r>
          </a:p>
          <a:p>
            <a:r>
              <a:rPr lang="en-US" sz="2800" dirty="0">
                <a:latin typeface="Segoe UI"/>
                <a:cs typeface="Segoe UI"/>
              </a:rPr>
              <a:t>IEP Forms</a:t>
            </a:r>
          </a:p>
          <a:p>
            <a:pPr lvl="1"/>
            <a:r>
              <a:rPr lang="en-US" dirty="0">
                <a:latin typeface="Segoe UI"/>
                <a:cs typeface="Segoe UI"/>
              </a:rPr>
              <a:t>SEPP State Scan of IEP Forms and Processes – Completed Summer 2021</a:t>
            </a:r>
          </a:p>
          <a:p>
            <a:pPr lvl="1"/>
            <a:r>
              <a:rPr lang="en-US" dirty="0">
                <a:latin typeface="Segoe UI"/>
                <a:cs typeface="Segoe UI"/>
              </a:rPr>
              <a:t>Draft Forms – Spring </a:t>
            </a:r>
          </a:p>
          <a:p>
            <a:pPr lvl="1"/>
            <a:r>
              <a:rPr lang="en-US" dirty="0">
                <a:latin typeface="Segoe UI"/>
                <a:cs typeface="Segoe UI"/>
              </a:rPr>
              <a:t>Stakeholder Feedback – Late Spring</a:t>
            </a:r>
          </a:p>
          <a:p>
            <a:r>
              <a:rPr lang="en-US" sz="2800" dirty="0">
                <a:latin typeface="Segoe UI"/>
                <a:cs typeface="Segoe UI"/>
              </a:rPr>
              <a:t>Process Guide – Late Spring</a:t>
            </a:r>
          </a:p>
          <a:p>
            <a:r>
              <a:rPr lang="en-US" sz="2800" dirty="0">
                <a:latin typeface="Segoe UI"/>
                <a:cs typeface="Segoe UI"/>
              </a:rPr>
              <a:t>Parent's Guide – Summer</a:t>
            </a:r>
          </a:p>
          <a:p>
            <a:r>
              <a:rPr lang="en-US" sz="2800" dirty="0">
                <a:latin typeface="Segoe UI"/>
                <a:cs typeface="Segoe UI"/>
              </a:rPr>
              <a:t>Systems Improvement Playbook – 2023</a:t>
            </a:r>
          </a:p>
          <a:p>
            <a:pPr lvl="1"/>
            <a:endParaRPr lang="en-US" sz="2000" dirty="0">
              <a:latin typeface="Segoe UI"/>
              <a:cs typeface="Segoe UI"/>
            </a:endParaRPr>
          </a:p>
          <a:p>
            <a:pPr lvl="1"/>
            <a:endParaRPr lang="en-US" sz="2000" dirty="0">
              <a:latin typeface="Segoe UI"/>
              <a:cs typeface="Segoe UI"/>
            </a:endParaRPr>
          </a:p>
          <a:p>
            <a:pPr lvl="1"/>
            <a:endParaRPr lang="en-US" sz="2000" dirty="0">
              <a:latin typeface="Segoe UI"/>
              <a:cs typeface="Segoe UI"/>
            </a:endParaRPr>
          </a:p>
          <a:p>
            <a:pPr lvl="1"/>
            <a:endParaRPr lang="en-US" sz="2000" dirty="0">
              <a:latin typeface="Segoe UI"/>
              <a:cs typeface="Segoe UI"/>
            </a:endParaRPr>
          </a:p>
        </p:txBody>
      </p:sp>
    </p:spTree>
    <p:extLst>
      <p:ext uri="{BB962C8B-B14F-4D97-AF65-F5344CB8AC3E}">
        <p14:creationId xmlns:p14="http://schemas.microsoft.com/office/powerpoint/2010/main" val="253010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0" name="Freeform: Shape 7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altLang="zh-CN" sz="5400" dirty="0">
                <a:solidFill>
                  <a:schemeClr val="bg1">
                    <a:lumMod val="95000"/>
                    <a:lumOff val="5000"/>
                  </a:schemeClr>
                </a:solidFill>
                <a:latin typeface="+mj-lt"/>
                <a:cs typeface="+mj-cs"/>
                <a:hlinkClick r:id="rId3"/>
              </a:rPr>
              <a:t>Welcoming Newcomer and Refugee Students</a:t>
            </a:r>
            <a:endParaRPr lang="en-US" altLang="zh-CN" sz="5400" dirty="0">
              <a:solidFill>
                <a:schemeClr val="bg1">
                  <a:lumMod val="95000"/>
                  <a:lumOff val="5000"/>
                </a:schemeClr>
              </a:solidFill>
              <a:latin typeface="+mj-lt"/>
              <a:cs typeface="+mj-cs"/>
            </a:endParaRPr>
          </a:p>
        </p:txBody>
      </p:sp>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ackround: Increasing refugee &amp; Newcomer populations across Massachusetts">
            <a:extLst>
              <a:ext uri="{FF2B5EF4-FFF2-40B4-BE49-F238E27FC236}">
                <a16:creationId xmlns:a16="http://schemas.microsoft.com/office/drawing/2014/main" id="{7EADC33E-63E8-4B5F-827F-A36F3C1E7513}"/>
              </a:ext>
            </a:extLst>
          </p:cNvPr>
          <p:cNvSpPr>
            <a:spLocks noGrp="1"/>
          </p:cNvSpPr>
          <p:nvPr>
            <p:ph type="title"/>
          </p:nvPr>
        </p:nvSpPr>
        <p:spPr/>
        <p:txBody>
          <a:bodyPr/>
          <a:lstStyle/>
          <a:p>
            <a:r>
              <a:rPr lang="en-US" sz="2800" dirty="0">
                <a:latin typeface="Segoe UI Semibold"/>
                <a:cs typeface="Segoe UI Semibold"/>
              </a:rPr>
              <a:t>Background: Increasing refugee &amp; newcomer populations across MA</a:t>
            </a:r>
            <a:endParaRPr lang="en-US" sz="2800" dirty="0"/>
          </a:p>
        </p:txBody>
      </p:sp>
      <p:graphicFrame>
        <p:nvGraphicFramePr>
          <p:cNvPr id="8" name="Table 8" descr="report on Afghan refugees from US bases;&#10;Arrived in column; Boston 166, Florence 82, Lowell 207, Roxbury 174, South Boston 147, Springfield 141,&#10;West Springfield 223, and Worcester 585. Expected column; Boston 187, Florence 83, Lowell 233, Roxbury 214, South Boston 149, Springfield 148,&#10;West Springfield 254, and Worcester 646. ">
            <a:extLst>
              <a:ext uri="{FF2B5EF4-FFF2-40B4-BE49-F238E27FC236}">
                <a16:creationId xmlns:a16="http://schemas.microsoft.com/office/drawing/2014/main" id="{10FCA524-03C8-404A-BF27-0232A1A8751B}"/>
              </a:ext>
            </a:extLst>
          </p:cNvPr>
          <p:cNvGraphicFramePr>
            <a:graphicFrameLocks noGrp="1"/>
          </p:cNvGraphicFramePr>
          <p:nvPr>
            <p:ph idx="1"/>
            <p:extLst>
              <p:ext uri="{D42A27DB-BD31-4B8C-83A1-F6EECF244321}">
                <p14:modId xmlns:p14="http://schemas.microsoft.com/office/powerpoint/2010/main" val="1056569024"/>
              </p:ext>
            </p:extLst>
          </p:nvPr>
        </p:nvGraphicFramePr>
        <p:xfrm>
          <a:off x="638735" y="1501588"/>
          <a:ext cx="4788077" cy="4740088"/>
        </p:xfrm>
        <a:graphic>
          <a:graphicData uri="http://schemas.openxmlformats.org/drawingml/2006/table">
            <a:tbl>
              <a:tblPr firstRow="1" bandRow="1">
                <a:tableStyleId>{00A15C55-8517-42AA-B614-E9B94910E393}</a:tableStyleId>
              </a:tblPr>
              <a:tblGrid>
                <a:gridCol w="1568823">
                  <a:extLst>
                    <a:ext uri="{9D8B030D-6E8A-4147-A177-3AD203B41FA5}">
                      <a16:colId xmlns:a16="http://schemas.microsoft.com/office/drawing/2014/main" val="2231551639"/>
                    </a:ext>
                  </a:extLst>
                </a:gridCol>
                <a:gridCol w="1222127">
                  <a:extLst>
                    <a:ext uri="{9D8B030D-6E8A-4147-A177-3AD203B41FA5}">
                      <a16:colId xmlns:a16="http://schemas.microsoft.com/office/drawing/2014/main" val="768573623"/>
                    </a:ext>
                  </a:extLst>
                </a:gridCol>
                <a:gridCol w="1997127">
                  <a:extLst>
                    <a:ext uri="{9D8B030D-6E8A-4147-A177-3AD203B41FA5}">
                      <a16:colId xmlns:a16="http://schemas.microsoft.com/office/drawing/2014/main" val="1858041243"/>
                    </a:ext>
                  </a:extLst>
                </a:gridCol>
              </a:tblGrid>
              <a:tr h="836486">
                <a:tc gridSpan="3">
                  <a:txBody>
                    <a:bodyPr/>
                    <a:lstStyle/>
                    <a:p>
                      <a:pPr marL="0" marR="0" algn="ctr">
                        <a:spcBef>
                          <a:spcPts val="0"/>
                        </a:spcBef>
                        <a:spcAft>
                          <a:spcPts val="0"/>
                        </a:spcAft>
                      </a:pPr>
                      <a:r>
                        <a:rPr lang="en-US" sz="1600" b="1" dirty="0">
                          <a:effectLst/>
                        </a:rPr>
                        <a:t> </a:t>
                      </a:r>
                    </a:p>
                    <a:p>
                      <a:pPr marL="0" marR="0" algn="ctr">
                        <a:spcBef>
                          <a:spcPts val="0"/>
                        </a:spcBef>
                        <a:spcAft>
                          <a:spcPts val="0"/>
                        </a:spcAft>
                      </a:pPr>
                      <a:r>
                        <a:rPr lang="en-US" sz="1600" b="1" dirty="0">
                          <a:solidFill>
                            <a:srgbClr val="000000"/>
                          </a:solidFill>
                          <a:effectLst/>
                        </a:rPr>
                        <a:t>2.4.22 Report on Afghan Refugees from US bases</a:t>
                      </a:r>
                      <a:endParaRPr lang="en-US" sz="1600" dirty="0">
                        <a:effectLst/>
                        <a:latin typeface="Calibri" panose="020F0502020204030204" pitchFamily="34" charset="0"/>
                        <a:cs typeface="Times New Roman" panose="02020603050405020304" pitchFamily="18" charset="0"/>
                      </a:endParaRPr>
                    </a:p>
                  </a:txBody>
                  <a:tcPr marL="68580" marR="68580" marT="0" marB="0"/>
                </a:tc>
                <a:tc hMerge="1">
                  <a:txBody>
                    <a:bodyPr/>
                    <a:lstStyle/>
                    <a:p>
                      <a:pPr marL="0" marR="0" algn="ctr">
                        <a:spcBef>
                          <a:spcPts val="0"/>
                        </a:spcBef>
                        <a:spcAft>
                          <a:spcPts val="0"/>
                        </a:spcAft>
                      </a:pPr>
                      <a:r>
                        <a:rPr lang="en-US" sz="2000" b="1">
                          <a:solidFill>
                            <a:srgbClr val="000000"/>
                          </a:solidFill>
                          <a:effectLst/>
                        </a:rPr>
                        <a:t>2.4.22 Report on Afghan Refugees from US bases to ORI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554598883"/>
                  </a:ext>
                </a:extLst>
              </a:tr>
              <a:tr h="557657">
                <a:tc>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Arrived in 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Expected by 2/15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5946748"/>
                  </a:ext>
                </a:extLst>
              </a:tr>
              <a:tr h="557657">
                <a:tc>
                  <a:txBody>
                    <a:bodyPr/>
                    <a:lstStyle/>
                    <a:p>
                      <a:pPr marL="0" marR="0">
                        <a:spcBef>
                          <a:spcPts val="0"/>
                        </a:spcBef>
                        <a:spcAft>
                          <a:spcPts val="0"/>
                        </a:spcAft>
                      </a:pPr>
                      <a:r>
                        <a:rPr lang="en-US" sz="1600" b="1" dirty="0">
                          <a:solidFill>
                            <a:srgbClr val="000000"/>
                          </a:solidFill>
                          <a:effectLst/>
                        </a:rPr>
                        <a:t>Massachusetts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solidFill>
                            <a:srgbClr val="000000"/>
                          </a:solidFill>
                          <a:effectLst/>
                        </a:rPr>
                        <a:t>1,725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solidFill>
                            <a:srgbClr val="000000"/>
                          </a:solidFill>
                          <a:effectLst/>
                        </a:rPr>
                        <a:t>1,914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6884354"/>
                  </a:ext>
                </a:extLst>
              </a:tr>
              <a:tr h="278829">
                <a:tc>
                  <a:txBody>
                    <a:bodyPr/>
                    <a:lstStyle/>
                    <a:p>
                      <a:pPr marL="0" marR="0">
                        <a:spcBef>
                          <a:spcPts val="0"/>
                        </a:spcBef>
                        <a:spcAft>
                          <a:spcPts val="0"/>
                        </a:spcAft>
                      </a:pPr>
                      <a:r>
                        <a:rPr lang="en-US" sz="1600" dirty="0">
                          <a:effectLst/>
                        </a:rPr>
                        <a:t>Boston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166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1089806"/>
                  </a:ext>
                </a:extLst>
              </a:tr>
              <a:tr h="278829">
                <a:tc>
                  <a:txBody>
                    <a:bodyPr/>
                    <a:lstStyle/>
                    <a:p>
                      <a:pPr marL="0" marR="0">
                        <a:spcBef>
                          <a:spcPts val="0"/>
                        </a:spcBef>
                        <a:spcAft>
                          <a:spcPts val="0"/>
                        </a:spcAft>
                      </a:pPr>
                      <a:r>
                        <a:rPr lang="en-US" sz="1600" dirty="0">
                          <a:effectLst/>
                        </a:rPr>
                        <a:t>Florence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82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83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5130965"/>
                  </a:ext>
                </a:extLst>
              </a:tr>
              <a:tr h="278829">
                <a:tc>
                  <a:txBody>
                    <a:bodyPr/>
                    <a:lstStyle/>
                    <a:p>
                      <a:pPr marL="0" marR="0">
                        <a:spcBef>
                          <a:spcPts val="0"/>
                        </a:spcBef>
                        <a:spcAft>
                          <a:spcPts val="0"/>
                        </a:spcAft>
                      </a:pPr>
                      <a:r>
                        <a:rPr lang="en-US" sz="1600" dirty="0">
                          <a:effectLst/>
                        </a:rPr>
                        <a:t>Lowell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207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233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0543672"/>
                  </a:ext>
                </a:extLst>
              </a:tr>
              <a:tr h="278829">
                <a:tc>
                  <a:txBody>
                    <a:bodyPr/>
                    <a:lstStyle/>
                    <a:p>
                      <a:pPr marL="0" marR="0">
                        <a:spcBef>
                          <a:spcPts val="0"/>
                        </a:spcBef>
                        <a:spcAft>
                          <a:spcPts val="0"/>
                        </a:spcAft>
                      </a:pPr>
                      <a:r>
                        <a:rPr lang="en-US" sz="1600" dirty="0">
                          <a:effectLst/>
                        </a:rPr>
                        <a:t>Roxbury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214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991359"/>
                  </a:ext>
                </a:extLst>
              </a:tr>
              <a:tr h="557657">
                <a:tc>
                  <a:txBody>
                    <a:bodyPr/>
                    <a:lstStyle/>
                    <a:p>
                      <a:pPr marL="0" marR="0">
                        <a:spcBef>
                          <a:spcPts val="0"/>
                        </a:spcBef>
                        <a:spcAft>
                          <a:spcPts val="0"/>
                        </a:spcAft>
                      </a:pPr>
                      <a:r>
                        <a:rPr lang="en-US" sz="1600" dirty="0">
                          <a:effectLst/>
                        </a:rPr>
                        <a:t>South Boston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9120796"/>
                  </a:ext>
                </a:extLst>
              </a:tr>
              <a:tr h="278829">
                <a:tc>
                  <a:txBody>
                    <a:bodyPr/>
                    <a:lstStyle/>
                    <a:p>
                      <a:pPr marL="0" marR="0">
                        <a:spcBef>
                          <a:spcPts val="0"/>
                        </a:spcBef>
                        <a:spcAft>
                          <a:spcPts val="0"/>
                        </a:spcAft>
                      </a:pPr>
                      <a:r>
                        <a:rPr lang="en-US" sz="1600" dirty="0">
                          <a:effectLst/>
                        </a:rPr>
                        <a:t>Springfield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141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898911"/>
                  </a:ext>
                </a:extLst>
              </a:tr>
              <a:tr h="557657">
                <a:tc>
                  <a:txBody>
                    <a:bodyPr/>
                    <a:lstStyle/>
                    <a:p>
                      <a:pPr marL="0" marR="0">
                        <a:spcBef>
                          <a:spcPts val="0"/>
                        </a:spcBef>
                        <a:spcAft>
                          <a:spcPts val="0"/>
                        </a:spcAft>
                      </a:pPr>
                      <a:r>
                        <a:rPr lang="en-US" sz="1600" dirty="0">
                          <a:effectLst/>
                        </a:rPr>
                        <a:t>West Springfield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223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254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5776005"/>
                  </a:ext>
                </a:extLst>
              </a:tr>
              <a:tr h="278829">
                <a:tc>
                  <a:txBody>
                    <a:bodyPr/>
                    <a:lstStyle/>
                    <a:p>
                      <a:pPr marL="0" marR="0">
                        <a:spcBef>
                          <a:spcPts val="0"/>
                        </a:spcBef>
                        <a:spcAft>
                          <a:spcPts val="0"/>
                        </a:spcAft>
                      </a:pPr>
                      <a:r>
                        <a:rPr lang="en-US" sz="1600" dirty="0">
                          <a:effectLst/>
                        </a:rPr>
                        <a:t>Worcester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585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646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5468558"/>
                  </a:ext>
                </a:extLst>
              </a:tr>
            </a:tbl>
          </a:graphicData>
        </a:graphic>
      </p:graphicFrame>
      <p:sp>
        <p:nvSpPr>
          <p:cNvPr id="4" name="Slide Number Placeholder 3">
            <a:extLst>
              <a:ext uri="{FF2B5EF4-FFF2-40B4-BE49-F238E27FC236}">
                <a16:creationId xmlns:a16="http://schemas.microsoft.com/office/drawing/2014/main" id="{52D2209C-B1FB-49FF-A7B3-F2687BD9C303}"/>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
        <p:nvSpPr>
          <p:cNvPr id="9" name="Rectangle: Rounded Corners 8" descr="Many refugees and newcomers from Haiti, Guatemala, Brazil, and other parts of Central America are relocating in; Amherst, Boston, Framingham, Lowell, Ludlow, Medway, Newburyport, Saugus, Springfield, West Springfield, and so many more....">
            <a:extLst>
              <a:ext uri="{FF2B5EF4-FFF2-40B4-BE49-F238E27FC236}">
                <a16:creationId xmlns:a16="http://schemas.microsoft.com/office/drawing/2014/main" id="{09E03B8F-FFD0-4BB1-847C-79F63D2F09CD}"/>
              </a:ext>
            </a:extLst>
          </p:cNvPr>
          <p:cNvSpPr/>
          <p:nvPr/>
        </p:nvSpPr>
        <p:spPr>
          <a:xfrm>
            <a:off x="6253658" y="1504988"/>
            <a:ext cx="5040966" cy="4476226"/>
          </a:xfrm>
          <a:prstGeom prst="round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r>
              <a:rPr lang="en-US" b="1" dirty="0">
                <a:latin typeface="Calibri"/>
                <a:ea typeface="Calibri" panose="020F0502020204030204" pitchFamily="34" charset="0"/>
                <a:cs typeface="Times New Roman"/>
              </a:rPr>
              <a:t>Many</a:t>
            </a:r>
            <a:r>
              <a:rPr lang="en-US" sz="1800" b="1" dirty="0">
                <a:latin typeface="Calibri"/>
                <a:ea typeface="Calibri" panose="020F0502020204030204" pitchFamily="34" charset="0"/>
                <a:cs typeface="Times New Roman"/>
              </a:rPr>
              <a:t> refugees and newcomers from Haiti, Guatemala, Brazil, and </a:t>
            </a:r>
            <a:r>
              <a:rPr lang="en-US" b="1" dirty="0">
                <a:latin typeface="Calibri"/>
                <a:ea typeface="Calibri" panose="020F0502020204030204" pitchFamily="34" charset="0"/>
                <a:cs typeface="Times New Roman"/>
              </a:rPr>
              <a:t>other parts of Central</a:t>
            </a:r>
            <a:r>
              <a:rPr lang="en-US" sz="1800" b="1" dirty="0">
                <a:latin typeface="Calibri"/>
                <a:ea typeface="Calibri" panose="020F0502020204030204" pitchFamily="34" charset="0"/>
                <a:cs typeface="Times New Roman"/>
              </a:rPr>
              <a:t> America</a:t>
            </a:r>
            <a:r>
              <a:rPr lang="en-US" b="1" dirty="0">
                <a:latin typeface="Calibri"/>
                <a:ea typeface="Calibri" panose="020F0502020204030204" pitchFamily="34" charset="0"/>
                <a:cs typeface="Times New Roman"/>
              </a:rPr>
              <a:t> are relocating in:</a:t>
            </a:r>
            <a:endParaRPr lang="en-US" sz="1800" b="1" dirty="0">
              <a:latin typeface="Calibri"/>
              <a:ea typeface="Calibri" panose="020F0502020204030204" pitchFamily="34" charset="0"/>
              <a:cs typeface="Times New Roman"/>
            </a:endParaRPr>
          </a:p>
          <a:p>
            <a:pPr marL="0">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US" sz="1800" dirty="0">
                <a:latin typeface="Calibri"/>
                <a:ea typeface="Calibri" panose="020F0502020204030204" pitchFamily="34" charset="0"/>
                <a:cs typeface="Times New Roman"/>
              </a:rPr>
              <a:t>Amherst</a:t>
            </a:r>
          </a:p>
          <a:p>
            <a:pPr marL="285750" indent="-285750">
              <a:buFont typeface="Arial" panose="020B0604020202020204" pitchFamily="34" charset="0"/>
              <a:buChar char="•"/>
            </a:pPr>
            <a:r>
              <a:rPr lang="en-US" dirty="0">
                <a:latin typeface="Calibri"/>
                <a:ea typeface="Calibri" panose="020F0502020204030204" pitchFamily="34" charset="0"/>
                <a:cs typeface="Times New Roman"/>
              </a:rPr>
              <a:t>Boston</a:t>
            </a:r>
          </a:p>
          <a:p>
            <a:pPr marL="285750" indent="-285750">
              <a:spcBef>
                <a:spcPts val="0"/>
              </a:spcBef>
              <a:buFont typeface="Arial" panose="020B0604020202020204" pitchFamily="34" charset="0"/>
              <a:buChar char="•"/>
            </a:pPr>
            <a:r>
              <a:rPr lang="en-US" sz="1800" dirty="0">
                <a:latin typeface="Calibri"/>
                <a:ea typeface="Calibri" panose="020F0502020204030204" pitchFamily="34" charset="0"/>
                <a:cs typeface="Times New Roman"/>
              </a:rPr>
              <a:t>Framingham</a:t>
            </a:r>
            <a:endParaRPr lang="en-US" dirty="0">
              <a:latin typeface="Calibri"/>
              <a:cs typeface="Times New Roman"/>
            </a:endParaRPr>
          </a:p>
          <a:p>
            <a:pPr marL="285750" indent="-285750">
              <a:spcBef>
                <a:spcPts val="0"/>
              </a:spcBef>
              <a:buFont typeface="Arial" panose="020B0604020202020204" pitchFamily="34" charset="0"/>
              <a:buChar char="•"/>
            </a:pPr>
            <a:r>
              <a:rPr lang="en-US" sz="1800" dirty="0">
                <a:latin typeface="Calibri"/>
                <a:ea typeface="Calibri" panose="020F0502020204030204" pitchFamily="34" charset="0"/>
                <a:cs typeface="Times New Roman"/>
              </a:rPr>
              <a:t>Lowell</a:t>
            </a:r>
          </a:p>
          <a:p>
            <a:pPr marL="285750" indent="-285750">
              <a:spcBef>
                <a:spcPts val="0"/>
              </a:spcBef>
              <a:buFont typeface="Arial" panose="020B0604020202020204" pitchFamily="34" charset="0"/>
              <a:buChar char="•"/>
            </a:pPr>
            <a:r>
              <a:rPr lang="en-US" sz="1800" dirty="0">
                <a:latin typeface="Calibri"/>
                <a:ea typeface="Calibri" panose="020F0502020204030204" pitchFamily="34" charset="0"/>
                <a:cs typeface="Times New Roman"/>
              </a:rPr>
              <a:t>Ludlow</a:t>
            </a:r>
            <a:endParaRPr lang="en-US" sz="1800" dirty="0">
              <a:effectLst/>
              <a:latin typeface="Calibri"/>
              <a:ea typeface="Calibri" panose="020F0502020204030204" pitchFamily="34" charset="0"/>
              <a:cs typeface="Times New Roman"/>
            </a:endParaRPr>
          </a:p>
          <a:p>
            <a:pPr marL="285750" marR="0" indent="-285750">
              <a:spcBef>
                <a:spcPts val="0"/>
              </a:spcBef>
              <a:spcAft>
                <a:spcPts val="0"/>
              </a:spcAft>
              <a:buFont typeface="Arial" panose="020B0604020202020204" pitchFamily="34" charset="0"/>
              <a:buChar char="•"/>
            </a:pPr>
            <a:r>
              <a:rPr lang="en-US" sz="1800" dirty="0">
                <a:effectLst/>
                <a:latin typeface="Calibri"/>
                <a:ea typeface="Calibri" panose="020F0502020204030204" pitchFamily="34" charset="0"/>
                <a:cs typeface="Times New Roman"/>
              </a:rPr>
              <a:t>Medway</a:t>
            </a:r>
          </a:p>
          <a:p>
            <a:pPr marL="285750" indent="-285750">
              <a:spcBef>
                <a:spcPts val="0"/>
              </a:spcBef>
              <a:buFont typeface="Arial" panose="020B0604020202020204" pitchFamily="34" charset="0"/>
              <a:buChar char="•"/>
            </a:pPr>
            <a:r>
              <a:rPr lang="en-US" sz="1800" dirty="0">
                <a:latin typeface="Calibri"/>
                <a:ea typeface="Calibri" panose="020F0502020204030204" pitchFamily="34" charset="0"/>
                <a:cs typeface="Times New Roman"/>
              </a:rPr>
              <a:t>Newburyport</a:t>
            </a:r>
          </a:p>
          <a:p>
            <a:pPr marL="285750" marR="0" indent="-285750">
              <a:spcBef>
                <a:spcPts val="0"/>
              </a:spcBef>
              <a:spcAft>
                <a:spcPts val="0"/>
              </a:spcAft>
              <a:buFont typeface="Arial" panose="020B0604020202020204" pitchFamily="34" charset="0"/>
              <a:buChar char="•"/>
            </a:pPr>
            <a:r>
              <a:rPr lang="en-US" sz="1800" dirty="0">
                <a:effectLst/>
                <a:latin typeface="Calibri"/>
                <a:ea typeface="Calibri" panose="020F0502020204030204" pitchFamily="34" charset="0"/>
                <a:cs typeface="Times New Roman"/>
              </a:rPr>
              <a:t>Saugus</a:t>
            </a:r>
          </a:p>
          <a:p>
            <a:pPr marL="285750" marR="0" indent="-285750">
              <a:spcBef>
                <a:spcPts val="0"/>
              </a:spcBef>
              <a:spcAft>
                <a:spcPts val="0"/>
              </a:spcAft>
              <a:buFont typeface="Arial" panose="020B0604020202020204" pitchFamily="34" charset="0"/>
              <a:buChar char="•"/>
            </a:pPr>
            <a:r>
              <a:rPr lang="en-US" sz="1800" dirty="0">
                <a:latin typeface="Calibri"/>
                <a:ea typeface="Calibri" panose="020F0502020204030204" pitchFamily="34" charset="0"/>
                <a:cs typeface="Times New Roman"/>
              </a:rPr>
              <a:t>Springfield</a:t>
            </a:r>
          </a:p>
          <a:p>
            <a:pPr marL="285750" indent="-285750">
              <a:buFont typeface="Arial" panose="020B0604020202020204" pitchFamily="34" charset="0"/>
              <a:buChar char="•"/>
            </a:pPr>
            <a:r>
              <a:rPr lang="en-US" dirty="0">
                <a:latin typeface="Calibri"/>
                <a:ea typeface="Calibri" panose="020F0502020204030204" pitchFamily="34" charset="0"/>
                <a:cs typeface="Times New Roman"/>
              </a:rPr>
              <a:t>West Springfield</a:t>
            </a:r>
          </a:p>
          <a:p>
            <a:pPr marL="285750" indent="-285750">
              <a:buFont typeface="Arial" panose="020B0604020202020204" pitchFamily="34" charset="0"/>
              <a:buChar char="•"/>
            </a:pPr>
            <a:r>
              <a:rPr lang="en-US" sz="1800" dirty="0">
                <a:effectLst/>
                <a:latin typeface="Calibri"/>
                <a:ea typeface="Calibri" panose="020F0502020204030204" pitchFamily="34" charset="0"/>
                <a:cs typeface="Times New Roman"/>
              </a:rPr>
              <a:t>And </a:t>
            </a:r>
            <a:r>
              <a:rPr lang="en-US" dirty="0">
                <a:latin typeface="Calibri"/>
                <a:ea typeface="Calibri" panose="020F0502020204030204" pitchFamily="34" charset="0"/>
                <a:cs typeface="Times New Roman"/>
              </a:rPr>
              <a:t>so many more</a:t>
            </a:r>
            <a:r>
              <a:rPr lang="en-US" sz="1800" dirty="0">
                <a:latin typeface="Calibri"/>
                <a:ea typeface="Calibri" panose="020F0502020204030204" pitchFamily="34" charset="0"/>
                <a:cs typeface="Times New Roman"/>
              </a:rPr>
              <a:t>…</a:t>
            </a:r>
            <a:endParaRPr lang="en-US" sz="1800" dirty="0">
              <a:effectLst/>
              <a:latin typeface="Calibri"/>
              <a:ea typeface="Calibri" panose="020F0502020204030204" pitchFamily="34" charset="0"/>
              <a:cs typeface="Times New Roman"/>
            </a:endParaRPr>
          </a:p>
        </p:txBody>
      </p:sp>
      <p:sp>
        <p:nvSpPr>
          <p:cNvPr id="3" name="Rectangle: Folded Corner 2" descr="beginning to enroll Ukranian refugee students">
            <a:extLst>
              <a:ext uri="{FF2B5EF4-FFF2-40B4-BE49-F238E27FC236}">
                <a16:creationId xmlns:a16="http://schemas.microsoft.com/office/drawing/2014/main" id="{3BD16949-B943-4FF5-AD5C-0056848300DC}"/>
              </a:ext>
            </a:extLst>
          </p:cNvPr>
          <p:cNvSpPr/>
          <p:nvPr/>
        </p:nvSpPr>
        <p:spPr>
          <a:xfrm>
            <a:off x="9806849" y="4679415"/>
            <a:ext cx="1459734" cy="835446"/>
          </a:xfrm>
          <a:prstGeom prst="foldedCorne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descr="Beginning to enroll Ukranian refugee students.&#10;">
            <a:extLst>
              <a:ext uri="{FF2B5EF4-FFF2-40B4-BE49-F238E27FC236}">
                <a16:creationId xmlns:a16="http://schemas.microsoft.com/office/drawing/2014/main" id="{0BC38602-D0AB-4EF8-9117-3CFF589DE62D}"/>
              </a:ext>
            </a:extLst>
          </p:cNvPr>
          <p:cNvSpPr txBox="1"/>
          <p:nvPr/>
        </p:nvSpPr>
        <p:spPr>
          <a:xfrm>
            <a:off x="9834047" y="4775467"/>
            <a:ext cx="14028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Segoe UI"/>
              </a:rPr>
              <a:t>Beginning to enroll Ukranian refugee students.</a:t>
            </a:r>
          </a:p>
        </p:txBody>
      </p:sp>
    </p:spTree>
    <p:extLst>
      <p:ext uri="{BB962C8B-B14F-4D97-AF65-F5344CB8AC3E}">
        <p14:creationId xmlns:p14="http://schemas.microsoft.com/office/powerpoint/2010/main" val="4100635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BAB5-16B0-4AAC-B5F4-B62B4857CF0F}"/>
              </a:ext>
            </a:extLst>
          </p:cNvPr>
          <p:cNvSpPr>
            <a:spLocks noGrp="1"/>
          </p:cNvSpPr>
          <p:nvPr>
            <p:ph type="title"/>
          </p:nvPr>
        </p:nvSpPr>
        <p:spPr/>
        <p:txBody>
          <a:bodyPr/>
          <a:lstStyle/>
          <a:p>
            <a:r>
              <a:rPr lang="en-US" sz="2800" dirty="0">
                <a:latin typeface="Segoe UI Semibold"/>
                <a:cs typeface="Segoe UI Semibold"/>
              </a:rPr>
              <a:t>Enrollment</a:t>
            </a:r>
            <a:endParaRPr lang="en-US" dirty="0"/>
          </a:p>
        </p:txBody>
      </p:sp>
      <p:sp>
        <p:nvSpPr>
          <p:cNvPr id="3" name="Content Placeholder 2">
            <a:extLst>
              <a:ext uri="{FF2B5EF4-FFF2-40B4-BE49-F238E27FC236}">
                <a16:creationId xmlns:a16="http://schemas.microsoft.com/office/drawing/2014/main" id="{74C7C215-CC8C-401E-8A19-66BC78977919}"/>
              </a:ext>
            </a:extLst>
          </p:cNvPr>
          <p:cNvSpPr>
            <a:spLocks noGrp="1"/>
          </p:cNvSpPr>
          <p:nvPr>
            <p:ph idx="1"/>
          </p:nvPr>
        </p:nvSpPr>
        <p:spPr/>
        <p:txBody>
          <a:bodyPr vert="horz" lIns="91440" tIns="45720" rIns="91440" bIns="45720" rtlCol="0" anchor="t">
            <a:noAutofit/>
          </a:bodyPr>
          <a:lstStyle/>
          <a:p>
            <a:pPr marL="0" indent="0">
              <a:buNone/>
            </a:pPr>
            <a:r>
              <a:rPr lang="en-US" sz="2200" dirty="0">
                <a:latin typeface="Segoe UI"/>
                <a:cs typeface="Segoe UI"/>
              </a:rPr>
              <a:t>Newcomer &amp; refugee students are legally </a:t>
            </a:r>
            <a:r>
              <a:rPr lang="en-US" sz="2200" b="1" dirty="0">
                <a:latin typeface="Segoe UI"/>
                <a:cs typeface="Segoe UI"/>
              </a:rPr>
              <a:t>entitled to a free public education without regard to their or their parents' or guardians' national origin or immigration status</a:t>
            </a:r>
            <a:r>
              <a:rPr lang="en-US" sz="2200" dirty="0">
                <a:latin typeface="Segoe UI"/>
                <a:cs typeface="Segoe UI"/>
              </a:rPr>
              <a:t>.</a:t>
            </a:r>
          </a:p>
          <a:p>
            <a:pPr marL="342900" indent="-342900"/>
            <a:r>
              <a:rPr lang="en-US" sz="2200" dirty="0">
                <a:latin typeface="Segoe UI"/>
                <a:cs typeface="Segoe UI"/>
              </a:rPr>
              <a:t>Districts should enroll students as soon as possible.</a:t>
            </a:r>
          </a:p>
          <a:p>
            <a:pPr marL="342900" indent="-342900"/>
            <a:r>
              <a:rPr lang="en-US" sz="2200" dirty="0">
                <a:latin typeface="Segoe UI"/>
                <a:cs typeface="Segoe UI"/>
              </a:rPr>
              <a:t>If typical enrollment documents are not available, work with families to identify alternative means (e.g., to establish residency or age) to facilitate prompt enrollment.</a:t>
            </a:r>
          </a:p>
          <a:p>
            <a:pPr marL="342900" indent="-342900"/>
            <a:r>
              <a:rPr lang="en-US" sz="2200" dirty="0">
                <a:latin typeface="Segoe UI"/>
                <a:cs typeface="Segoe UI"/>
              </a:rPr>
              <a:t>Arrange for translation and/or interpretation during and after enrollment.</a:t>
            </a:r>
          </a:p>
          <a:p>
            <a:pPr marL="342900" indent="-342900"/>
            <a:endParaRPr lang="en-US" sz="2200" dirty="0"/>
          </a:p>
          <a:p>
            <a:pPr marL="0" indent="0">
              <a:buNone/>
            </a:pPr>
            <a:r>
              <a:rPr lang="en-US" sz="2200" dirty="0">
                <a:latin typeface="Segoe UI"/>
                <a:cs typeface="Segoe UI"/>
              </a:rPr>
              <a:t>In some instances, students may qualify as homeless (e.g., living in hotels, shared housing, transitional shelters, etc.) and therefore entitled to </a:t>
            </a:r>
            <a:r>
              <a:rPr lang="en-US" sz="2200" i="1" u="sng" dirty="0">
                <a:latin typeface="Segoe UI"/>
                <a:cs typeface="Segoe UI"/>
              </a:rPr>
              <a:t>immediate</a:t>
            </a:r>
            <a:r>
              <a:rPr lang="en-US" sz="2200" dirty="0">
                <a:latin typeface="Segoe UI"/>
                <a:cs typeface="Segoe UI"/>
              </a:rPr>
              <a:t> enrollment under federal law (McKinney-Vento) even if they lack typical enrollment paperwork. See </a:t>
            </a:r>
            <a:r>
              <a:rPr lang="en-US" sz="2200" u="sng" dirty="0">
                <a:latin typeface="Segoe UI"/>
                <a:cs typeface="Segoe UI"/>
                <a:hlinkClick r:id="rId2"/>
              </a:rPr>
              <a:t>McKinney-Vento Homeless Education Assistance Advisories</a:t>
            </a:r>
            <a:r>
              <a:rPr lang="en-US" sz="2200" dirty="0">
                <a:latin typeface="Segoe UI"/>
                <a:cs typeface="Segoe UI"/>
              </a:rPr>
              <a:t>. </a:t>
            </a:r>
            <a:endParaRPr lang="en-US" sz="2200" dirty="0"/>
          </a:p>
        </p:txBody>
      </p:sp>
      <p:sp>
        <p:nvSpPr>
          <p:cNvPr id="4" name="Slide Number Placeholder 3">
            <a:extLst>
              <a:ext uri="{FF2B5EF4-FFF2-40B4-BE49-F238E27FC236}">
                <a16:creationId xmlns:a16="http://schemas.microsoft.com/office/drawing/2014/main" id="{0C44B588-CCCC-4656-AC94-404B91304B20}"/>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577402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BAB5-16B0-4AAC-B5F4-B62B4857CF0F}"/>
              </a:ext>
            </a:extLst>
          </p:cNvPr>
          <p:cNvSpPr>
            <a:spLocks noGrp="1"/>
          </p:cNvSpPr>
          <p:nvPr>
            <p:ph type="title"/>
          </p:nvPr>
        </p:nvSpPr>
        <p:spPr/>
        <p:txBody>
          <a:bodyPr/>
          <a:lstStyle/>
          <a:p>
            <a:r>
              <a:rPr lang="en-US" sz="2800" dirty="0">
                <a:latin typeface="Segoe UI Semibold"/>
                <a:cs typeface="Segoe UI Semibold"/>
              </a:rPr>
              <a:t>English Learner Services</a:t>
            </a:r>
            <a:endParaRPr lang="en-US" dirty="0"/>
          </a:p>
        </p:txBody>
      </p:sp>
      <p:sp>
        <p:nvSpPr>
          <p:cNvPr id="3" name="Content Placeholder 2">
            <a:extLst>
              <a:ext uri="{FF2B5EF4-FFF2-40B4-BE49-F238E27FC236}">
                <a16:creationId xmlns:a16="http://schemas.microsoft.com/office/drawing/2014/main" id="{74C7C215-CC8C-401E-8A19-66BC78977919}"/>
              </a:ext>
            </a:extLst>
          </p:cNvPr>
          <p:cNvSpPr>
            <a:spLocks noGrp="1"/>
          </p:cNvSpPr>
          <p:nvPr>
            <p:ph idx="1"/>
          </p:nvPr>
        </p:nvSpPr>
        <p:spPr/>
        <p:txBody>
          <a:bodyPr vert="horz" lIns="91440" tIns="45720" rIns="91440" bIns="45720" rtlCol="0" anchor="t">
            <a:noAutofit/>
          </a:bodyPr>
          <a:lstStyle/>
          <a:p>
            <a:pPr marL="0" indent="0">
              <a:buNone/>
            </a:pPr>
            <a:r>
              <a:rPr lang="en-US" sz="2000" b="1" dirty="0">
                <a:latin typeface="Segoe UI"/>
                <a:cs typeface="Segoe UI"/>
              </a:rPr>
              <a:t>School districts must:</a:t>
            </a:r>
          </a:p>
          <a:p>
            <a:r>
              <a:rPr lang="en-US" sz="2000" dirty="0">
                <a:latin typeface="Segoe UI"/>
                <a:cs typeface="Segoe UI"/>
              </a:rPr>
              <a:t>Identify in a timely manner English learners in need of English language services, and provide such services in accordance with applicable laws, regulations, and guidance. </a:t>
            </a:r>
          </a:p>
          <a:p>
            <a:r>
              <a:rPr lang="en-US" sz="2000" dirty="0">
                <a:latin typeface="Segoe UI"/>
                <a:cs typeface="Segoe UI"/>
              </a:rPr>
              <a:t>Identify whether students are SLIFE (students with limited or interrupted formal education) and need additional supports.</a:t>
            </a:r>
          </a:p>
          <a:p>
            <a:r>
              <a:rPr lang="en-US" sz="2000" dirty="0">
                <a:latin typeface="Segoe UI"/>
                <a:cs typeface="Segoe UI"/>
              </a:rPr>
              <a:t>Provide essential information to families in a language they understand.</a:t>
            </a:r>
          </a:p>
          <a:p>
            <a:pPr marL="0" indent="0">
              <a:buNone/>
            </a:pPr>
            <a:r>
              <a:rPr lang="en-US" sz="2000" b="1" dirty="0">
                <a:latin typeface="Segoe UI"/>
                <a:cs typeface="Segoe UI"/>
              </a:rPr>
              <a:t>See:</a:t>
            </a:r>
          </a:p>
          <a:p>
            <a:pPr marL="342900" indent="-342900"/>
            <a:r>
              <a:rPr lang="en-US" sz="2000" u="sng" dirty="0">
                <a:latin typeface="Segoe UI"/>
                <a:cs typeface="Segoe UI"/>
                <a:hlinkClick r:id="rId2"/>
              </a:rPr>
              <a:t>Guidance on Identification, Assessment, Placement, and Reclassification of English Learners </a:t>
            </a:r>
            <a:r>
              <a:rPr lang="en-US" sz="2000" dirty="0">
                <a:latin typeface="Segoe UI"/>
                <a:cs typeface="Segoe UI"/>
              </a:rPr>
              <a:t>and </a:t>
            </a:r>
          </a:p>
          <a:p>
            <a:pPr marL="342900" indent="-342900"/>
            <a:r>
              <a:rPr lang="en-US" sz="2000" u="sng" dirty="0">
                <a:latin typeface="Segoe UI"/>
                <a:cs typeface="Segoe UI"/>
                <a:hlinkClick r:id="rId3"/>
              </a:rPr>
              <a:t>Massachusetts Students with Limited or Interrupted Formal Education (SLIFE) Definition and Guidance.</a:t>
            </a:r>
            <a:endParaRPr lang="en-US" sz="2000" dirty="0">
              <a:latin typeface="Segoe UI"/>
              <a:cs typeface="Segoe UI"/>
            </a:endParaRPr>
          </a:p>
          <a:p>
            <a:pPr marL="342900" indent="-342900"/>
            <a:r>
              <a:rPr lang="en-US" sz="2000" dirty="0">
                <a:solidFill>
                  <a:schemeClr val="bg2">
                    <a:lumMod val="10000"/>
                  </a:schemeClr>
                </a:solidFill>
                <a:latin typeface="Segoe UI"/>
                <a:cs typeface="Segoe UI"/>
              </a:rPr>
              <a:t>Additional resources for engaging with families using culturally and linguistically sustaining practices.</a:t>
            </a:r>
            <a:endParaRPr lang="en-US" sz="2000" u="sng" dirty="0">
              <a:solidFill>
                <a:schemeClr val="bg2">
                  <a:lumMod val="10000"/>
                </a:schemeClr>
              </a:solidFill>
              <a:latin typeface="Segoe UI"/>
              <a:cs typeface="Segoe UI"/>
            </a:endParaRPr>
          </a:p>
        </p:txBody>
      </p:sp>
      <p:sp>
        <p:nvSpPr>
          <p:cNvPr id="4" name="Slide Number Placeholder 3">
            <a:extLst>
              <a:ext uri="{FF2B5EF4-FFF2-40B4-BE49-F238E27FC236}">
                <a16:creationId xmlns:a16="http://schemas.microsoft.com/office/drawing/2014/main" id="{0C44B588-CCCC-4656-AC94-404B91304B20}"/>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2706677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BAB5-16B0-4AAC-B5F4-B62B4857CF0F}"/>
              </a:ext>
            </a:extLst>
          </p:cNvPr>
          <p:cNvSpPr>
            <a:spLocks noGrp="1"/>
          </p:cNvSpPr>
          <p:nvPr>
            <p:ph type="title"/>
          </p:nvPr>
        </p:nvSpPr>
        <p:spPr/>
        <p:txBody>
          <a:bodyPr/>
          <a:lstStyle/>
          <a:p>
            <a:r>
              <a:rPr lang="en-US" sz="2800" dirty="0">
                <a:latin typeface="Segoe UI Semibold"/>
                <a:cs typeface="Segoe UI Semibold"/>
              </a:rPr>
              <a:t>Special Education Services</a:t>
            </a:r>
            <a:endParaRPr lang="en-US" dirty="0"/>
          </a:p>
        </p:txBody>
      </p:sp>
      <p:sp>
        <p:nvSpPr>
          <p:cNvPr id="4" name="Slide Number Placeholder 3">
            <a:extLst>
              <a:ext uri="{FF2B5EF4-FFF2-40B4-BE49-F238E27FC236}">
                <a16:creationId xmlns:a16="http://schemas.microsoft.com/office/drawing/2014/main" id="{0C44B588-CCCC-4656-AC94-404B91304B20}"/>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
        <p:nvSpPr>
          <p:cNvPr id="6" name="Content Placeholder 2">
            <a:extLst>
              <a:ext uri="{FF2B5EF4-FFF2-40B4-BE49-F238E27FC236}">
                <a16:creationId xmlns:a16="http://schemas.microsoft.com/office/drawing/2014/main" id="{EF0D6E9C-9E7C-44CC-8D8D-A716D0A2423D}"/>
              </a:ext>
            </a:extLst>
          </p:cNvPr>
          <p:cNvSpPr txBox="1">
            <a:spLocks/>
          </p:cNvSpPr>
          <p:nvPr/>
        </p:nvSpPr>
        <p:spPr>
          <a:xfrm>
            <a:off x="564070" y="1144104"/>
            <a:ext cx="11352611" cy="465497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a:latin typeface="Segoe UI"/>
                <a:cs typeface="Segoe UI"/>
              </a:rPr>
              <a:t>School districts must:</a:t>
            </a:r>
          </a:p>
          <a:p>
            <a:r>
              <a:rPr lang="en-US" sz="1700" b="1" dirty="0">
                <a:latin typeface="Segoe UI"/>
                <a:cs typeface="Segoe UI"/>
              </a:rPr>
              <a:t>Ensure that </a:t>
            </a:r>
            <a:r>
              <a:rPr lang="en-US" sz="1700" b="1" i="1" dirty="0">
                <a:latin typeface="Segoe UI"/>
                <a:cs typeface="Segoe UI"/>
              </a:rPr>
              <a:t>all </a:t>
            </a:r>
            <a:r>
              <a:rPr lang="en-US" sz="1700" b="1" dirty="0">
                <a:latin typeface="Segoe UI"/>
                <a:cs typeface="Segoe UI"/>
              </a:rPr>
              <a:t>children ages 3 through 21 who have a disability are identified</a:t>
            </a:r>
            <a:r>
              <a:rPr lang="en-US" sz="1700" dirty="0">
                <a:latin typeface="Segoe UI"/>
                <a:cs typeface="Segoe UI"/>
              </a:rPr>
              <a:t>, located, and evaluated to determine eligibility for special education services in a timely manner.</a:t>
            </a:r>
          </a:p>
          <a:p>
            <a:r>
              <a:rPr lang="en-US" sz="1700" b="1" dirty="0">
                <a:latin typeface="Segoe UI"/>
                <a:cs typeface="Segoe UI"/>
              </a:rPr>
              <a:t>Ensure ELs with disabilities receive </a:t>
            </a:r>
            <a:r>
              <a:rPr lang="en-US" sz="1700" b="1" i="1" dirty="0">
                <a:latin typeface="Segoe UI"/>
                <a:cs typeface="Segoe UI"/>
              </a:rPr>
              <a:t>both</a:t>
            </a:r>
            <a:r>
              <a:rPr lang="en-US" sz="1700" b="1" dirty="0">
                <a:latin typeface="Segoe UI"/>
                <a:cs typeface="Segoe UI"/>
              </a:rPr>
              <a:t> the language supports and disability-related services to which they are entitled by law</a:t>
            </a:r>
            <a:r>
              <a:rPr lang="en-US" sz="1700" dirty="0">
                <a:latin typeface="Segoe UI"/>
                <a:cs typeface="Segoe UI"/>
              </a:rPr>
              <a:t>.</a:t>
            </a:r>
          </a:p>
          <a:p>
            <a:r>
              <a:rPr lang="en-US" sz="1700" b="1" dirty="0">
                <a:latin typeface="Segoe UI"/>
                <a:cs typeface="Segoe UI"/>
              </a:rPr>
              <a:t>Ensure that assessments used to evaluate a student's eligibility for special education services are not discriminatory on a racial or cultural basis and are "provided and administered in the child's native language </a:t>
            </a:r>
            <a:r>
              <a:rPr lang="en-US" sz="1700" dirty="0">
                <a:latin typeface="Segoe UI"/>
                <a:cs typeface="Segoe UI"/>
              </a:rPr>
              <a:t>or other mode of communication and in the form most likely to yield accurate information on what the child can do academically, developmentally, and functionally, unless it is clearly not feasible to so provide or administer." </a:t>
            </a:r>
            <a:r>
              <a:rPr lang="en-US" sz="1700" u="sng" dirty="0">
                <a:latin typeface="Segoe UI"/>
                <a:cs typeface="Segoe UI"/>
                <a:hlinkClick r:id="rId2"/>
              </a:rPr>
              <a:t>34 C.F.R. 300.304(c)(1)</a:t>
            </a:r>
            <a:r>
              <a:rPr lang="en-US" sz="1700" dirty="0">
                <a:latin typeface="Segoe UI"/>
                <a:cs typeface="Segoe UI"/>
              </a:rPr>
              <a:t>. </a:t>
            </a:r>
          </a:p>
          <a:p>
            <a:r>
              <a:rPr lang="en-US" sz="1700" dirty="0">
                <a:latin typeface="Segoe UI"/>
                <a:cs typeface="Segoe UI"/>
              </a:rPr>
              <a:t>Ensure the IEP Team includes participants who are knowledgeable of the child’s language needs and who have training in second language acquisition.</a:t>
            </a:r>
          </a:p>
          <a:p>
            <a:pPr marL="0" indent="0">
              <a:buNone/>
            </a:pPr>
            <a:endParaRPr lang="en-US" sz="1700" dirty="0">
              <a:latin typeface="Segoe UI"/>
              <a:cs typeface="Segoe UI"/>
            </a:endParaRPr>
          </a:p>
          <a:p>
            <a:pPr marL="0" indent="0">
              <a:buNone/>
            </a:pPr>
            <a:endParaRPr lang="en-US" sz="1700" dirty="0">
              <a:latin typeface="Segoe UI"/>
              <a:cs typeface="Segoe UI"/>
            </a:endParaRPr>
          </a:p>
        </p:txBody>
      </p:sp>
      <p:sp>
        <p:nvSpPr>
          <p:cNvPr id="7" name="Content Placeholder 2">
            <a:extLst>
              <a:ext uri="{FF2B5EF4-FFF2-40B4-BE49-F238E27FC236}">
                <a16:creationId xmlns:a16="http://schemas.microsoft.com/office/drawing/2014/main" id="{6F12B007-3D04-4409-9B54-C6542A499852}"/>
              </a:ext>
            </a:extLst>
          </p:cNvPr>
          <p:cNvSpPr txBox="1">
            <a:spLocks/>
          </p:cNvSpPr>
          <p:nvPr/>
        </p:nvSpPr>
        <p:spPr>
          <a:xfrm>
            <a:off x="586104" y="4959871"/>
            <a:ext cx="11352611" cy="1304012"/>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a:latin typeface="Segoe UI"/>
                <a:cs typeface="Segoe UI"/>
              </a:rPr>
              <a:t>See:</a:t>
            </a:r>
          </a:p>
          <a:p>
            <a:r>
              <a:rPr lang="en-US" sz="1700" u="sng" dirty="0">
                <a:latin typeface="Segoe UI"/>
                <a:cs typeface="Segoe UI"/>
                <a:hlinkClick r:id="rId3"/>
              </a:rPr>
              <a:t>Guidance for Supporting English Learners with Disabilities</a:t>
            </a:r>
          </a:p>
          <a:p>
            <a:r>
              <a:rPr lang="en-US" sz="1700" u="sng" dirty="0">
                <a:hlinkClick r:id="rId4"/>
              </a:rPr>
              <a:t>U.S. Department of Education's English Learner Toolkit</a:t>
            </a:r>
            <a:r>
              <a:rPr lang="en-US" sz="1700" dirty="0"/>
              <a:t> (Chapter 6)</a:t>
            </a:r>
            <a:endParaRPr lang="en-US" sz="1700" u="sng" dirty="0"/>
          </a:p>
          <a:p>
            <a:pPr marL="0" indent="0">
              <a:buNone/>
            </a:pPr>
            <a:endParaRPr lang="en-US" sz="1700" dirty="0"/>
          </a:p>
        </p:txBody>
      </p:sp>
    </p:spTree>
    <p:extLst>
      <p:ext uri="{BB962C8B-B14F-4D97-AF65-F5344CB8AC3E}">
        <p14:creationId xmlns:p14="http://schemas.microsoft.com/office/powerpoint/2010/main" val="2248420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BAB5-16B0-4AAC-B5F4-B62B4857CF0F}"/>
              </a:ext>
            </a:extLst>
          </p:cNvPr>
          <p:cNvSpPr>
            <a:spLocks noGrp="1"/>
          </p:cNvSpPr>
          <p:nvPr>
            <p:ph type="title"/>
          </p:nvPr>
        </p:nvSpPr>
        <p:spPr/>
        <p:txBody>
          <a:bodyPr/>
          <a:lstStyle/>
          <a:p>
            <a:r>
              <a:rPr lang="en-US" sz="2800" dirty="0">
                <a:latin typeface="Segoe UI Semibold"/>
                <a:cs typeface="Segoe UI Semibold"/>
              </a:rPr>
              <a:t>Resources</a:t>
            </a:r>
            <a:endParaRPr lang="en-US" dirty="0"/>
          </a:p>
        </p:txBody>
      </p:sp>
      <p:sp>
        <p:nvSpPr>
          <p:cNvPr id="3" name="Content Placeholder 2">
            <a:extLst>
              <a:ext uri="{FF2B5EF4-FFF2-40B4-BE49-F238E27FC236}">
                <a16:creationId xmlns:a16="http://schemas.microsoft.com/office/drawing/2014/main" id="{74C7C215-CC8C-401E-8A19-66BC78977919}"/>
              </a:ext>
            </a:extLst>
          </p:cNvPr>
          <p:cNvSpPr>
            <a:spLocks noGrp="1"/>
          </p:cNvSpPr>
          <p:nvPr>
            <p:ph idx="1"/>
          </p:nvPr>
        </p:nvSpPr>
        <p:spPr/>
        <p:txBody>
          <a:bodyPr vert="horz" lIns="91440" tIns="45720" rIns="91440" bIns="45720" rtlCol="0" anchor="t">
            <a:noAutofit/>
          </a:bodyPr>
          <a:lstStyle/>
          <a:p>
            <a:pPr marL="0" indent="0">
              <a:buNone/>
            </a:pPr>
            <a:r>
              <a:rPr lang="en-US" sz="2800" dirty="0">
                <a:latin typeface="Segoe UI"/>
                <a:cs typeface="Segoe UI"/>
              </a:rPr>
              <a:t>Memo includes a variety of resources for schools &amp; districts about:</a:t>
            </a:r>
            <a:endParaRPr lang="en-US" sz="2800" dirty="0"/>
          </a:p>
          <a:p>
            <a:pPr marL="0" indent="0">
              <a:buNone/>
            </a:pPr>
            <a:endParaRPr lang="en-US" sz="2800" dirty="0">
              <a:latin typeface="Segoe UI"/>
              <a:cs typeface="Segoe UI"/>
            </a:endParaRPr>
          </a:p>
          <a:p>
            <a:r>
              <a:rPr lang="en-US" sz="2800" dirty="0">
                <a:latin typeface="Segoe UI"/>
                <a:cs typeface="Segoe UI"/>
              </a:rPr>
              <a:t>Supporting students &amp; families who have experienced trauma</a:t>
            </a:r>
          </a:p>
          <a:p>
            <a:r>
              <a:rPr lang="en-US" sz="2800" dirty="0">
                <a:latin typeface="Segoe UI"/>
                <a:cs typeface="Segoe UI"/>
              </a:rPr>
              <a:t>Supporting newcomer &amp; refugee students in general</a:t>
            </a:r>
          </a:p>
          <a:p>
            <a:r>
              <a:rPr lang="en-US" sz="2800" dirty="0">
                <a:latin typeface="Segoe UI"/>
                <a:cs typeface="Segoe UI"/>
              </a:rPr>
              <a:t>Welcoming and supporting Afghan refugees</a:t>
            </a:r>
          </a:p>
          <a:p>
            <a:endParaRPr lang="en-US" sz="2800" dirty="0">
              <a:latin typeface="Segoe UI"/>
              <a:cs typeface="Segoe UI"/>
            </a:endParaRPr>
          </a:p>
          <a:p>
            <a:pPr marL="0" indent="0">
              <a:buNone/>
            </a:pPr>
            <a:r>
              <a:rPr lang="en-US" sz="2800" dirty="0">
                <a:latin typeface="Segoe UI"/>
                <a:cs typeface="Segoe UI"/>
              </a:rPr>
              <a:t>These resources can be found on the Office of Language Acquisition's page </a:t>
            </a:r>
            <a:r>
              <a:rPr lang="en-US" sz="2800" i="1" dirty="0">
                <a:latin typeface="Segoe UI"/>
                <a:cs typeface="Segoe UI"/>
                <a:hlinkClick r:id="rId2"/>
              </a:rPr>
              <a:t>Resources for Supporting Immigrant &amp; Refugee Students</a:t>
            </a:r>
            <a:r>
              <a:rPr lang="en-US" sz="2800" i="1" dirty="0">
                <a:latin typeface="Segoe UI"/>
                <a:cs typeface="Segoe UI"/>
              </a:rPr>
              <a:t> </a:t>
            </a:r>
            <a:r>
              <a:rPr lang="en-US" sz="2800" dirty="0">
                <a:latin typeface="Segoe UI"/>
                <a:cs typeface="Segoe UI"/>
              </a:rPr>
              <a:t>(this page will be updated on ongoing basis).</a:t>
            </a:r>
          </a:p>
        </p:txBody>
      </p:sp>
      <p:sp>
        <p:nvSpPr>
          <p:cNvPr id="4" name="Slide Number Placeholder 3">
            <a:extLst>
              <a:ext uri="{FF2B5EF4-FFF2-40B4-BE49-F238E27FC236}">
                <a16:creationId xmlns:a16="http://schemas.microsoft.com/office/drawing/2014/main" id="{0C44B588-CCCC-4656-AC94-404B91304B20}"/>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2113287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1155556" y="4549143"/>
            <a:ext cx="4284417" cy="1663496"/>
          </a:xfrm>
        </p:spPr>
        <p:txBody>
          <a:bodyPr vert="horz" lIns="91440" tIns="45720" rIns="91440" bIns="45720" rtlCol="0" anchor="t">
            <a:normAutofit/>
          </a:bodyPr>
          <a:lstStyle/>
          <a:p>
            <a:r>
              <a:rPr lang="en-US" altLang="zh-CN" dirty="0">
                <a:solidFill>
                  <a:schemeClr val="bg1"/>
                </a:solidFill>
                <a:latin typeface="+mj-lt"/>
                <a:cs typeface="+mj-cs"/>
              </a:rPr>
              <a:t>Guidance on Attendance Policies</a:t>
            </a:r>
            <a:br>
              <a:rPr lang="en-US" altLang="zh-CN" dirty="0">
                <a:solidFill>
                  <a:schemeClr val="bg1"/>
                </a:solidFill>
                <a:latin typeface="+mj-lt"/>
                <a:cs typeface="+mj-cs"/>
              </a:rPr>
            </a:br>
            <a:r>
              <a:rPr lang="en-US" altLang="zh-CN" dirty="0">
                <a:solidFill>
                  <a:schemeClr val="bg1"/>
                </a:solidFill>
                <a:latin typeface="+mj-lt"/>
                <a:cs typeface="+mj-cs"/>
              </a:rPr>
              <a:t>February 2022</a:t>
            </a:r>
            <a:endParaRPr lang="en-US" dirty="0">
              <a:solidFill>
                <a:schemeClr val="bg1"/>
              </a:solidFill>
              <a:latin typeface="+mj-lt"/>
              <a:cs typeface="+mj-cs"/>
            </a:endParaRPr>
          </a:p>
        </p:txBody>
      </p:sp>
      <p:sp>
        <p:nvSpPr>
          <p:cNvPr id="73" name="Rectangle 7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Student studying in library">
            <a:extLst>
              <a:ext uri="{FF2B5EF4-FFF2-40B4-BE49-F238E27FC236}">
                <a16:creationId xmlns:a16="http://schemas.microsoft.com/office/drawing/2014/main" id="{ED49E2E0-E90A-4783-A6AF-6463953DB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882" b="22882"/>
          <a:stretch/>
        </p:blipFill>
        <p:spPr bwMode="auto">
          <a:xfrm>
            <a:off x="890846" y="285435"/>
            <a:ext cx="11033105" cy="399310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797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I will breathe. I will think of solutions. I will not let my worry control me. I will not let my stress level break me. I will simply breathe. And it will be okay. Because I don’t quit.&#10;&#10;&#10;Shayne McClendon&#10;">
            <a:extLst>
              <a:ext uri="{FF2B5EF4-FFF2-40B4-BE49-F238E27FC236}">
                <a16:creationId xmlns:a16="http://schemas.microsoft.com/office/drawing/2014/main" id="{92A78DDD-42B6-4C8A-B450-CD351FD53602}"/>
              </a:ext>
            </a:extLst>
          </p:cNvPr>
          <p:cNvSpPr txBox="1"/>
          <p:nvPr/>
        </p:nvSpPr>
        <p:spPr>
          <a:xfrm>
            <a:off x="721360" y="213360"/>
            <a:ext cx="9977120" cy="6740307"/>
          </a:xfrm>
          <a:prstGeom prst="rect">
            <a:avLst/>
          </a:prstGeom>
          <a:noFill/>
        </p:spPr>
        <p:txBody>
          <a:bodyPr wrap="square" rtlCol="0">
            <a:spAutoFit/>
          </a:bodyPr>
          <a:lstStyle/>
          <a:p>
            <a:pPr algn="ctr"/>
            <a:r>
              <a:rPr lang="en-US" sz="5400" b="0" i="0" dirty="0">
                <a:solidFill>
                  <a:srgbClr val="000000"/>
                </a:solidFill>
                <a:effectLst/>
              </a:rPr>
              <a:t>I will breathe. I will think of solutions. I will not let my worry control me. I will not let my stress level break me. I will simply breathe. And it will be okay. Because I don’t quit.</a:t>
            </a:r>
          </a:p>
          <a:p>
            <a:endParaRPr lang="en-US" sz="5400" b="0" i="0" dirty="0">
              <a:solidFill>
                <a:srgbClr val="000000"/>
              </a:solidFill>
              <a:effectLst/>
            </a:endParaRPr>
          </a:p>
          <a:p>
            <a:r>
              <a:rPr lang="en-US" sz="5400" b="0" i="0" dirty="0">
                <a:solidFill>
                  <a:srgbClr val="000000"/>
                </a:solidFill>
                <a:effectLst/>
              </a:rPr>
              <a:t>Shayne McClendon</a:t>
            </a:r>
            <a:endParaRPr lang="en-US" sz="5400" dirty="0"/>
          </a:p>
        </p:txBody>
      </p:sp>
      <p:sp>
        <p:nvSpPr>
          <p:cNvPr id="3" name="Title 2" hidden="1">
            <a:extLst>
              <a:ext uri="{FF2B5EF4-FFF2-40B4-BE49-F238E27FC236}">
                <a16:creationId xmlns:a16="http://schemas.microsoft.com/office/drawing/2014/main" id="{CA416F5B-AA34-4AFE-830E-DF4B8F639CEC}"/>
              </a:ext>
            </a:extLst>
          </p:cNvPr>
          <p:cNvSpPr>
            <a:spLocks noGrp="1"/>
          </p:cNvSpPr>
          <p:nvPr>
            <p:ph type="title" idx="4294967295"/>
          </p:nvPr>
        </p:nvSpPr>
        <p:spPr/>
        <p:txBody>
          <a:bodyPr/>
          <a:lstStyle/>
          <a:p>
            <a:r>
              <a:rPr lang="en-US" dirty="0"/>
              <a:t>Shayne McClendon</a:t>
            </a:r>
          </a:p>
        </p:txBody>
      </p:sp>
    </p:spTree>
    <p:extLst>
      <p:ext uri="{BB962C8B-B14F-4D97-AF65-F5344CB8AC3E}">
        <p14:creationId xmlns:p14="http://schemas.microsoft.com/office/powerpoint/2010/main" val="247814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A0F1-FE38-4C31-8528-8703EA5AFB60}"/>
              </a:ext>
            </a:extLst>
          </p:cNvPr>
          <p:cNvSpPr>
            <a:spLocks noGrp="1"/>
          </p:cNvSpPr>
          <p:nvPr>
            <p:ph type="title"/>
          </p:nvPr>
        </p:nvSpPr>
        <p:spPr/>
        <p:txBody>
          <a:bodyPr/>
          <a:lstStyle/>
          <a:p>
            <a:r>
              <a:rPr lang="en-US" dirty="0"/>
              <a:t>Guidance on Attendance Policies</a:t>
            </a:r>
          </a:p>
        </p:txBody>
      </p:sp>
      <p:sp>
        <p:nvSpPr>
          <p:cNvPr id="3" name="Content Placeholder 2">
            <a:extLst>
              <a:ext uri="{FF2B5EF4-FFF2-40B4-BE49-F238E27FC236}">
                <a16:creationId xmlns:a16="http://schemas.microsoft.com/office/drawing/2014/main" id="{4E5AE038-D836-41CF-8932-53AB4340EDBC}"/>
              </a:ext>
            </a:extLst>
          </p:cNvPr>
          <p:cNvSpPr>
            <a:spLocks noGrp="1"/>
          </p:cNvSpPr>
          <p:nvPr>
            <p:ph idx="1"/>
          </p:nvPr>
        </p:nvSpPr>
        <p:spPr/>
        <p:txBody>
          <a:bodyPr/>
          <a:lstStyle/>
          <a:p>
            <a:pPr marL="0" indent="0">
              <a:buNone/>
            </a:pPr>
            <a:r>
              <a:rPr lang="en-US" b="0" i="0" dirty="0">
                <a:solidFill>
                  <a:srgbClr val="222222"/>
                </a:solidFill>
                <a:effectLst/>
                <a:latin typeface="-apple-system"/>
                <a:hlinkClick r:id="rId2"/>
              </a:rPr>
              <a:t>February 2022 guidance document</a:t>
            </a:r>
            <a:endParaRPr lang="en-US" b="0" i="0" dirty="0">
              <a:solidFill>
                <a:srgbClr val="222222"/>
              </a:solidFill>
              <a:effectLst/>
              <a:latin typeface="-apple-system"/>
            </a:endParaRPr>
          </a:p>
          <a:p>
            <a:r>
              <a:rPr lang="en-US" b="0" i="0" dirty="0">
                <a:solidFill>
                  <a:srgbClr val="222222"/>
                </a:solidFill>
                <a:effectLst/>
                <a:latin typeface="-apple-system"/>
              </a:rPr>
              <a:t>Supports the development of or updates to each school district's attendance policies and practices. </a:t>
            </a:r>
          </a:p>
          <a:p>
            <a:r>
              <a:rPr lang="en-US" dirty="0">
                <a:solidFill>
                  <a:srgbClr val="222222"/>
                </a:solidFill>
                <a:latin typeface="-apple-system"/>
              </a:rPr>
              <a:t>K</a:t>
            </a:r>
            <a:r>
              <a:rPr lang="en-US" b="0" i="0" dirty="0">
                <a:solidFill>
                  <a:srgbClr val="222222"/>
                </a:solidFill>
                <a:effectLst/>
                <a:latin typeface="-apple-system"/>
              </a:rPr>
              <a:t>ey terms and definitions, brief overview of laws on compulsory school attendance, responsibilities of parents/guardians, school committees and schools, recommendations for written policies, and sample best practices. </a:t>
            </a:r>
          </a:p>
          <a:p>
            <a:r>
              <a:rPr lang="en-US" b="0" i="0" dirty="0">
                <a:solidFill>
                  <a:srgbClr val="222222"/>
                </a:solidFill>
                <a:effectLst/>
                <a:latin typeface="-apple-system"/>
              </a:rPr>
              <a:t>Information about chronic absences, truancy, and dropping out. </a:t>
            </a:r>
            <a:endParaRPr lang="en-US" dirty="0"/>
          </a:p>
        </p:txBody>
      </p:sp>
      <p:sp>
        <p:nvSpPr>
          <p:cNvPr id="4" name="Slide Number Placeholder 3">
            <a:extLst>
              <a:ext uri="{FF2B5EF4-FFF2-40B4-BE49-F238E27FC236}">
                <a16:creationId xmlns:a16="http://schemas.microsoft.com/office/drawing/2014/main" id="{95977C10-3B8F-46C3-995E-EF01CF6D3B53}"/>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2861277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1155556" y="4549143"/>
            <a:ext cx="4284417" cy="1663496"/>
          </a:xfrm>
        </p:spPr>
        <p:txBody>
          <a:bodyPr vert="horz" lIns="91440" tIns="45720" rIns="91440" bIns="45720" rtlCol="0" anchor="t">
            <a:normAutofit/>
          </a:bodyPr>
          <a:lstStyle/>
          <a:p>
            <a:r>
              <a:rPr lang="en-US" altLang="zh-CN" dirty="0">
                <a:solidFill>
                  <a:schemeClr val="bg1"/>
                </a:solidFill>
                <a:latin typeface="+mj-lt"/>
                <a:cs typeface="+mj-cs"/>
              </a:rPr>
              <a:t>New OCR Fact Sheet: Compensatory Services Under Section 504</a:t>
            </a:r>
            <a:endParaRPr lang="en-US" dirty="0">
              <a:solidFill>
                <a:schemeClr val="bg1"/>
              </a:solidFill>
              <a:latin typeface="+mj-lt"/>
              <a:cs typeface="+mj-cs"/>
            </a:endParaRPr>
          </a:p>
        </p:txBody>
      </p:sp>
      <p:sp>
        <p:nvSpPr>
          <p:cNvPr id="73" name="Rectangle 7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ovid-19 Website Updates U.S. Department of Education Supports School  Community Efforts to Offer Safe In-Person Instruction">
            <a:extLst>
              <a:ext uri="{FF2B5EF4-FFF2-40B4-BE49-F238E27FC236}">
                <a16:creationId xmlns:a16="http://schemas.microsoft.com/office/drawing/2014/main" id="{ED49E2E0-E90A-4783-A6AF-6463953DB1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12" b="9634"/>
          <a:stretch/>
        </p:blipFill>
        <p:spPr bwMode="auto">
          <a:xfrm>
            <a:off x="1155556" y="637762"/>
            <a:ext cx="9889765" cy="357930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0432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a:cs typeface="Segoe UI Semibold"/>
              </a:rPr>
              <a:t>New Federal 504 Compensatory Services Fact Sheet</a:t>
            </a:r>
            <a:endParaRPr lang="en-US" dirty="0"/>
          </a:p>
        </p:txBody>
      </p:sp>
      <p:sp>
        <p:nvSpPr>
          <p:cNvPr id="9" name="Content Placeholder 8"/>
          <p:cNvSpPr>
            <a:spLocks noGrp="1"/>
          </p:cNvSpPr>
          <p:nvPr>
            <p:ph idx="1"/>
          </p:nvPr>
        </p:nvSpPr>
        <p:spPr/>
        <p:txBody>
          <a:bodyPr/>
          <a:lstStyle/>
          <a:p>
            <a:pPr>
              <a:spcAft>
                <a:spcPts val="1200"/>
              </a:spcAft>
            </a:pPr>
            <a:r>
              <a:rPr lang="en-US" sz="2500" dirty="0"/>
              <a:t>U.S. Department of Education’s Office for Civil Rights (OCR)’s new fact sheet: </a:t>
            </a:r>
            <a:r>
              <a:rPr lang="en-US" sz="2500" dirty="0">
                <a:hlinkClick r:id="rId2"/>
              </a:rPr>
              <a:t>https://www2.ed.gov/about/offices/list/ocr/docs/factsheet-504.html</a:t>
            </a:r>
            <a:endParaRPr lang="en-US" sz="2500" dirty="0"/>
          </a:p>
          <a:p>
            <a:pPr>
              <a:spcAft>
                <a:spcPts val="600"/>
              </a:spcAft>
            </a:pPr>
            <a:r>
              <a:rPr lang="en-US" sz="2500" dirty="0"/>
              <a:t>Regardless of the challenges schools face during the pandemic, students with disabilities retain their right to FAPE under Section 504 of the Rehabilitation Act of 1973. </a:t>
            </a:r>
          </a:p>
          <a:p>
            <a:pPr lvl="1">
              <a:spcAft>
                <a:spcPts val="1200"/>
              </a:spcAft>
            </a:pPr>
            <a:r>
              <a:rPr lang="en-US" sz="2100" dirty="0"/>
              <a:t>Guidance on FAPE under Section 504: </a:t>
            </a:r>
            <a:r>
              <a:rPr lang="en-US" sz="2100" dirty="0">
                <a:hlinkClick r:id="rId3"/>
              </a:rPr>
              <a:t>https://www2.ed.gov/about/offices/list/ocr/docs/edlite-FAPE504.html</a:t>
            </a:r>
            <a:r>
              <a:rPr lang="en-US" sz="2100" dirty="0"/>
              <a:t> </a:t>
            </a:r>
          </a:p>
          <a:p>
            <a:pPr>
              <a:spcAft>
                <a:spcPts val="1200"/>
              </a:spcAft>
            </a:pPr>
            <a:r>
              <a:rPr lang="en-US" sz="2500" dirty="0"/>
              <a:t>Under Section 504, students with disabilities may be entitled to compensatory services if they did not receive appropriate evaluations or services during the pandemic. </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32</a:t>
            </a:fld>
            <a:endParaRPr lang="zh-CN" altLang="en-US"/>
          </a:p>
        </p:txBody>
      </p:sp>
    </p:spTree>
    <p:extLst>
      <p:ext uri="{BB962C8B-B14F-4D97-AF65-F5344CB8AC3E}">
        <p14:creationId xmlns:p14="http://schemas.microsoft.com/office/powerpoint/2010/main" val="3958641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498D-6C8D-40F6-AEC8-27585331A260}"/>
              </a:ext>
            </a:extLst>
          </p:cNvPr>
          <p:cNvSpPr>
            <a:spLocks noGrp="1"/>
          </p:cNvSpPr>
          <p:nvPr>
            <p:ph type="title"/>
          </p:nvPr>
        </p:nvSpPr>
        <p:spPr/>
        <p:txBody>
          <a:bodyPr/>
          <a:lstStyle/>
          <a:p>
            <a:r>
              <a:rPr lang="en-US" sz="2800" dirty="0">
                <a:latin typeface="Segoe UI Semibold"/>
                <a:cs typeface="Segoe UI Semibold"/>
              </a:rPr>
              <a:t>Federal 504 Compensatory Services Fact Sheet: Required Process</a:t>
            </a:r>
          </a:p>
        </p:txBody>
      </p:sp>
      <p:sp>
        <p:nvSpPr>
          <p:cNvPr id="3" name="Content Placeholder 2">
            <a:extLst>
              <a:ext uri="{FF2B5EF4-FFF2-40B4-BE49-F238E27FC236}">
                <a16:creationId xmlns:a16="http://schemas.microsoft.com/office/drawing/2014/main" id="{C580D908-649D-4A0A-A9BD-97CE4CD61458}"/>
              </a:ext>
            </a:extLst>
          </p:cNvPr>
          <p:cNvSpPr>
            <a:spLocks noGrp="1"/>
          </p:cNvSpPr>
          <p:nvPr>
            <p:ph idx="1"/>
          </p:nvPr>
        </p:nvSpPr>
        <p:spPr/>
        <p:txBody>
          <a:bodyPr/>
          <a:lstStyle/>
          <a:p>
            <a:pPr>
              <a:spcAft>
                <a:spcPts val="600"/>
              </a:spcAft>
            </a:pPr>
            <a:r>
              <a:rPr lang="en-US" sz="2400" dirty="0"/>
              <a:t>If a student with a disability did not receive appropriate evaluations or services, including the services that the school had previously determined they were entitled to, then the school must convene </a:t>
            </a:r>
            <a:r>
              <a:rPr lang="en-US" sz="2400" b="1" dirty="0">
                <a:solidFill>
                  <a:schemeClr val="accent2"/>
                </a:solidFill>
              </a:rPr>
              <a:t>a group of persons knowledgeable about the student</a:t>
            </a:r>
            <a:r>
              <a:rPr lang="en-US" sz="2400" dirty="0"/>
              <a:t> to make an </a:t>
            </a:r>
            <a:r>
              <a:rPr lang="en-US" sz="2400" b="1" dirty="0">
                <a:solidFill>
                  <a:schemeClr val="tx1"/>
                </a:solidFill>
              </a:rPr>
              <a:t>individualized determination </a:t>
            </a:r>
            <a:r>
              <a:rPr lang="en-US" sz="2400" dirty="0"/>
              <a:t>whether, and to what extent, compensatory services are required.</a:t>
            </a:r>
          </a:p>
          <a:p>
            <a:pPr>
              <a:spcAft>
                <a:spcPts val="600"/>
              </a:spcAft>
            </a:pPr>
            <a:r>
              <a:rPr lang="en-US" sz="2400" dirty="0"/>
              <a:t>Knowledgeable persons may be, for example, school nurses, teachers, counselors, psychologists, school administrators, social workers, doctors, and/or family members.</a:t>
            </a:r>
          </a:p>
          <a:p>
            <a:pPr>
              <a:spcAft>
                <a:spcPts val="600"/>
              </a:spcAft>
            </a:pPr>
            <a:r>
              <a:rPr lang="en-US" sz="2400" dirty="0"/>
              <a:t>Ideally, the team of knowledgeable persons will come to a mutually acceptable decision regarding compensatory services to mitigate the impact of the COVID‑19 pandemic on the child’s receipt of services. </a:t>
            </a:r>
          </a:p>
        </p:txBody>
      </p:sp>
      <p:sp>
        <p:nvSpPr>
          <p:cNvPr id="4" name="Slide Number Placeholder 3">
            <a:extLst>
              <a:ext uri="{FF2B5EF4-FFF2-40B4-BE49-F238E27FC236}">
                <a16:creationId xmlns:a16="http://schemas.microsoft.com/office/drawing/2014/main" id="{45CB22F0-90CE-4916-9CD7-28EB5F786381}"/>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a:p>
        </p:txBody>
      </p:sp>
    </p:spTree>
    <p:extLst>
      <p:ext uri="{BB962C8B-B14F-4D97-AF65-F5344CB8AC3E}">
        <p14:creationId xmlns:p14="http://schemas.microsoft.com/office/powerpoint/2010/main" val="3711265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434868" y="4379460"/>
            <a:ext cx="5213730" cy="1663496"/>
          </a:xfrm>
        </p:spPr>
        <p:txBody>
          <a:bodyPr vert="horz" lIns="91440" tIns="45720" rIns="91440" bIns="45720" rtlCol="0" anchor="t">
            <a:normAutofit fontScale="90000"/>
          </a:bodyPr>
          <a:lstStyle/>
          <a:p>
            <a:r>
              <a:rPr lang="en-US" dirty="0">
                <a:solidFill>
                  <a:schemeClr val="bg1"/>
                </a:solidFill>
              </a:rPr>
              <a:t>Questions and Answers on Serving Children with Disabilities Placed by Their Parents in Private Schools (rev. Feb 2022)</a:t>
            </a:r>
            <a:endParaRPr lang="en-US" dirty="0">
              <a:solidFill>
                <a:schemeClr val="bg1"/>
              </a:solidFill>
              <a:latin typeface="+mj-lt"/>
              <a:cs typeface="+mj-cs"/>
            </a:endParaRPr>
          </a:p>
        </p:txBody>
      </p:sp>
      <p:sp>
        <p:nvSpPr>
          <p:cNvPr id="73" name="Rectangle 7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ovid-19 Website Updates U.S. Department of Education Supports School  Community Efforts to Offer Safe In-Person Instruction">
            <a:extLst>
              <a:ext uri="{FF2B5EF4-FFF2-40B4-BE49-F238E27FC236}">
                <a16:creationId xmlns:a16="http://schemas.microsoft.com/office/drawing/2014/main" id="{ED49E2E0-E90A-4783-A6AF-6463953DB1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12" b="9634"/>
          <a:stretch/>
        </p:blipFill>
        <p:spPr bwMode="auto">
          <a:xfrm>
            <a:off x="1155556" y="637762"/>
            <a:ext cx="9889765" cy="357930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8050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4A39-B898-44B1-A934-1C29C2C87280}"/>
              </a:ext>
            </a:extLst>
          </p:cNvPr>
          <p:cNvSpPr>
            <a:spLocks noGrp="1"/>
          </p:cNvSpPr>
          <p:nvPr>
            <p:ph type="title"/>
          </p:nvPr>
        </p:nvSpPr>
        <p:spPr/>
        <p:txBody>
          <a:bodyPr/>
          <a:lstStyle/>
          <a:p>
            <a:r>
              <a:rPr lang="en-US" dirty="0">
                <a:latin typeface="Segoe UI Semibold"/>
                <a:cs typeface="Segoe UI Semibold"/>
              </a:rPr>
              <a:t>Q&amp;A on Serving Children with Disabilities Placed by Their Parents in Private Schools</a:t>
            </a:r>
            <a:endParaRPr lang="en-US" dirty="0"/>
          </a:p>
        </p:txBody>
      </p:sp>
      <p:sp>
        <p:nvSpPr>
          <p:cNvPr id="3" name="Content Placeholder 2">
            <a:extLst>
              <a:ext uri="{FF2B5EF4-FFF2-40B4-BE49-F238E27FC236}">
                <a16:creationId xmlns:a16="http://schemas.microsoft.com/office/drawing/2014/main" id="{825D7A1D-E3B0-4C45-9EAB-20C44C853B96}"/>
              </a:ext>
            </a:extLst>
          </p:cNvPr>
          <p:cNvSpPr>
            <a:spLocks noGrp="1"/>
          </p:cNvSpPr>
          <p:nvPr>
            <p:ph idx="1"/>
          </p:nvPr>
        </p:nvSpPr>
        <p:spPr/>
        <p:txBody>
          <a:bodyPr vert="horz" lIns="91440" tIns="45720" rIns="91440" bIns="45720" rtlCol="0" anchor="t">
            <a:noAutofit/>
          </a:bodyPr>
          <a:lstStyle/>
          <a:p>
            <a:pPr marL="0" indent="0">
              <a:buNone/>
            </a:pPr>
            <a:r>
              <a:rPr lang="en-US" dirty="0">
                <a:latin typeface="Segoe UI"/>
                <a:cs typeface="Segoe UI"/>
                <a:hlinkClick r:id="rId2"/>
              </a:rPr>
              <a:t>New guidance</a:t>
            </a:r>
            <a:r>
              <a:rPr lang="en-US" dirty="0">
                <a:latin typeface="Segoe UI"/>
                <a:cs typeface="Segoe UI"/>
              </a:rPr>
              <a:t> from the Office of Non-Public Schools, Feb. 2022</a:t>
            </a:r>
          </a:p>
          <a:p>
            <a:pPr marL="0" indent="0">
              <a:buNone/>
            </a:pPr>
            <a:r>
              <a:rPr lang="en-US" dirty="0">
                <a:latin typeface="Segoe UI"/>
                <a:cs typeface="Segoe UI"/>
              </a:rPr>
              <a:t>Topics include various topics, including:</a:t>
            </a:r>
          </a:p>
          <a:p>
            <a:r>
              <a:rPr lang="en-US" dirty="0">
                <a:latin typeface="Segoe UI"/>
                <a:cs typeface="Segoe UI"/>
              </a:rPr>
              <a:t>Child Find and Evaluations</a:t>
            </a:r>
            <a:endParaRPr lang="en-US" dirty="0"/>
          </a:p>
          <a:p>
            <a:r>
              <a:rPr lang="en-US" dirty="0">
                <a:latin typeface="Segoe UI"/>
                <a:cs typeface="Segoe UI"/>
              </a:rPr>
              <a:t>Consultation</a:t>
            </a:r>
          </a:p>
          <a:p>
            <a:r>
              <a:rPr lang="en-US" dirty="0">
                <a:latin typeface="Segoe UI"/>
                <a:cs typeface="Segoe UI"/>
              </a:rPr>
              <a:t>Equitable services, including services plans</a:t>
            </a:r>
          </a:p>
          <a:p>
            <a:r>
              <a:rPr lang="en-US" dirty="0">
                <a:latin typeface="Segoe UI"/>
                <a:cs typeface="Segoe UI"/>
              </a:rPr>
              <a:t>Location of services</a:t>
            </a:r>
          </a:p>
          <a:p>
            <a:r>
              <a:rPr lang="en-US" dirty="0">
                <a:latin typeface="Segoe UI"/>
                <a:cs typeface="Segoe UI"/>
              </a:rPr>
              <a:t>Allowable expenses</a:t>
            </a:r>
          </a:p>
          <a:p>
            <a:pPr marL="0" indent="0">
              <a:buNone/>
            </a:pPr>
            <a:endParaRPr lang="en-US" dirty="0"/>
          </a:p>
        </p:txBody>
      </p:sp>
      <p:sp>
        <p:nvSpPr>
          <p:cNvPr id="4" name="Slide Number Placeholder 3">
            <a:extLst>
              <a:ext uri="{FF2B5EF4-FFF2-40B4-BE49-F238E27FC236}">
                <a16:creationId xmlns:a16="http://schemas.microsoft.com/office/drawing/2014/main" id="{5F84FB4A-78D1-4B9E-B5EF-1B4EF46B3916}"/>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a:p>
        </p:txBody>
      </p:sp>
    </p:spTree>
    <p:extLst>
      <p:ext uri="{BB962C8B-B14F-4D97-AF65-F5344CB8AC3E}">
        <p14:creationId xmlns:p14="http://schemas.microsoft.com/office/powerpoint/2010/main" val="3539700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42DE6F-2CD4-4D4E-B2B2-1C36E90B92D8}"/>
              </a:ext>
            </a:extLst>
          </p:cNvPr>
          <p:cNvSpPr>
            <a:spLocks noGrp="1"/>
          </p:cNvSpPr>
          <p:nvPr>
            <p:ph type="title"/>
          </p:nvPr>
        </p:nvSpPr>
        <p:spPr>
          <a:xfrm>
            <a:off x="524741" y="620392"/>
            <a:ext cx="3808268" cy="5504688"/>
          </a:xfrm>
        </p:spPr>
        <p:txBody>
          <a:bodyPr>
            <a:normAutofit/>
          </a:bodyPr>
          <a:lstStyle/>
          <a:p>
            <a:r>
              <a:rPr lang="en-US" sz="5600" dirty="0">
                <a:latin typeface="Segoe UI Semibold"/>
                <a:cs typeface="Segoe UI Semibold"/>
              </a:rPr>
              <a:t>IDEA Equitable Services</a:t>
            </a:r>
            <a:br>
              <a:rPr lang="en-US" sz="5600" dirty="0">
                <a:latin typeface="Segoe UI Semibold"/>
                <a:cs typeface="Segoe UI Semibold"/>
              </a:rPr>
            </a:br>
            <a:r>
              <a:rPr lang="en-US" sz="5600" dirty="0">
                <a:latin typeface="Segoe UI Semibold"/>
                <a:cs typeface="Segoe UI Semibold"/>
              </a:rPr>
              <a:t>Resolution Funds</a:t>
            </a:r>
            <a:endParaRPr lang="en-US" sz="5600" dirty="0"/>
          </a:p>
        </p:txBody>
      </p:sp>
      <p:sp>
        <p:nvSpPr>
          <p:cNvPr id="4" name="Slide Number Placeholder 3">
            <a:extLst>
              <a:ext uri="{FF2B5EF4-FFF2-40B4-BE49-F238E27FC236}">
                <a16:creationId xmlns:a16="http://schemas.microsoft.com/office/drawing/2014/main" id="{C03AE651-37A6-4879-91BC-E929DA544C3A}"/>
              </a:ext>
            </a:extLst>
          </p:cNvPr>
          <p:cNvSpPr>
            <a:spLocks noGrp="1"/>
          </p:cNvSpPr>
          <p:nvPr>
            <p:ph type="sldNum" sz="quarter" idx="12"/>
          </p:nvPr>
        </p:nvSpPr>
        <p:spPr>
          <a:xfrm>
            <a:off x="8610600" y="6356350"/>
            <a:ext cx="2743200" cy="365125"/>
          </a:xfrm>
        </p:spPr>
        <p:txBody>
          <a:bodyPr>
            <a:normAutofit/>
          </a:bodyPr>
          <a:lstStyle/>
          <a:p>
            <a:pPr>
              <a:spcAft>
                <a:spcPts val="600"/>
              </a:spcAft>
            </a:pPr>
            <a:fld id="{FF27229C-EC7B-4063-A33B-28A5E87E32ED}" type="slidenum">
              <a:rPr lang="zh-CN" altLang="en-US" smtClean="0"/>
              <a:pPr>
                <a:spcAft>
                  <a:spcPts val="600"/>
                </a:spcAft>
              </a:pPr>
              <a:t>36</a:t>
            </a:fld>
            <a:endParaRPr lang="zh-CN" altLang="en-US"/>
          </a:p>
        </p:txBody>
      </p:sp>
      <p:graphicFrame>
        <p:nvGraphicFramePr>
          <p:cNvPr id="8" name="Content Placeholder 2" descr="Reminder: Must submit mid-year self-assessments for resolution funds (expenditures)">
            <a:extLst>
              <a:ext uri="{FF2B5EF4-FFF2-40B4-BE49-F238E27FC236}">
                <a16:creationId xmlns:a16="http://schemas.microsoft.com/office/drawing/2014/main" id="{5CE2BEDF-6559-481A-AED3-EA14F41B40A1}"/>
              </a:ext>
            </a:extLst>
          </p:cNvPr>
          <p:cNvGraphicFramePr>
            <a:graphicFrameLocks noGrp="1"/>
          </p:cNvGraphicFramePr>
          <p:nvPr>
            <p:ph idx="1"/>
            <p:extLst>
              <p:ext uri="{D42A27DB-BD31-4B8C-83A1-F6EECF244321}">
                <p14:modId xmlns:p14="http://schemas.microsoft.com/office/powerpoint/2010/main" val="1311433160"/>
              </p:ext>
            </p:extLst>
          </p:nvPr>
        </p:nvGraphicFramePr>
        <p:xfrm>
          <a:off x="5478780" y="1216787"/>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8031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Special Education Determinations – </a:t>
            </a:r>
            <a:r>
              <a:rPr kumimoji="0" lang="en-US" altLang="zh-CN" sz="4000" b="0" i="1"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Accountability &amp; Assistance</a:t>
            </a:r>
            <a:endParaRPr kumimoji="0" lang="zh-CN" altLang="en-US" sz="4000" b="0" i="1"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custDataLst>
      <p:tags r:id="rId1"/>
    </p:custDataLst>
    <p:extLst>
      <p:ext uri="{BB962C8B-B14F-4D97-AF65-F5344CB8AC3E}">
        <p14:creationId xmlns:p14="http://schemas.microsoft.com/office/powerpoint/2010/main" val="3805180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6B1F-D87E-464E-8AD5-BD33618F09A8}"/>
              </a:ext>
            </a:extLst>
          </p:cNvPr>
          <p:cNvSpPr>
            <a:spLocks noGrp="1"/>
          </p:cNvSpPr>
          <p:nvPr>
            <p:ph type="title"/>
          </p:nvPr>
        </p:nvSpPr>
        <p:spPr/>
        <p:txBody>
          <a:bodyPr/>
          <a:lstStyle/>
          <a:p>
            <a:r>
              <a:rPr lang="en-US" sz="2800" dirty="0">
                <a:latin typeface="Segoe UI Semibold"/>
                <a:cs typeface="Segoe UI Semibold"/>
              </a:rPr>
              <a:t>Support for LEAs in </a:t>
            </a:r>
            <a:br>
              <a:rPr lang="en-US" sz="2800" dirty="0"/>
            </a:br>
            <a:r>
              <a:rPr lang="en-US" sz="2800" dirty="0">
                <a:latin typeface="Segoe UI Semibold"/>
                <a:cs typeface="Segoe UI Semibold"/>
              </a:rPr>
              <a:t>Needs Assistance (NA) or Needs Intervention (NI) categories</a:t>
            </a:r>
          </a:p>
        </p:txBody>
      </p:sp>
      <p:sp>
        <p:nvSpPr>
          <p:cNvPr id="3" name="Content Placeholder 2">
            <a:extLst>
              <a:ext uri="{FF2B5EF4-FFF2-40B4-BE49-F238E27FC236}">
                <a16:creationId xmlns:a16="http://schemas.microsoft.com/office/drawing/2014/main" id="{4B1AAAEA-DE8A-4723-ADE8-F34AE423AD0D}"/>
              </a:ext>
            </a:extLst>
          </p:cNvPr>
          <p:cNvSpPr>
            <a:spLocks noGrp="1"/>
          </p:cNvSpPr>
          <p:nvPr>
            <p:ph idx="1"/>
          </p:nvPr>
        </p:nvSpPr>
        <p:spPr>
          <a:xfrm>
            <a:off x="254779" y="1230403"/>
            <a:ext cx="11698313" cy="5337293"/>
          </a:xfrm>
        </p:spPr>
        <p:txBody>
          <a:bodyPr vert="horz" lIns="91440" tIns="45720" rIns="91440" bIns="45720" rtlCol="0" anchor="t">
            <a:noAutofit/>
          </a:bodyPr>
          <a:lstStyle/>
          <a:p>
            <a:r>
              <a:rPr lang="en-US" sz="2200" dirty="0">
                <a:latin typeface="Segoe UI"/>
                <a:cs typeface="Segoe UI"/>
              </a:rPr>
              <a:t>Webinar: </a:t>
            </a:r>
            <a:r>
              <a:rPr lang="en-US" sz="2200" b="1" dirty="0">
                <a:solidFill>
                  <a:schemeClr val="accent2">
                    <a:lumMod val="50000"/>
                  </a:schemeClr>
                </a:solidFill>
                <a:latin typeface="Segoe UI"/>
                <a:cs typeface="Segoe UI"/>
              </a:rPr>
              <a:t>April 28th, 11:00 – 1:00 PM</a:t>
            </a:r>
            <a:endParaRPr lang="en-US" sz="2200" dirty="0">
              <a:solidFill>
                <a:schemeClr val="accent2">
                  <a:lumMod val="50000"/>
                </a:schemeClr>
              </a:solidFill>
              <a:latin typeface="Segoe UI"/>
              <a:cs typeface="Segoe UI"/>
            </a:endParaRPr>
          </a:p>
          <a:p>
            <a:pPr lvl="1">
              <a:buFont typeface="Courier New" panose="020B0604020202020204" pitchFamily="34" charset="0"/>
            </a:pPr>
            <a:r>
              <a:rPr lang="en-US" sz="2200" dirty="0">
                <a:latin typeface="Segoe UI"/>
                <a:cs typeface="Segoe UI"/>
              </a:rPr>
              <a:t>LEAs with a:</a:t>
            </a:r>
            <a:endParaRPr lang="en-US" sz="2200" dirty="0"/>
          </a:p>
          <a:p>
            <a:pPr lvl="2">
              <a:buFont typeface="Wingdings" panose="020B0604020202020204" pitchFamily="34" charset="0"/>
            </a:pPr>
            <a:r>
              <a:rPr lang="en-US" sz="2200" b="1" dirty="0">
                <a:latin typeface="Segoe UI"/>
                <a:cs typeface="Segoe UI"/>
              </a:rPr>
              <a:t>NA determination – attendance required</a:t>
            </a:r>
            <a:endParaRPr lang="en-US" sz="2200" dirty="0"/>
          </a:p>
          <a:p>
            <a:pPr lvl="2">
              <a:buFont typeface="Wingdings" panose="020B0604020202020204" pitchFamily="34" charset="0"/>
            </a:pPr>
            <a:r>
              <a:rPr lang="en-US" sz="2200" b="1" dirty="0">
                <a:latin typeface="Segoe UI"/>
                <a:cs typeface="Segoe UI"/>
              </a:rPr>
              <a:t>NI determination – attendance recommended</a:t>
            </a:r>
            <a:endParaRPr lang="en-US" sz="2200" dirty="0"/>
          </a:p>
          <a:p>
            <a:pPr lvl="2">
              <a:buFont typeface="Wingdings" panose="020B0604020202020204" pitchFamily="34" charset="0"/>
              <a:buChar char="§"/>
            </a:pPr>
            <a:r>
              <a:rPr lang="en-US" sz="2200" b="1" dirty="0">
                <a:latin typeface="Segoe UI"/>
                <a:cs typeface="Segoe UI"/>
              </a:rPr>
              <a:t>Meets determination- attendance is not required</a:t>
            </a:r>
            <a:endParaRPr lang="en-US" sz="2200" dirty="0">
              <a:latin typeface="Segoe UI"/>
              <a:cs typeface="Segoe UI"/>
            </a:endParaRPr>
          </a:p>
          <a:p>
            <a:pPr lvl="1">
              <a:buFont typeface="Courier New" panose="020B0604020202020204" pitchFamily="34" charset="0"/>
              <a:buChar char="o"/>
            </a:pPr>
            <a:endParaRPr lang="en-US" sz="2200" dirty="0">
              <a:latin typeface="Segoe UI"/>
              <a:cs typeface="Segoe UI"/>
            </a:endParaRPr>
          </a:p>
          <a:p>
            <a:pPr lvl="1">
              <a:buFont typeface="Courier New" panose="020B0604020202020204" pitchFamily="34" charset="0"/>
              <a:buChar char="o"/>
            </a:pPr>
            <a:r>
              <a:rPr lang="en-US" sz="2200" dirty="0">
                <a:latin typeface="Segoe UI"/>
                <a:cs typeface="Segoe UI"/>
              </a:rPr>
              <a:t>Webinar will include:</a:t>
            </a:r>
            <a:endParaRPr lang="en-US" sz="2200" dirty="0"/>
          </a:p>
          <a:p>
            <a:pPr lvl="2">
              <a:buFont typeface="Wingdings" panose="020B0604020202020204" pitchFamily="34" charset="0"/>
              <a:buChar char="§"/>
            </a:pPr>
            <a:r>
              <a:rPr lang="en-US" sz="2200" dirty="0">
                <a:latin typeface="Segoe UI"/>
                <a:cs typeface="Segoe UI"/>
              </a:rPr>
              <a:t>More information about how determinations were made </a:t>
            </a:r>
            <a:endParaRPr lang="en-US" sz="2200" dirty="0"/>
          </a:p>
          <a:p>
            <a:pPr lvl="2">
              <a:buFont typeface="Wingdings" panose="020B0604020202020204" pitchFamily="34" charset="0"/>
              <a:buChar char="§"/>
            </a:pPr>
            <a:r>
              <a:rPr lang="en-US" sz="2200" dirty="0">
                <a:latin typeface="Segoe UI"/>
                <a:cs typeface="Segoe UI"/>
              </a:rPr>
              <a:t>Initial support </a:t>
            </a:r>
          </a:p>
          <a:p>
            <a:pPr lvl="2">
              <a:buFont typeface="Wingdings,Sans-Serif" panose="020B0604020202020204" pitchFamily="34" charset="0"/>
              <a:buChar char="§"/>
            </a:pPr>
            <a:r>
              <a:rPr lang="en-US" sz="2200" dirty="0">
                <a:latin typeface="Segoe UI"/>
                <a:cs typeface="Segoe UI"/>
              </a:rPr>
              <a:t>Targeted resources</a:t>
            </a:r>
          </a:p>
          <a:p>
            <a:pPr lvl="2">
              <a:buFont typeface="Wingdings,Sans-Serif" panose="020B0604020202020204" pitchFamily="34" charset="0"/>
              <a:buChar char="§"/>
            </a:pPr>
            <a:r>
              <a:rPr lang="en-US" sz="2200" dirty="0">
                <a:latin typeface="Segoe UI"/>
                <a:cs typeface="Segoe UI"/>
              </a:rPr>
              <a:t>Information regarding fiscal implications</a:t>
            </a:r>
          </a:p>
          <a:p>
            <a:pPr lvl="2">
              <a:buFont typeface="Wingdings,Sans-Serif" panose="020B0604020202020204" pitchFamily="34" charset="0"/>
              <a:buChar char="§"/>
            </a:pPr>
            <a:endParaRPr lang="en-US" sz="2000" dirty="0">
              <a:latin typeface="Segoe UI"/>
              <a:cs typeface="Segoe UI"/>
            </a:endParaRPr>
          </a:p>
          <a:p>
            <a:pPr marL="508000" lvl="1" indent="0">
              <a:buNone/>
            </a:pPr>
            <a:r>
              <a:rPr lang="en-US" sz="1800" dirty="0">
                <a:latin typeface="Segoe UI"/>
                <a:cs typeface="Segoe UI"/>
              </a:rPr>
              <a:t>Please contact </a:t>
            </a:r>
            <a:r>
              <a:rPr lang="en-US" sz="1800" dirty="0">
                <a:latin typeface="Segoe UI"/>
                <a:cs typeface="Segoe UI"/>
                <a:hlinkClick r:id="rId4"/>
              </a:rPr>
              <a:t>specialeducation@doe.mass.edu</a:t>
            </a:r>
            <a:r>
              <a:rPr lang="en-US" sz="1800" dirty="0">
                <a:latin typeface="Segoe UI"/>
                <a:cs typeface="Segoe UI"/>
              </a:rPr>
              <a:t> with any questions.</a:t>
            </a:r>
            <a:endParaRPr lang="en-US" sz="1800" dirty="0"/>
          </a:p>
        </p:txBody>
      </p:sp>
      <p:sp>
        <p:nvSpPr>
          <p:cNvPr id="4" name="Slide Number Placeholder 3">
            <a:extLst>
              <a:ext uri="{FF2B5EF4-FFF2-40B4-BE49-F238E27FC236}">
                <a16:creationId xmlns:a16="http://schemas.microsoft.com/office/drawing/2014/main" id="{ABE5F335-8359-43F6-85BE-C2CEC14619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pic>
        <p:nvPicPr>
          <p:cNvPr id="5" name="Picture 5" descr="Save the date graphic">
            <a:extLst>
              <a:ext uri="{FF2B5EF4-FFF2-40B4-BE49-F238E27FC236}">
                <a16:creationId xmlns:a16="http://schemas.microsoft.com/office/drawing/2014/main" id="{7E3FDD8E-94E8-440E-B259-2C69689AC99A}"/>
              </a:ext>
            </a:extLst>
          </p:cNvPr>
          <p:cNvPicPr>
            <a:picLocks noChangeAspect="1"/>
          </p:cNvPicPr>
          <p:nvPr/>
        </p:nvPicPr>
        <p:blipFill rotWithShape="1">
          <a:blip r:embed="rId5"/>
          <a:srcRect t="14516" r="418" b="24731"/>
          <a:stretch/>
        </p:blipFill>
        <p:spPr>
          <a:xfrm>
            <a:off x="8520023" y="4429492"/>
            <a:ext cx="3418948" cy="1631843"/>
          </a:xfrm>
          <a:prstGeom prst="rect">
            <a:avLst/>
          </a:prstGeom>
        </p:spPr>
      </p:pic>
    </p:spTree>
    <p:custDataLst>
      <p:tags r:id="rId1"/>
    </p:custDataLst>
    <p:extLst>
      <p:ext uri="{BB962C8B-B14F-4D97-AF65-F5344CB8AC3E}">
        <p14:creationId xmlns:p14="http://schemas.microsoft.com/office/powerpoint/2010/main" val="2420606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8DAD-BFDD-448C-B5CF-9AB4D5CFADC1}"/>
              </a:ext>
            </a:extLst>
          </p:cNvPr>
          <p:cNvSpPr>
            <a:spLocks noGrp="1"/>
          </p:cNvSpPr>
          <p:nvPr>
            <p:ph type="title"/>
          </p:nvPr>
        </p:nvSpPr>
        <p:spPr/>
        <p:txBody>
          <a:bodyPr/>
          <a:lstStyle/>
          <a:p>
            <a:r>
              <a:rPr lang="en-US" dirty="0"/>
              <a:t>Special Education Updates</a:t>
            </a:r>
          </a:p>
        </p:txBody>
      </p:sp>
      <p:sp>
        <p:nvSpPr>
          <p:cNvPr id="3" name="Content Placeholder 2">
            <a:extLst>
              <a:ext uri="{FF2B5EF4-FFF2-40B4-BE49-F238E27FC236}">
                <a16:creationId xmlns:a16="http://schemas.microsoft.com/office/drawing/2014/main" id="{016587E5-EEAA-4C02-BBD4-1A703A0DA88D}"/>
              </a:ext>
            </a:extLst>
          </p:cNvPr>
          <p:cNvSpPr>
            <a:spLocks noGrp="1"/>
          </p:cNvSpPr>
          <p:nvPr>
            <p:ph idx="1"/>
          </p:nvPr>
        </p:nvSpPr>
        <p:spPr/>
        <p:txBody>
          <a:bodyPr/>
          <a:lstStyle/>
          <a:p>
            <a:r>
              <a:rPr lang="en-US" dirty="0"/>
              <a:t>Use this link to subscribe and see past issues: </a:t>
            </a:r>
          </a:p>
          <a:p>
            <a:endParaRPr lang="en-US" dirty="0"/>
          </a:p>
          <a:p>
            <a:pPr marL="0" indent="0">
              <a:buNone/>
            </a:pPr>
            <a:r>
              <a:rPr lang="en-US" dirty="0">
                <a:hlinkClick r:id="rId2"/>
              </a:rPr>
              <a:t>https://us14.campaign-archive.com/home/?u=d8f37d1a90dacd97f207f0b4a&amp;id=</a:t>
            </a:r>
            <a:r>
              <a:rPr lang="en-US" dirty="0" err="1">
                <a:hlinkClick r:id="rId2"/>
              </a:rPr>
              <a:t>41b37f7347</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B70023EB-2B88-470B-9181-D4271E9C88DC}"/>
              </a:ext>
            </a:extLst>
          </p:cNvPr>
          <p:cNvSpPr>
            <a:spLocks noGrp="1"/>
          </p:cNvSpPr>
          <p:nvPr>
            <p:ph type="sldNum" sz="quarter" idx="12"/>
          </p:nvPr>
        </p:nvSpPr>
        <p:spPr/>
        <p:txBody>
          <a:bodyPr/>
          <a:lstStyle/>
          <a:p>
            <a:fld id="{FF27229C-EC7B-4063-A33B-28A5E87E32ED}" type="slidenum">
              <a:rPr lang="zh-CN" altLang="en-US" smtClean="0"/>
              <a:pPr/>
              <a:t>39</a:t>
            </a:fld>
            <a:endParaRPr lang="zh-CN" altLang="en-US"/>
          </a:p>
        </p:txBody>
      </p:sp>
    </p:spTree>
    <p:extLst>
      <p:ext uri="{BB962C8B-B14F-4D97-AF65-F5344CB8AC3E}">
        <p14:creationId xmlns:p14="http://schemas.microsoft.com/office/powerpoint/2010/main" val="33622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uLnTx/>
                <a:uFillTx/>
                <a:latin typeface="Segoe SemiBold" panose="020B0703040204020203" pitchFamily="34" charset="0"/>
                <a:ea typeface="+mn-ea"/>
                <a:cs typeface="Segoe SemiBold" panose="020B0703040204020203" pitchFamily="34" charset="0"/>
              </a:rPr>
              <a:t>01</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latin typeface="+mj-lt"/>
                <a:cs typeface="Arial"/>
              </a:rPr>
              <a:t>DESE/DDS Residential Prevention Program</a:t>
            </a:r>
            <a:endParaRPr lang="zh-CN" altLang="en-US" sz="4000" dirty="0">
              <a:solidFill>
                <a:schemeClr val="accent1">
                  <a:lumMod val="50000"/>
                </a:schemeClr>
              </a:solidFill>
              <a:latin typeface="+mj-lt"/>
              <a:cs typeface="Arial"/>
            </a:endParaRPr>
          </a:p>
        </p:txBody>
      </p:sp>
    </p:spTree>
    <p:extLst>
      <p:ext uri="{BB962C8B-B14F-4D97-AF65-F5344CB8AC3E}">
        <p14:creationId xmlns:p14="http://schemas.microsoft.com/office/powerpoint/2010/main" val="1350330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2573-5144-41C4-AFD0-0757B344E713}"/>
              </a:ext>
            </a:extLst>
          </p:cNvPr>
          <p:cNvSpPr>
            <a:spLocks noGrp="1"/>
          </p:cNvSpPr>
          <p:nvPr>
            <p:ph type="title"/>
          </p:nvPr>
        </p:nvSpPr>
        <p:spPr/>
        <p:txBody>
          <a:bodyPr/>
          <a:lstStyle/>
          <a:p>
            <a:r>
              <a:rPr lang="en-US" b="0" i="0" dirty="0">
                <a:solidFill>
                  <a:srgbClr val="FFFFFF"/>
                </a:solidFill>
                <a:effectLst/>
                <a:latin typeface="Segoe UI Semibold" panose="020B0702040204020203" pitchFamily="34" charset="0"/>
              </a:rPr>
              <a:t>Upcoming Special Education Leaders’ Only Zoom Meetings</a:t>
            </a:r>
            <a:endParaRPr lang="en-US" dirty="0"/>
          </a:p>
        </p:txBody>
      </p:sp>
      <p:graphicFrame>
        <p:nvGraphicFramePr>
          <p:cNvPr id="5" name="Content Placeholder 4">
            <a:extLst>
              <a:ext uri="{FF2B5EF4-FFF2-40B4-BE49-F238E27FC236}">
                <a16:creationId xmlns:a16="http://schemas.microsoft.com/office/drawing/2014/main" id="{C5B50D38-4CB8-43BF-89F0-7D79A6CF196D}"/>
              </a:ext>
            </a:extLst>
          </p:cNvPr>
          <p:cNvGraphicFramePr>
            <a:graphicFrameLocks noGrp="1"/>
          </p:cNvGraphicFramePr>
          <p:nvPr>
            <p:ph idx="1"/>
            <p:extLst>
              <p:ext uri="{D42A27DB-BD31-4B8C-83A1-F6EECF244321}">
                <p14:modId xmlns:p14="http://schemas.microsoft.com/office/powerpoint/2010/main" val="3170014547"/>
              </p:ext>
            </p:extLst>
          </p:nvPr>
        </p:nvGraphicFramePr>
        <p:xfrm>
          <a:off x="1637731" y="1239672"/>
          <a:ext cx="8604870" cy="4571044"/>
        </p:xfrm>
        <a:graphic>
          <a:graphicData uri="http://schemas.openxmlformats.org/drawingml/2006/table">
            <a:tbl>
              <a:tblPr firstRow="1"/>
              <a:tblGrid>
                <a:gridCol w="8604870">
                  <a:extLst>
                    <a:ext uri="{9D8B030D-6E8A-4147-A177-3AD203B41FA5}">
                      <a16:colId xmlns:a16="http://schemas.microsoft.com/office/drawing/2014/main" val="260899059"/>
                    </a:ext>
                  </a:extLst>
                </a:gridCol>
              </a:tblGrid>
              <a:tr h="3340962">
                <a:tc>
                  <a:txBody>
                    <a:bodyPr/>
                    <a:lstStyle/>
                    <a:p>
                      <a:pPr lvl="0" algn="ctr">
                        <a:buNone/>
                      </a:pPr>
                      <a:endParaRPr lang="en-US" sz="2800" b="1" i="0" dirty="0">
                        <a:solidFill>
                          <a:srgbClr val="FFFFFF"/>
                        </a:solidFill>
                        <a:effectLst/>
                        <a:latin typeface="Segoe UI"/>
                      </a:endParaRPr>
                    </a:p>
                    <a:p>
                      <a:pPr lvl="0" algn="ctr">
                        <a:buNone/>
                      </a:pPr>
                      <a:endParaRPr lang="en-US" sz="2800" b="1" i="0" strike="sngStrike" baseline="0" dirty="0">
                        <a:solidFill>
                          <a:srgbClr val="FFFFFF"/>
                        </a:solidFill>
                        <a:effectLst/>
                        <a:latin typeface="Segoe UI"/>
                      </a:endParaRPr>
                    </a:p>
                    <a:p>
                      <a:pPr lvl="0" algn="ctr">
                        <a:buNone/>
                      </a:pPr>
                      <a:r>
                        <a:rPr lang="en-US" sz="2800" b="1" i="0" dirty="0">
                          <a:solidFill>
                            <a:srgbClr val="FFFFFF"/>
                          </a:solidFill>
                          <a:effectLst/>
                          <a:latin typeface="Segoe UI"/>
                        </a:rPr>
                        <a:t>Thursday, April 14 at 11 a.m.</a:t>
                      </a:r>
                    </a:p>
                    <a:p>
                      <a:pPr lvl="0" algn="ctr">
                        <a:buNone/>
                      </a:pPr>
                      <a:endParaRPr lang="en-US" sz="2800" b="1" i="0" dirty="0">
                        <a:solidFill>
                          <a:srgbClr val="FFFFFF"/>
                        </a:solidFill>
                        <a:effectLst/>
                        <a:latin typeface="Segoe UI"/>
                      </a:endParaRPr>
                    </a:p>
                    <a:p>
                      <a:pPr lvl="0" algn="ctr">
                        <a:buNone/>
                      </a:pPr>
                      <a:r>
                        <a:rPr lang="en-US" sz="2800" b="1" i="0" dirty="0">
                          <a:solidFill>
                            <a:srgbClr val="FFFFFF"/>
                          </a:solidFill>
                          <a:effectLst/>
                          <a:latin typeface="Segoe UI"/>
                        </a:rPr>
                        <a:t>Friday, May 13 at 11 a.m.</a:t>
                      </a:r>
                    </a:p>
                    <a:p>
                      <a:pPr lvl="0" algn="ctr">
                        <a:buNone/>
                      </a:pPr>
                      <a:endParaRPr lang="en-US" sz="2800" b="1" i="0" dirty="0">
                        <a:solidFill>
                          <a:srgbClr val="FFFFFF"/>
                        </a:solidFill>
                        <a:effectLst/>
                        <a:latin typeface="Segoe UI"/>
                      </a:endParaRPr>
                    </a:p>
                    <a:p>
                      <a:pPr lvl="0" algn="ctr">
                        <a:buNone/>
                      </a:pPr>
                      <a:r>
                        <a:rPr lang="en-US" sz="2800" b="1" i="0" dirty="0">
                          <a:solidFill>
                            <a:srgbClr val="FFFFFF"/>
                          </a:solidFill>
                          <a:effectLst/>
                          <a:latin typeface="Segoe UI"/>
                        </a:rPr>
                        <a:t>Friday, June 10 at 11 a.m.</a:t>
                      </a:r>
                    </a:p>
                  </a:txBody>
                  <a:tcPr marL="66591" marR="66591" marT="33296" marB="3329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5450" cap="flat" cmpd="sng" algn="ctr">
                      <a:solidFill>
                        <a:srgbClr val="FFFFFF"/>
                      </a:solidFill>
                      <a:prstDash val="solid"/>
                      <a:round/>
                      <a:headEnd type="none" w="med" len="med"/>
                      <a:tailEnd type="none" w="med" len="med"/>
                    </a:lnB>
                    <a:solidFill>
                      <a:srgbClr val="203B6A"/>
                    </a:solidFill>
                  </a:tcPr>
                </a:tc>
                <a:extLst>
                  <a:ext uri="{0D108BD9-81ED-4DB2-BD59-A6C34878D82A}">
                    <a16:rowId xmlns:a16="http://schemas.microsoft.com/office/drawing/2014/main" val="2239473020"/>
                  </a:ext>
                </a:extLst>
              </a:tr>
              <a:tr h="1230082">
                <a:tc>
                  <a:txBody>
                    <a:bodyPr/>
                    <a:lstStyle/>
                    <a:p>
                      <a:pPr lvl="0" algn="ctr">
                        <a:buNone/>
                      </a:pPr>
                      <a:endParaRPr lang="en-US" sz="2800" b="1" i="0" strike="noStrike" dirty="0">
                        <a:solidFill>
                          <a:srgbClr val="FFFFFF"/>
                        </a:solidFill>
                        <a:effectLst/>
                        <a:latin typeface="+mn-lt"/>
                      </a:endParaRPr>
                    </a:p>
                  </a:txBody>
                  <a:tcPr marL="66591" marR="66591" marT="33296" marB="3329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54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03B6A"/>
                    </a:solidFill>
                  </a:tcPr>
                </a:tc>
                <a:extLst>
                  <a:ext uri="{0D108BD9-81ED-4DB2-BD59-A6C34878D82A}">
                    <a16:rowId xmlns:a16="http://schemas.microsoft.com/office/drawing/2014/main" val="3761938059"/>
                  </a:ext>
                </a:extLst>
              </a:tr>
            </a:tbl>
          </a:graphicData>
        </a:graphic>
      </p:graphicFrame>
      <p:sp>
        <p:nvSpPr>
          <p:cNvPr id="4" name="Slide Number Placeholder 3">
            <a:extLst>
              <a:ext uri="{FF2B5EF4-FFF2-40B4-BE49-F238E27FC236}">
                <a16:creationId xmlns:a16="http://schemas.microsoft.com/office/drawing/2014/main" id="{51BD9FDA-1390-45D7-9CCC-E33AA563CF6F}"/>
              </a:ext>
            </a:extLst>
          </p:cNvPr>
          <p:cNvSpPr>
            <a:spLocks noGrp="1"/>
          </p:cNvSpPr>
          <p:nvPr>
            <p:ph type="sldNum" sz="quarter" idx="12"/>
          </p:nvPr>
        </p:nvSpPr>
        <p:spPr/>
        <p:txBody>
          <a:bodyPr/>
          <a:lstStyle/>
          <a:p>
            <a:fld id="{FF27229C-EC7B-4063-A33B-28A5E87E32ED}" type="slidenum">
              <a:rPr lang="zh-CN" altLang="en-US" smtClean="0"/>
              <a:pPr/>
              <a:t>40</a:t>
            </a:fld>
            <a:endParaRPr lang="zh-CN" altLang="en-US"/>
          </a:p>
        </p:txBody>
      </p:sp>
    </p:spTree>
    <p:extLst>
      <p:ext uri="{BB962C8B-B14F-4D97-AF65-F5344CB8AC3E}">
        <p14:creationId xmlns:p14="http://schemas.microsoft.com/office/powerpoint/2010/main" val="4133572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r>
              <a:rPr lang="en-US" altLang="zh-CN" sz="6000" dirty="0">
                <a:solidFill>
                  <a:schemeClr val="bg1"/>
                </a:solidFill>
                <a:latin typeface="Segoe SemiBold"/>
                <a:cs typeface="Segoe SemiBold" panose="020B0703040204020203" pitchFamily="34" charset="0"/>
              </a:rPr>
              <a:t>04</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dirty="0">
                <a:solidFill>
                  <a:schemeClr val="accent1">
                    <a:lumMod val="50000"/>
                  </a:schemeClr>
                </a:solidFill>
                <a:latin typeface="Segoe SemiBold"/>
                <a:ea typeface="Segoe UI Black"/>
              </a:rPr>
              <a:t>Q&amp;A</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endParaRPr>
          </a:p>
        </p:txBody>
      </p:sp>
    </p:spTree>
    <p:extLst>
      <p:ext uri="{BB962C8B-B14F-4D97-AF65-F5344CB8AC3E}">
        <p14:creationId xmlns:p14="http://schemas.microsoft.com/office/powerpoint/2010/main" val="94749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1E5A-D626-4DD0-BD35-08B4D3A5F8F9}"/>
              </a:ext>
              <a:ext uri="{C183D7F6-B498-43B3-948B-1728B52AA6E4}">
                <adec:decorative xmlns:adec="http://schemas.microsoft.com/office/drawing/2017/decorative" val="0"/>
              </a:ext>
            </a:extLst>
          </p:cNvPr>
          <p:cNvSpPr>
            <a:spLocks noGrp="1"/>
          </p:cNvSpPr>
          <p:nvPr>
            <p:ph type="ctrTitle"/>
          </p:nvPr>
        </p:nvSpPr>
        <p:spPr/>
        <p:txBody>
          <a:bodyPr>
            <a:normAutofit fontScale="90000"/>
          </a:bodyPr>
          <a:lstStyle/>
          <a:p>
            <a:r>
              <a:rPr lang="en-US" dirty="0"/>
              <a:t>DESE/DDS Residential Prevention Program</a:t>
            </a:r>
          </a:p>
        </p:txBody>
      </p:sp>
      <p:sp>
        <p:nvSpPr>
          <p:cNvPr id="3" name="Subtitle 2">
            <a:extLst>
              <a:ext uri="{FF2B5EF4-FFF2-40B4-BE49-F238E27FC236}">
                <a16:creationId xmlns:a16="http://schemas.microsoft.com/office/drawing/2014/main" id="{1DA37570-EC56-4592-8126-E8B3F19D34FB}"/>
              </a:ext>
            </a:extLst>
          </p:cNvPr>
          <p:cNvSpPr>
            <a:spLocks noGrp="1"/>
          </p:cNvSpPr>
          <p:nvPr>
            <p:ph type="subTitle" idx="1"/>
          </p:nvPr>
        </p:nvSpPr>
        <p:spPr>
          <a:xfrm>
            <a:off x="2417780" y="3531204"/>
            <a:ext cx="8637072" cy="1519767"/>
          </a:xfrm>
        </p:spPr>
        <p:txBody>
          <a:bodyPr>
            <a:normAutofit/>
          </a:bodyPr>
          <a:lstStyle/>
          <a:p>
            <a:pPr algn="r"/>
            <a:r>
              <a:rPr lang="en-US" dirty="0"/>
              <a:t>March 11, 2022</a:t>
            </a:r>
          </a:p>
          <a:p>
            <a:pPr algn="r"/>
            <a:r>
              <a:rPr lang="en-US" dirty="0"/>
              <a:t>Beth Doyle, M.ed, cags</a:t>
            </a:r>
          </a:p>
          <a:p>
            <a:pPr algn="r"/>
            <a:r>
              <a:rPr lang="en-US" dirty="0"/>
              <a:t>Education Program Manager, dese/dds program</a:t>
            </a:r>
          </a:p>
        </p:txBody>
      </p:sp>
    </p:spTree>
    <p:extLst>
      <p:ext uri="{BB962C8B-B14F-4D97-AF65-F5344CB8AC3E}">
        <p14:creationId xmlns:p14="http://schemas.microsoft.com/office/powerpoint/2010/main" val="115701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E04-4031-459F-8D4E-AAB5CDB9E1A2}"/>
              </a:ext>
            </a:extLst>
          </p:cNvPr>
          <p:cNvSpPr>
            <a:spLocks noGrp="1"/>
          </p:cNvSpPr>
          <p:nvPr>
            <p:ph type="title"/>
          </p:nvPr>
        </p:nvSpPr>
        <p:spPr/>
        <p:txBody>
          <a:bodyPr/>
          <a:lstStyle/>
          <a:p>
            <a:r>
              <a:rPr lang="en-US" dirty="0"/>
              <a:t>What it is and who we support</a:t>
            </a:r>
          </a:p>
        </p:txBody>
      </p:sp>
      <p:sp>
        <p:nvSpPr>
          <p:cNvPr id="3" name="Content Placeholder 2">
            <a:extLst>
              <a:ext uri="{FF2B5EF4-FFF2-40B4-BE49-F238E27FC236}">
                <a16:creationId xmlns:a16="http://schemas.microsoft.com/office/drawing/2014/main" id="{85FDDDB5-B1CC-4044-A15A-6797E80DAC52}"/>
              </a:ext>
            </a:extLst>
          </p:cNvPr>
          <p:cNvSpPr>
            <a:spLocks noGrp="1"/>
          </p:cNvSpPr>
          <p:nvPr>
            <p:ph idx="1"/>
          </p:nvPr>
        </p:nvSpPr>
        <p:spPr/>
        <p:txBody>
          <a:bodyPr>
            <a:normAutofit lnSpcReduction="10000"/>
          </a:bodyPr>
          <a:lstStyle/>
          <a:p>
            <a:r>
              <a:rPr lang="en-US" dirty="0"/>
              <a:t>Wrap Around Program </a:t>
            </a:r>
          </a:p>
          <a:p>
            <a:pPr lvl="1"/>
            <a:r>
              <a:rPr lang="en-US" dirty="0"/>
              <a:t>In home and community supports</a:t>
            </a:r>
          </a:p>
          <a:p>
            <a:pPr lvl="1"/>
            <a:endParaRPr lang="en-US" dirty="0"/>
          </a:p>
          <a:p>
            <a:r>
              <a:rPr lang="en-US" dirty="0"/>
              <a:t>Our Participants</a:t>
            </a:r>
          </a:p>
          <a:p>
            <a:pPr lvl="1"/>
            <a:r>
              <a:rPr lang="en-US" dirty="0"/>
              <a:t>6-21 years old</a:t>
            </a:r>
          </a:p>
          <a:p>
            <a:pPr lvl="1"/>
            <a:r>
              <a:rPr lang="en-US" dirty="0"/>
              <a:t>DDS Child Eligible</a:t>
            </a:r>
          </a:p>
          <a:p>
            <a:pPr lvl="1"/>
            <a:r>
              <a:rPr lang="en-US" dirty="0"/>
              <a:t>Served by an IEP</a:t>
            </a:r>
          </a:p>
          <a:p>
            <a:pPr lvl="1"/>
            <a:r>
              <a:rPr lang="en-US" dirty="0"/>
              <a:t>Living in a family or caregiver’s home</a:t>
            </a:r>
          </a:p>
          <a:p>
            <a:pPr lvl="2"/>
            <a:r>
              <a:rPr lang="en-US" dirty="0"/>
              <a:t>No group homes</a:t>
            </a:r>
          </a:p>
        </p:txBody>
      </p:sp>
      <p:sp>
        <p:nvSpPr>
          <p:cNvPr id="4" name="TextBox 3">
            <a:extLst>
              <a:ext uri="{FF2B5EF4-FFF2-40B4-BE49-F238E27FC236}">
                <a16:creationId xmlns:a16="http://schemas.microsoft.com/office/drawing/2014/main" id="{50D83DF0-3C2C-4E44-84CC-D8CED7253A9C}"/>
              </a:ext>
            </a:extLst>
          </p:cNvPr>
          <p:cNvSpPr txBox="1"/>
          <p:nvPr/>
        </p:nvSpPr>
        <p:spPr>
          <a:xfrm>
            <a:off x="3830974" y="1268979"/>
            <a:ext cx="788104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Gill Sans MT" panose="020B0502020104020203"/>
                <a:ea typeface="+mn-ea"/>
                <a:cs typeface="+mn-cs"/>
              </a:rPr>
              <a:t>https://www.mass.gov/dese-dds-program</a:t>
            </a:r>
          </a:p>
        </p:txBody>
      </p:sp>
      <p:sp>
        <p:nvSpPr>
          <p:cNvPr id="5" name="Explosion: 14 Points 4" descr="explosion graphic containing &quot;Open Interest Mar 1 to Mar 31&quot;&#10;">
            <a:extLst>
              <a:ext uri="{FF2B5EF4-FFF2-40B4-BE49-F238E27FC236}">
                <a16:creationId xmlns:a16="http://schemas.microsoft.com/office/drawing/2014/main" id="{9BF80C6D-BFF2-4B46-92E0-151AAAB5E2C4}"/>
              </a:ext>
            </a:extLst>
          </p:cNvPr>
          <p:cNvSpPr/>
          <p:nvPr/>
        </p:nvSpPr>
        <p:spPr>
          <a:xfrm rot="227608">
            <a:off x="5952611" y="2119161"/>
            <a:ext cx="5983198" cy="397185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F68A683A-7A91-4529-B2C9-1B72BBE0F418}"/>
              </a:ext>
            </a:extLst>
          </p:cNvPr>
          <p:cNvSpPr txBox="1"/>
          <p:nvPr/>
        </p:nvSpPr>
        <p:spPr>
          <a:xfrm>
            <a:off x="6925056" y="3599688"/>
            <a:ext cx="371856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ill Sans MT" panose="020B0502020104020203"/>
                <a:ea typeface="+mn-ea"/>
                <a:cs typeface="+mn-cs"/>
              </a:rPr>
              <a:t>OPEN INTEREST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ill Sans MT" panose="020B0502020104020203"/>
                <a:ea typeface="+mn-ea"/>
                <a:cs typeface="+mn-cs"/>
              </a:rPr>
              <a:t>MAR 1 to Mar 31</a:t>
            </a:r>
          </a:p>
        </p:txBody>
      </p:sp>
    </p:spTree>
    <p:extLst>
      <p:ext uri="{BB962C8B-B14F-4D97-AF65-F5344CB8AC3E}">
        <p14:creationId xmlns:p14="http://schemas.microsoft.com/office/powerpoint/2010/main" val="303578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D7F1F-4EDB-45BB-9BF4-81634118D513}"/>
              </a:ext>
            </a:extLst>
          </p:cNvPr>
          <p:cNvSpPr>
            <a:spLocks noGrp="1"/>
          </p:cNvSpPr>
          <p:nvPr>
            <p:ph type="title"/>
          </p:nvPr>
        </p:nvSpPr>
        <p:spPr/>
        <p:txBody>
          <a:bodyPr>
            <a:normAutofit/>
          </a:bodyPr>
          <a:lstStyle/>
          <a:p>
            <a:r>
              <a:rPr lang="en-US" dirty="0"/>
              <a:t>Cornerstone of the program</a:t>
            </a:r>
            <a:br>
              <a:rPr lang="en-US" dirty="0"/>
            </a:br>
            <a:r>
              <a:rPr lang="en-US" dirty="0"/>
              <a:t>3 hours of skills training weekly</a:t>
            </a:r>
          </a:p>
        </p:txBody>
      </p:sp>
      <p:graphicFrame>
        <p:nvGraphicFramePr>
          <p:cNvPr id="4" name="Diagram 3">
            <a:extLst>
              <a:ext uri="{FF2B5EF4-FFF2-40B4-BE49-F238E27FC236}">
                <a16:creationId xmlns:a16="http://schemas.microsoft.com/office/drawing/2014/main" id="{ED4770FC-F1A7-4067-B50F-07DC6F2448B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6129808"/>
              </p:ext>
            </p:extLst>
          </p:nvPr>
        </p:nvGraphicFramePr>
        <p:xfrm>
          <a:off x="875242" y="1853754"/>
          <a:ext cx="9865179" cy="4035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descr="Chores&#10;Self-Regulation&#10;Individually determined therapies&#10;">
            <a:extLst>
              <a:ext uri="{FF2B5EF4-FFF2-40B4-BE49-F238E27FC236}">
                <a16:creationId xmlns:a16="http://schemas.microsoft.com/office/drawing/2014/main" id="{C2BE6966-7E02-4244-8B04-E511D8250727}"/>
              </a:ext>
            </a:extLst>
          </p:cNvPr>
          <p:cNvSpPr txBox="1"/>
          <p:nvPr/>
        </p:nvSpPr>
        <p:spPr>
          <a:xfrm>
            <a:off x="8280613" y="1938905"/>
            <a:ext cx="3350578" cy="1794979"/>
          </a:xfrm>
          <a:prstGeom prst="rect">
            <a:avLst/>
          </a:prstGeom>
          <a:noFill/>
        </p:spPr>
        <p:txBody>
          <a:bodyPr wrap="square" rtlCol="0">
            <a:spAutoFit/>
          </a:bodyPr>
          <a:lstStyle/>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Chores</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Self-Regulation</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Individually determined therapies</a:t>
            </a:r>
          </a:p>
        </p:txBody>
      </p:sp>
      <p:sp>
        <p:nvSpPr>
          <p:cNvPr id="14" name="TextBox 13" descr="Self-determination model&#10;ADL and IADL practice&#10;Family confidence and capacity in supporting their child&#10;">
            <a:extLst>
              <a:ext uri="{FF2B5EF4-FFF2-40B4-BE49-F238E27FC236}">
                <a16:creationId xmlns:a16="http://schemas.microsoft.com/office/drawing/2014/main" id="{5D364C51-9DFB-4F74-B725-5E3F350F786A}"/>
              </a:ext>
            </a:extLst>
          </p:cNvPr>
          <p:cNvSpPr txBox="1"/>
          <p:nvPr/>
        </p:nvSpPr>
        <p:spPr>
          <a:xfrm>
            <a:off x="7819697" y="4258502"/>
            <a:ext cx="4725445" cy="1794979"/>
          </a:xfrm>
          <a:prstGeom prst="rect">
            <a:avLst/>
          </a:prstGeom>
          <a:noFill/>
        </p:spPr>
        <p:txBody>
          <a:bodyPr wrap="square" rtlCol="0">
            <a:spAutoFit/>
          </a:bodyPr>
          <a:lstStyle/>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Self-determination model</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ADL and IADL practice</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Family confidence and capacity in supporting their child</a:t>
            </a:r>
          </a:p>
        </p:txBody>
      </p:sp>
      <p:sp>
        <p:nvSpPr>
          <p:cNvPr id="15" name="TextBox 14" descr="Travel experience&#10;Safety in the community&#10;Routine interactions with community members&#10;">
            <a:extLst>
              <a:ext uri="{FF2B5EF4-FFF2-40B4-BE49-F238E27FC236}">
                <a16:creationId xmlns:a16="http://schemas.microsoft.com/office/drawing/2014/main" id="{61156941-06D6-40FC-9E2B-808AB48823FF}"/>
              </a:ext>
            </a:extLst>
          </p:cNvPr>
          <p:cNvSpPr txBox="1"/>
          <p:nvPr/>
        </p:nvSpPr>
        <p:spPr>
          <a:xfrm>
            <a:off x="372476" y="2158638"/>
            <a:ext cx="3350578" cy="1794979"/>
          </a:xfrm>
          <a:prstGeom prst="rect">
            <a:avLst/>
          </a:prstGeom>
          <a:noFill/>
        </p:spPr>
        <p:txBody>
          <a:bodyPr wrap="square" rtlCol="0">
            <a:spAutoFit/>
          </a:bodyPr>
          <a:lstStyle/>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Travel experience</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Safety in the community</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Routine interactions with community members</a:t>
            </a:r>
          </a:p>
        </p:txBody>
      </p:sp>
    </p:spTree>
    <p:extLst>
      <p:ext uri="{BB962C8B-B14F-4D97-AF65-F5344CB8AC3E}">
        <p14:creationId xmlns:p14="http://schemas.microsoft.com/office/powerpoint/2010/main" val="4224573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3F1B-667D-480C-A099-342B39957FDA}"/>
              </a:ext>
            </a:extLst>
          </p:cNvPr>
          <p:cNvSpPr>
            <a:spLocks noGrp="1"/>
          </p:cNvSpPr>
          <p:nvPr>
            <p:ph type="title"/>
          </p:nvPr>
        </p:nvSpPr>
        <p:spPr/>
        <p:txBody>
          <a:bodyPr/>
          <a:lstStyle/>
          <a:p>
            <a:r>
              <a:rPr lang="en-US" dirty="0"/>
              <a:t>Benefits for participants</a:t>
            </a:r>
          </a:p>
        </p:txBody>
      </p:sp>
      <p:sp>
        <p:nvSpPr>
          <p:cNvPr id="3" name="Content Placeholder 2">
            <a:extLst>
              <a:ext uri="{FF2B5EF4-FFF2-40B4-BE49-F238E27FC236}">
                <a16:creationId xmlns:a16="http://schemas.microsoft.com/office/drawing/2014/main" id="{4E0FAC0C-0E8B-42B4-83BE-BF6523804219}"/>
              </a:ext>
            </a:extLst>
          </p:cNvPr>
          <p:cNvSpPr>
            <a:spLocks noGrp="1"/>
          </p:cNvSpPr>
          <p:nvPr>
            <p:ph idx="1"/>
          </p:nvPr>
        </p:nvSpPr>
        <p:spPr/>
        <p:txBody>
          <a:bodyPr/>
          <a:lstStyle/>
          <a:p>
            <a:r>
              <a:rPr lang="en-US" dirty="0"/>
              <a:t>Dedicated Family Navigator</a:t>
            </a:r>
          </a:p>
          <a:p>
            <a:r>
              <a:rPr lang="en-US" dirty="0"/>
              <a:t>Comprehensive plan developed in collaboration with families</a:t>
            </a:r>
          </a:p>
          <a:p>
            <a:r>
              <a:rPr lang="en-US" dirty="0"/>
              <a:t>Schedule works around family</a:t>
            </a:r>
          </a:p>
          <a:p>
            <a:r>
              <a:rPr lang="en-US" dirty="0"/>
              <a:t>The 55/45 Rule</a:t>
            </a:r>
          </a:p>
        </p:txBody>
      </p:sp>
    </p:spTree>
    <p:extLst>
      <p:ext uri="{BB962C8B-B14F-4D97-AF65-F5344CB8AC3E}">
        <p14:creationId xmlns:p14="http://schemas.microsoft.com/office/powerpoint/2010/main" val="3834258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zh-CN" altLang="en-US" sz="4000" dirty="0">
                <a:solidFill>
                  <a:schemeClr val="accent1">
                    <a:lumMod val="50000"/>
                  </a:schemeClr>
                </a:solidFill>
                <a:latin typeface="+mj-lt"/>
                <a:cs typeface="Arial"/>
              </a:rPr>
              <a:t>MassHire </a:t>
            </a:r>
            <a:r>
              <a:rPr lang="en-US" altLang="zh-CN" sz="4000" dirty="0">
                <a:solidFill>
                  <a:schemeClr val="accent1">
                    <a:lumMod val="50000"/>
                  </a:schemeClr>
                </a:solidFill>
                <a:latin typeface="+mj-lt"/>
                <a:cs typeface="Arial"/>
              </a:rPr>
              <a:t>Recruitment Supports</a:t>
            </a:r>
            <a:br>
              <a:rPr lang="en-US" altLang="zh-CN" sz="4000" dirty="0">
                <a:solidFill>
                  <a:schemeClr val="accent1">
                    <a:lumMod val="50000"/>
                  </a:schemeClr>
                </a:solidFill>
                <a:latin typeface="+mj-lt"/>
                <a:cs typeface="Arial"/>
              </a:rPr>
            </a:br>
            <a:r>
              <a:rPr lang="en-US" altLang="zh-CN" sz="4000" dirty="0">
                <a:solidFill>
                  <a:schemeClr val="accent1">
                    <a:lumMod val="50000"/>
                  </a:schemeClr>
                </a:solidFill>
                <a:latin typeface="+mj-lt"/>
                <a:cs typeface="Arial"/>
              </a:rPr>
              <a:t>Sacha Stadhard, Manager of Policy and Program Administration</a:t>
            </a:r>
            <a:endParaRPr lang="en-US" altLang="zh-CN" sz="4000" b="0" i="0" u="none" strike="noStrike" kern="1200" cap="none" spc="0" normalizeH="0" baseline="0" noProof="0" dirty="0">
              <a:ln>
                <a:noFill/>
              </a:ln>
              <a:solidFill>
                <a:schemeClr val="accent1">
                  <a:lumMod val="50000"/>
                </a:schemeClr>
              </a:solidFill>
              <a:effectLst/>
              <a:uLnTx/>
              <a:uFillTx/>
              <a:latin typeface="Segoe SemiBold"/>
              <a:ea typeface="Segoe UI Black"/>
            </a:endParaRPr>
          </a:p>
        </p:txBody>
      </p:sp>
    </p:spTree>
    <p:extLst>
      <p:ext uri="{BB962C8B-B14F-4D97-AF65-F5344CB8AC3E}">
        <p14:creationId xmlns:p14="http://schemas.microsoft.com/office/powerpoint/2010/main" val="1642481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0" ma:contentTypeDescription="Create a new document." ma:contentTypeScope="" ma:versionID="117d48ffcc830dcf9b79d7ac38cd7965">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e5fe6aca301ed7cf8f23d42232957161"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Coonley, Brian (DESE)</DisplayName>
        <AccountId>73</AccountId>
        <AccountType/>
      </UserInfo>
      <UserInfo>
        <DisplayName>Camacho, Jamie L. (DESE)</DisplayName>
        <AccountId>24</AccountId>
        <AccountType/>
      </UserInfo>
      <UserInfo>
        <DisplayName>Alvarez, Iraida (DESE)</DisplayName>
        <AccountId>25</AccountId>
        <AccountType/>
      </UserInfo>
      <UserInfo>
        <DisplayName>Rist, April K.</DisplayName>
        <AccountId>26</AccountId>
        <AccountType/>
      </UserInfo>
      <UserInfo>
        <DisplayName>Thomas, Arabela (DESE)</DisplayName>
        <AccountId>69</AccountId>
        <AccountType/>
      </UserInfo>
      <UserInfo>
        <DisplayName>Johnston, Russell (DESE)</DisplayName>
        <AccountId>19</AccountId>
        <AccountType/>
      </UserInfo>
      <UserInfo>
        <DisplayName>Castner, Kristin (DESE)</DisplayName>
        <AccountId>71</AccountId>
        <AccountType/>
      </UserInfo>
      <UserInfo>
        <DisplayName>Chuang, Cliff (DESE)</DisplayName>
        <AccountId>127</AccountId>
        <AccountType/>
      </UserInfo>
      <UserInfo>
        <DisplayName>Hersh, Ruth (DESE)</DisplayName>
        <AccountId>128</AccountId>
        <AccountType/>
      </UserInfo>
      <UserInfo>
        <DisplayName>Bagg, Alison (DESE)</DisplayName>
        <AccountId>129</AccountId>
        <AccountType/>
      </UserInfo>
      <UserInfo>
        <DisplayName>Hanafin, Bob (DESE)</DisplayName>
        <AccountId>143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DD73E1-A59E-479F-A600-02B9907E30CC}">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0A163624-F102-48A3-BF83-524480A44CE1}">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c7223b7f-d29a-40a7-89e9-7fcbaea795a5"/>
    <ds:schemaRef ds:uri="6cc6ac48-9972-4fdd-8495-0ab5ba7fdac9"/>
    <ds:schemaRef ds:uri="http://www.w3.org/XML/1998/namespace"/>
  </ds:schemaRefs>
</ds:datastoreItem>
</file>

<file path=customXml/itemProps3.xml><?xml version="1.0" encoding="utf-8"?>
<ds:datastoreItem xmlns:ds="http://schemas.openxmlformats.org/officeDocument/2006/customXml" ds:itemID="{77F8FE2F-4F00-4F13-9CCD-DA33166748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1265</TotalTime>
  <Words>2009</Words>
  <Application>Microsoft Office PowerPoint</Application>
  <PresentationFormat>Widescreen</PresentationFormat>
  <Paragraphs>284</Paragraphs>
  <Slides>42</Slides>
  <Notes>10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42</vt:i4>
      </vt:variant>
    </vt:vector>
  </HeadingPairs>
  <TitlesOfParts>
    <vt:vector size="57" baseType="lpstr">
      <vt:lpstr>等线</vt:lpstr>
      <vt:lpstr>Abadi Extra Light</vt:lpstr>
      <vt:lpstr>-apple-system</vt:lpstr>
      <vt:lpstr>Arial</vt:lpstr>
      <vt:lpstr>Calibri</vt:lpstr>
      <vt:lpstr>Courier New</vt:lpstr>
      <vt:lpstr>Gill Sans MT</vt:lpstr>
      <vt:lpstr>Segoe</vt:lpstr>
      <vt:lpstr>Segoe SemiBold</vt:lpstr>
      <vt:lpstr>Segoe UI</vt:lpstr>
      <vt:lpstr>Segoe UI Semibold</vt:lpstr>
      <vt:lpstr>Wingdings</vt:lpstr>
      <vt:lpstr>Wingdings,Sans-Serif</vt:lpstr>
      <vt:lpstr>ESE​​</vt:lpstr>
      <vt:lpstr>Gallery</vt:lpstr>
      <vt:lpstr>Special Education Leaders' Meeting</vt:lpstr>
      <vt:lpstr>CONTENTS</vt:lpstr>
      <vt:lpstr>Shayne McClendon</vt:lpstr>
      <vt:lpstr>DESE/DDS Residential Prevention Program</vt:lpstr>
      <vt:lpstr>DESE/DDS Residential Prevention Program</vt:lpstr>
      <vt:lpstr>What it is and who we support</vt:lpstr>
      <vt:lpstr>Cornerstone of the program 3 hours of skills training weekly</vt:lpstr>
      <vt:lpstr>Benefits for participants</vt:lpstr>
      <vt:lpstr>MassHire Recruitment Supports Sacha Stadhard, Manager of Policy and Program Administration</vt:lpstr>
      <vt:lpstr>Welcome to MASSHIRE</vt:lpstr>
      <vt:lpstr>MASSHIRE Department of Career Services (MDCS)</vt:lpstr>
      <vt:lpstr>Welcome to MASSHIRE</vt:lpstr>
      <vt:lpstr>LANDSCAPE MassHire Workforce Development System</vt:lpstr>
      <vt:lpstr>Connecting with Massachusetts Workforce Partners</vt:lpstr>
      <vt:lpstr>MassHire Creer Center Services: Job Seeker Services</vt:lpstr>
      <vt:lpstr>How MassHire Can Help Bussinesses Recruit &amp; Hire</vt:lpstr>
      <vt:lpstr>Let’s Get to Work</vt:lpstr>
      <vt:lpstr>MASSHIRE Job Fair with Metro North Career Center </vt:lpstr>
      <vt:lpstr> State and Federal Updates</vt:lpstr>
      <vt:lpstr>The IEP Improvement Project MA DESE Special Education Forms &amp; Guidance</vt:lpstr>
      <vt:lpstr>Areas of Focus For IEP “Forms”</vt:lpstr>
      <vt:lpstr>IEP Improvement Project Update</vt:lpstr>
      <vt:lpstr>Welcoming Newcomer and Refugee Students</vt:lpstr>
      <vt:lpstr>Background: Increasing refugee &amp; newcomer populations across MA</vt:lpstr>
      <vt:lpstr>Enrollment</vt:lpstr>
      <vt:lpstr>English Learner Services</vt:lpstr>
      <vt:lpstr>Special Education Services</vt:lpstr>
      <vt:lpstr>Resources</vt:lpstr>
      <vt:lpstr>Guidance on Attendance Policies February 2022</vt:lpstr>
      <vt:lpstr>Guidance on Attendance Policies</vt:lpstr>
      <vt:lpstr>New OCR Fact Sheet: Compensatory Services Under Section 504</vt:lpstr>
      <vt:lpstr>New Federal 504 Compensatory Services Fact Sheet</vt:lpstr>
      <vt:lpstr>Federal 504 Compensatory Services Fact Sheet: Required Process</vt:lpstr>
      <vt:lpstr>Questions and Answers on Serving Children with Disabilities Placed by Their Parents in Private Schools (rev. Feb 2022)</vt:lpstr>
      <vt:lpstr>Q&amp;A on Serving Children with Disabilities Placed by Their Parents in Private Schools</vt:lpstr>
      <vt:lpstr>IDEA Equitable Services Resolution Funds</vt:lpstr>
      <vt:lpstr>Special Education Determinations – Accountability &amp; Assistance</vt:lpstr>
      <vt:lpstr>Support for LEAs in  Needs Assistance (NA) or Needs Intervention (NI) categories</vt:lpstr>
      <vt:lpstr>Special Education Updates</vt:lpstr>
      <vt:lpstr>Upcoming Special Education Leaders’ Only Zoom Meetings</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March 11, 2022</dc:title>
  <dc:creator>DESE</dc:creator>
  <cp:lastModifiedBy>Zou, Dong (EOE)</cp:lastModifiedBy>
  <cp:revision>9</cp:revision>
  <dcterms:created xsi:type="dcterms:W3CDTF">2021-07-15T13:50:20Z</dcterms:created>
  <dcterms:modified xsi:type="dcterms:W3CDTF">2022-03-21T14:51:23Z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21 2022</vt:lpwstr>
  </property>
</Properties>
</file>