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672" r:id="rId6"/>
    <p:sldMasterId id="2147483648" r:id="rId7"/>
  </p:sldMasterIdLst>
  <p:notesMasterIdLst>
    <p:notesMasterId r:id="rId33"/>
  </p:notesMasterIdLst>
  <p:sldIdLst>
    <p:sldId id="2354" r:id="rId8"/>
    <p:sldId id="2355" r:id="rId9"/>
    <p:sldId id="2375" r:id="rId10"/>
    <p:sldId id="2373" r:id="rId11"/>
    <p:sldId id="2374" r:id="rId12"/>
    <p:sldId id="2371" r:id="rId13"/>
    <p:sldId id="2372" r:id="rId14"/>
    <p:sldId id="2358" r:id="rId15"/>
    <p:sldId id="2377" r:id="rId16"/>
    <p:sldId id="2362" r:id="rId17"/>
    <p:sldId id="2364" r:id="rId18"/>
    <p:sldId id="2368" r:id="rId19"/>
    <p:sldId id="2357" r:id="rId20"/>
    <p:sldId id="700" r:id="rId21"/>
    <p:sldId id="456" r:id="rId22"/>
    <p:sldId id="302" r:id="rId23"/>
    <p:sldId id="328" r:id="rId24"/>
    <p:sldId id="2361" r:id="rId25"/>
    <p:sldId id="2380" r:id="rId26"/>
    <p:sldId id="2379" r:id="rId27"/>
    <p:sldId id="2381" r:id="rId28"/>
    <p:sldId id="2382" r:id="rId29"/>
    <p:sldId id="2383" r:id="rId30"/>
    <p:sldId id="2378" r:id="rId31"/>
    <p:sldId id="236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34E2AC71-14A6-BAF0-FE8D-5B7FC4B39284}" name="Camacho, Jamie L. (DESE)" initials="CJL(" userId="S::Jamie.L.Camacho@mass.gov::21f49f1e-e593-4860-b32e-bdd5656b5338" providerId="AD"/>
  <p188:author id="{50E85794-49E9-AE1C-9AB1-D3263B083F0E}" name="Johnston, Russell (DESE)" initials="JR(" userId="S::russell.johnston@mass.gov::9dc7468c-4e37-4531-b5d7-de3dc3343d55" providerId="AD"/>
  <p188:author id="{45DACA95-8E33-4417-8B83-D6AC988CA3A3}" name="Lauren Viviani" initials="LV" userId="Lauren Viviani" providerId="None"/>
  <p188:author id="{DB2683B6-9D86-E5B3-9D7C-CD8E0D0B92C4}" name="Liti, Zhaneta (DESE)" initials="LZ(" userId="S::Zhaneta.Liti@mass.gov::30377802-b61a-44ea-81ee-94ffda7158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B332E-BB82-48AD-A958-113BBF433F4D}" v="827" vWet="831" dt="2022-04-13T19:58:08.325"/>
    <p1510:client id="{487A251A-C653-46D2-8F8B-9E76755D4AD5}" vWet="2" dt="2022-04-13T20:05:37.018"/>
    <p1510:client id="{68CA6624-EABB-39FC-CFE4-86F9F39A73F7}" v="368" dt="2022-04-14T13:16:07.278"/>
    <p1510:client id="{6D8CC8A7-4BBB-4140-BDB9-CA62CA62D7F4}" v="45" dt="2022-04-13T20:21:18.288"/>
    <p1510:client id="{716AB273-2413-4949-896B-8D9938F41AD2}" v="642" dt="2022-04-14T01:29:34.012"/>
    <p1510:client id="{876ABEBD-703B-447E-8B58-1695BAF026DF}" v="341" dt="2022-04-14T13:26:57.895"/>
    <p1510:client id="{B40EAD6A-B021-4506-81C4-6906011431BC}" v="16" dt="2022-04-14T13:30:40.465"/>
    <p1510:client id="{BFF1F353-A3FF-4B3B-B68F-939927BF19AB}" v="10" dt="2022-04-13T20:14:50.516"/>
    <p1510:client id="{C55DDD0F-7D86-43F7-A49A-17F173C412B0}" v="30" dt="2022-04-14T01:05:26.876"/>
    <p1510:client id="{C7008D34-64FD-4435-8569-214ECCA1A4DF}" v="1" dt="2022-04-13T18:30:41.947"/>
    <p1510:client id="{DBF76C6B-827A-494E-AABA-188117FDF613}" v="418" dt="2022-04-14T12:40:13.613"/>
    <p1510:client id="{E09AD67E-7148-4A7F-9593-440B0430FE92}" v="1" dt="2022-04-13T17:20:28.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03" autoAdjust="0"/>
  </p:normalViewPr>
  <p:slideViewPr>
    <p:cSldViewPr snapToGrid="0">
      <p:cViewPr varScale="1">
        <p:scale>
          <a:sx n="46" d="100"/>
          <a:sy n="46" d="100"/>
        </p:scale>
        <p:origin x="36" y="1008"/>
      </p:cViewPr>
      <p:guideLst/>
    </p:cSldViewPr>
  </p:slideViewPr>
  <p:outlineViewPr>
    <p:cViewPr>
      <p:scale>
        <a:sx n="33" d="100"/>
        <a:sy n="33" d="100"/>
      </p:scale>
      <p:origin x="0" y="-164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05F28-EC0D-4D42-B2AF-6C9C6A0C7DC3}"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BA557-1578-49F5-9A2C-8A0B0E0D9858}" type="slidenum">
              <a:rPr lang="en-US" smtClean="0"/>
              <a:t>‹#›</a:t>
            </a:fld>
            <a:endParaRPr lang="en-US"/>
          </a:p>
        </p:txBody>
      </p:sp>
    </p:spTree>
    <p:extLst>
      <p:ext uri="{BB962C8B-B14F-4D97-AF65-F5344CB8AC3E}">
        <p14:creationId xmlns:p14="http://schemas.microsoft.com/office/powerpoint/2010/main" val="326902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5770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521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4646dbea4_0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14646dbea4_0_2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endParaRPr lang="en-US" sz="1200" b="0" i="0" u="none" strike="noStrike">
              <a:solidFill>
                <a:srgbClr val="000000"/>
              </a:solidFill>
              <a:effectLst/>
              <a:latin typeface="Calibri" panose="020F0502020204030204" pitchFamily="34" charset="0"/>
              <a:cs typeface="Calibri"/>
            </a:endParaRPr>
          </a:p>
          <a:p>
            <a:pPr rtl="0">
              <a:spcBef>
                <a:spcPts val="0"/>
              </a:spcBef>
              <a:spcAft>
                <a:spcPts val="0"/>
              </a:spcAft>
            </a:pPr>
            <a:endParaRPr lang="en-US" sz="1200" b="0" i="0" u="none" strike="noStrike">
              <a:solidFill>
                <a:srgbClr val="000000"/>
              </a:solidFill>
              <a:effectLst/>
              <a:latin typeface="Calibri" panose="020F0502020204030204" pitchFamily="34" charset="0"/>
            </a:endParaRPr>
          </a:p>
          <a:p>
            <a:pPr rtl="0">
              <a:spcBef>
                <a:spcPts val="0"/>
              </a:spcBef>
              <a:spcAft>
                <a:spcPts val="0"/>
              </a:spcAft>
            </a:pPr>
            <a:endParaRPr lang="en-US" sz="1200" b="0" i="0" u="none" strike="noStrike">
              <a:solidFill>
                <a:srgbClr val="000000"/>
              </a:solidFill>
              <a:effectLst/>
              <a:latin typeface="Calibri" panose="020F0502020204030204" pitchFamily="34" charset="0"/>
            </a:endParaRPr>
          </a:p>
        </p:txBody>
      </p:sp>
      <p:sp>
        <p:nvSpPr>
          <p:cNvPr id="141" name="Google Shape;141;g114646dbea4_0_2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4646dbea4_0_3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14646dbea4_0_36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b="0" i="0" u="none" strike="noStrike">
              <a:solidFill>
                <a:srgbClr val="000000"/>
              </a:solidFill>
              <a:effectLst/>
              <a:latin typeface="Calibri"/>
              <a:cs typeface="Calibri"/>
            </a:endParaRPr>
          </a:p>
          <a:p>
            <a:pPr marL="139700" lvl="0" indent="0" algn="l" rtl="0">
              <a:lnSpc>
                <a:spcPct val="100000"/>
              </a:lnSpc>
              <a:spcBef>
                <a:spcPts val="0"/>
              </a:spcBef>
              <a:spcAft>
                <a:spcPts val="0"/>
              </a:spcAft>
              <a:buSzPts val="1400"/>
              <a:buNone/>
            </a:pPr>
            <a:endParaRPr/>
          </a:p>
        </p:txBody>
      </p:sp>
      <p:sp>
        <p:nvSpPr>
          <p:cNvPr id="156" name="Google Shape;156;g114646dbea4_0_36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extLst>
      <p:ext uri="{BB962C8B-B14F-4D97-AF65-F5344CB8AC3E}">
        <p14:creationId xmlns:p14="http://schemas.microsoft.com/office/powerpoint/2010/main" val="390700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4646dbea4_0_36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14646dbea4_0_36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indent="0" rtl="0" fontAlgn="base">
              <a:spcBef>
                <a:spcPts val="0"/>
              </a:spcBef>
              <a:spcAft>
                <a:spcPts val="0"/>
              </a:spcAft>
              <a:buFont typeface="Arial" panose="020B0604020202020204" pitchFamily="34" charset="0"/>
              <a:buNone/>
            </a:pPr>
            <a:endParaRPr lang="en-US" b="0">
              <a:effectLst/>
              <a:cs typeface="Calibri"/>
            </a:endParaRPr>
          </a:p>
        </p:txBody>
      </p:sp>
      <p:sp>
        <p:nvSpPr>
          <p:cNvPr id="176" name="Google Shape;176;g114646dbea4_0_36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191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7661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543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5C6D-599D-48A1-8BEB-02D5238D7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3346AC-3A2B-4C17-997A-3889C9DB5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76042-8555-48EC-B480-7FDCFD5136AD}"/>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5" name="Footer Placeholder 4">
            <a:extLst>
              <a:ext uri="{FF2B5EF4-FFF2-40B4-BE49-F238E27FC236}">
                <a16:creationId xmlns:a16="http://schemas.microsoft.com/office/drawing/2014/main" id="{E3FC1A94-6BCB-4F15-8521-A4A13EC3E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6DC25-2DA0-41F5-B438-7B92CCB1FEE6}"/>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341145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06AB-620C-4D7D-8417-0DDC3E47BE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0BE87B-B735-43AF-966C-51BF24A411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E57F7-CF58-4C45-AB58-380D282595E2}"/>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5" name="Footer Placeholder 4">
            <a:extLst>
              <a:ext uri="{FF2B5EF4-FFF2-40B4-BE49-F238E27FC236}">
                <a16:creationId xmlns:a16="http://schemas.microsoft.com/office/drawing/2014/main" id="{F0E06111-A7A0-46DF-BEE2-5DB4D5907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304EC-8ACA-4EE5-A8F3-381BCD530C3E}"/>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100589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E7C055-C54A-4BDF-82A2-ADF450E716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BB1E8E-6A72-4E0D-BF3C-A509E3C5E3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110A3-999C-44FB-98EB-89E655385838}"/>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5" name="Footer Placeholder 4">
            <a:extLst>
              <a:ext uri="{FF2B5EF4-FFF2-40B4-BE49-F238E27FC236}">
                <a16:creationId xmlns:a16="http://schemas.microsoft.com/office/drawing/2014/main" id="{F2E19447-0E2C-4376-B605-DC89C4D21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FE8D4-8263-45C0-B9F8-084C071AC7A7}"/>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2726091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23030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57951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45336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90426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682214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18246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452166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954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150-D677-4961-80EB-6CB62E3622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6468A8-797B-4CA8-BAB1-7D51C49C9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F79C1-149E-466E-990C-8ADFB39EB2C7}"/>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5" name="Footer Placeholder 4">
            <a:extLst>
              <a:ext uri="{FF2B5EF4-FFF2-40B4-BE49-F238E27FC236}">
                <a16:creationId xmlns:a16="http://schemas.microsoft.com/office/drawing/2014/main" id="{1E66994E-B2DD-4902-BC52-B96F6BDEC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484D7-816B-492F-81F8-BC8BE580F764}"/>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3941464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9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86155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163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63605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962587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3195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82137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495285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963268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424504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4A09-64DC-4BE0-8DF2-C84A0BBD66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E6B1F-6B35-4DC8-A2F4-D1E1F2F27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C442E7-D3F0-433B-AC8D-239ADC3DB3F3}"/>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5" name="Footer Placeholder 4">
            <a:extLst>
              <a:ext uri="{FF2B5EF4-FFF2-40B4-BE49-F238E27FC236}">
                <a16:creationId xmlns:a16="http://schemas.microsoft.com/office/drawing/2014/main" id="{9C1B65D6-9F28-432E-A906-9047DC1C2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AE3F7-0E9D-42F9-9AB0-A3F837D852BC}"/>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971970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83126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44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464702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474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8"/>
        <p:cNvGrpSpPr/>
        <p:nvPr/>
      </p:nvGrpSpPr>
      <p:grpSpPr>
        <a:xfrm>
          <a:off x="0" y="0"/>
          <a:ext cx="0" cy="0"/>
          <a:chOff x="0" y="0"/>
          <a:chExt cx="0" cy="0"/>
        </a:xfrm>
      </p:grpSpPr>
      <p:sp>
        <p:nvSpPr>
          <p:cNvPr id="19" name="Google Shape;19;p1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7"/>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a:spLocks noGrp="1"/>
          </p:cNvSpPr>
          <p:nvPr>
            <p:ph type="pic" idx="2"/>
          </p:nvPr>
        </p:nvSpPr>
        <p:spPr>
          <a:xfrm>
            <a:off x="15" y="0"/>
            <a:ext cx="12191985" cy="4915076"/>
          </a:xfrm>
          <a:prstGeom prst="rect">
            <a:avLst/>
          </a:prstGeom>
          <a:noFill/>
          <a:ln>
            <a:noFill/>
          </a:ln>
        </p:spPr>
      </p:sp>
      <p:sp>
        <p:nvSpPr>
          <p:cNvPr id="23" name="Google Shape;23;p17"/>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4" name="Google Shape;24;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1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0"/>
        <p:cNvGrpSpPr/>
        <p:nvPr/>
      </p:nvGrpSpPr>
      <p:grpSpPr>
        <a:xfrm>
          <a:off x="0" y="0"/>
          <a:ext cx="0" cy="0"/>
          <a:chOff x="0" y="0"/>
          <a:chExt cx="0" cy="0"/>
        </a:xfrm>
      </p:grpSpPr>
      <p:sp>
        <p:nvSpPr>
          <p:cNvPr id="41" name="Google Shape;41;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9"/>
        <p:cNvGrpSpPr/>
        <p:nvPr/>
      </p:nvGrpSpPr>
      <p:grpSpPr>
        <a:xfrm>
          <a:off x="0" y="0"/>
          <a:ext cx="0" cy="0"/>
          <a:chOff x="0" y="0"/>
          <a:chExt cx="0" cy="0"/>
        </a:xfrm>
      </p:grpSpPr>
      <p:sp>
        <p:nvSpPr>
          <p:cNvPr id="50" name="Google Shape;50;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5" name="Google Shape;55;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8"/>
        <p:cNvGrpSpPr/>
        <p:nvPr/>
      </p:nvGrpSpPr>
      <p:grpSpPr>
        <a:xfrm>
          <a:off x="0" y="0"/>
          <a:ext cx="0" cy="0"/>
          <a:chOff x="0" y="0"/>
          <a:chExt cx="0" cy="0"/>
        </a:xfrm>
      </p:grpSpPr>
      <p:sp>
        <p:nvSpPr>
          <p:cNvPr id="59" name="Google Shape;59;g114646dbea4_0_834"/>
          <p:cNvSpPr txBox="1">
            <a:spLocks noGrp="1"/>
          </p:cNvSpPr>
          <p:nvPr>
            <p:ph type="title"/>
          </p:nvPr>
        </p:nvSpPr>
        <p:spPr>
          <a:xfrm>
            <a:off x="653667" y="651000"/>
            <a:ext cx="8302800" cy="54543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8000"/>
              <a:buNone/>
              <a:defRPr sz="8000">
                <a:solidFill>
                  <a:schemeClr val="dk2"/>
                </a:solidFill>
              </a:defRPr>
            </a:lvl1pPr>
            <a:lvl2pPr lvl="1" algn="l">
              <a:lnSpc>
                <a:spcPct val="100000"/>
              </a:lnSpc>
              <a:spcBef>
                <a:spcPts val="0"/>
              </a:spcBef>
              <a:spcAft>
                <a:spcPts val="0"/>
              </a:spcAft>
              <a:buClr>
                <a:schemeClr val="dk2"/>
              </a:buClr>
              <a:buSzPts val="8000"/>
              <a:buNone/>
              <a:defRPr sz="8000">
                <a:solidFill>
                  <a:schemeClr val="dk2"/>
                </a:solidFill>
              </a:defRPr>
            </a:lvl2pPr>
            <a:lvl3pPr lvl="2" algn="l">
              <a:lnSpc>
                <a:spcPct val="100000"/>
              </a:lnSpc>
              <a:spcBef>
                <a:spcPts val="0"/>
              </a:spcBef>
              <a:spcAft>
                <a:spcPts val="0"/>
              </a:spcAft>
              <a:buClr>
                <a:schemeClr val="dk2"/>
              </a:buClr>
              <a:buSzPts val="8000"/>
              <a:buNone/>
              <a:defRPr sz="8000">
                <a:solidFill>
                  <a:schemeClr val="dk2"/>
                </a:solidFill>
              </a:defRPr>
            </a:lvl3pPr>
            <a:lvl4pPr lvl="3" algn="l">
              <a:lnSpc>
                <a:spcPct val="100000"/>
              </a:lnSpc>
              <a:spcBef>
                <a:spcPts val="0"/>
              </a:spcBef>
              <a:spcAft>
                <a:spcPts val="0"/>
              </a:spcAft>
              <a:buClr>
                <a:schemeClr val="dk2"/>
              </a:buClr>
              <a:buSzPts val="8000"/>
              <a:buNone/>
              <a:defRPr sz="8000">
                <a:solidFill>
                  <a:schemeClr val="dk2"/>
                </a:solidFill>
              </a:defRPr>
            </a:lvl4pPr>
            <a:lvl5pPr lvl="4" algn="l">
              <a:lnSpc>
                <a:spcPct val="100000"/>
              </a:lnSpc>
              <a:spcBef>
                <a:spcPts val="0"/>
              </a:spcBef>
              <a:spcAft>
                <a:spcPts val="0"/>
              </a:spcAft>
              <a:buClr>
                <a:schemeClr val="dk2"/>
              </a:buClr>
              <a:buSzPts val="8000"/>
              <a:buNone/>
              <a:defRPr sz="8000">
                <a:solidFill>
                  <a:schemeClr val="dk2"/>
                </a:solidFill>
              </a:defRPr>
            </a:lvl5pPr>
            <a:lvl6pPr lvl="5" algn="l">
              <a:lnSpc>
                <a:spcPct val="100000"/>
              </a:lnSpc>
              <a:spcBef>
                <a:spcPts val="0"/>
              </a:spcBef>
              <a:spcAft>
                <a:spcPts val="0"/>
              </a:spcAft>
              <a:buClr>
                <a:schemeClr val="dk2"/>
              </a:buClr>
              <a:buSzPts val="8000"/>
              <a:buNone/>
              <a:defRPr sz="8000">
                <a:solidFill>
                  <a:schemeClr val="dk2"/>
                </a:solidFill>
              </a:defRPr>
            </a:lvl6pPr>
            <a:lvl7pPr lvl="6" algn="l">
              <a:lnSpc>
                <a:spcPct val="100000"/>
              </a:lnSpc>
              <a:spcBef>
                <a:spcPts val="0"/>
              </a:spcBef>
              <a:spcAft>
                <a:spcPts val="0"/>
              </a:spcAft>
              <a:buClr>
                <a:schemeClr val="dk2"/>
              </a:buClr>
              <a:buSzPts val="8000"/>
              <a:buNone/>
              <a:defRPr sz="8000">
                <a:solidFill>
                  <a:schemeClr val="dk2"/>
                </a:solidFill>
              </a:defRPr>
            </a:lvl7pPr>
            <a:lvl8pPr lvl="7" algn="l">
              <a:lnSpc>
                <a:spcPct val="100000"/>
              </a:lnSpc>
              <a:spcBef>
                <a:spcPts val="0"/>
              </a:spcBef>
              <a:spcAft>
                <a:spcPts val="0"/>
              </a:spcAft>
              <a:buClr>
                <a:schemeClr val="dk2"/>
              </a:buClr>
              <a:buSzPts val="8000"/>
              <a:buNone/>
              <a:defRPr sz="8000">
                <a:solidFill>
                  <a:schemeClr val="dk2"/>
                </a:solidFill>
              </a:defRPr>
            </a:lvl8pPr>
            <a:lvl9pPr lvl="8" algn="l">
              <a:lnSpc>
                <a:spcPct val="100000"/>
              </a:lnSpc>
              <a:spcBef>
                <a:spcPts val="0"/>
              </a:spcBef>
              <a:spcAft>
                <a:spcPts val="0"/>
              </a:spcAft>
              <a:buClr>
                <a:schemeClr val="dk2"/>
              </a:buClr>
              <a:buSzPts val="8000"/>
              <a:buNone/>
              <a:defRPr sz="8000">
                <a:solidFill>
                  <a:schemeClr val="dk2"/>
                </a:solidFill>
              </a:defRPr>
            </a:lvl9pPr>
          </a:lstStyle>
          <a:p>
            <a:endParaRPr/>
          </a:p>
        </p:txBody>
      </p:sp>
      <p:sp>
        <p:nvSpPr>
          <p:cNvPr id="60" name="Google Shape;60;g114646dbea4_0_834"/>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3D49-9B24-4296-A55A-5FE894CA9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4041A-2BE0-4B7B-98DD-A13FEBFE68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DD354-414E-45AF-B6C6-737DB725FA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2A70B-88FD-4486-B131-0813115F7D91}"/>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6" name="Footer Placeholder 5">
            <a:extLst>
              <a:ext uri="{FF2B5EF4-FFF2-40B4-BE49-F238E27FC236}">
                <a16:creationId xmlns:a16="http://schemas.microsoft.com/office/drawing/2014/main" id="{9E17C59B-E80C-49EA-836A-E16CDE264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59350-8386-4F36-A411-2A85FC515A86}"/>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67555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four columns - top">
  <p:cSld name="TITLE_AND_TWO_COLUMNS_1_2_1">
    <p:bg>
      <p:bgPr>
        <a:solidFill>
          <a:schemeClr val="dk2"/>
        </a:solidFill>
        <a:effectLst/>
      </p:bgPr>
    </p:bg>
    <p:spTree>
      <p:nvGrpSpPr>
        <p:cNvPr id="1" name="Shape 67"/>
        <p:cNvGrpSpPr/>
        <p:nvPr/>
      </p:nvGrpSpPr>
      <p:grpSpPr>
        <a:xfrm>
          <a:off x="0" y="0"/>
          <a:ext cx="0" cy="0"/>
          <a:chOff x="0" y="0"/>
          <a:chExt cx="0" cy="0"/>
        </a:xfrm>
      </p:grpSpPr>
      <p:sp>
        <p:nvSpPr>
          <p:cNvPr id="68" name="Google Shape;68;g114646dbea4_0_3626"/>
          <p:cNvSpPr txBox="1">
            <a:spLocks noGrp="1"/>
          </p:cNvSpPr>
          <p:nvPr>
            <p:ph type="body" idx="1"/>
          </p:nvPr>
        </p:nvSpPr>
        <p:spPr>
          <a:xfrm>
            <a:off x="9528175"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69" name="Google Shape;69;g114646dbea4_0_3626"/>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SzPts val="1400"/>
              <a:buFont typeface="Lato"/>
              <a:buNone/>
              <a:defRPr b="1">
                <a:latin typeface="Lato"/>
                <a:ea typeface="Lato"/>
                <a:cs typeface="Lato"/>
                <a:sym typeface="Lato"/>
              </a:defRPr>
            </a:lvl2pPr>
            <a:lvl3pPr lvl="2" algn="l">
              <a:lnSpc>
                <a:spcPct val="100000"/>
              </a:lnSpc>
              <a:spcBef>
                <a:spcPts val="0"/>
              </a:spcBef>
              <a:spcAft>
                <a:spcPts val="0"/>
              </a:spcAft>
              <a:buSzPts val="1400"/>
              <a:buFont typeface="Lato"/>
              <a:buNone/>
              <a:defRPr b="1">
                <a:latin typeface="Lato"/>
                <a:ea typeface="Lato"/>
                <a:cs typeface="Lato"/>
                <a:sym typeface="Lato"/>
              </a:defRPr>
            </a:lvl3pPr>
            <a:lvl4pPr lvl="3" algn="l">
              <a:lnSpc>
                <a:spcPct val="100000"/>
              </a:lnSpc>
              <a:spcBef>
                <a:spcPts val="0"/>
              </a:spcBef>
              <a:spcAft>
                <a:spcPts val="0"/>
              </a:spcAft>
              <a:buSzPts val="1400"/>
              <a:buFont typeface="Lato"/>
              <a:buNone/>
              <a:defRPr b="1">
                <a:latin typeface="Lato"/>
                <a:ea typeface="Lato"/>
                <a:cs typeface="Lato"/>
                <a:sym typeface="Lato"/>
              </a:defRPr>
            </a:lvl4pPr>
            <a:lvl5pPr lvl="4" algn="l">
              <a:lnSpc>
                <a:spcPct val="100000"/>
              </a:lnSpc>
              <a:spcBef>
                <a:spcPts val="0"/>
              </a:spcBef>
              <a:spcAft>
                <a:spcPts val="0"/>
              </a:spcAft>
              <a:buSzPts val="1400"/>
              <a:buFont typeface="Lato"/>
              <a:buNone/>
              <a:defRPr b="1">
                <a:latin typeface="Lato"/>
                <a:ea typeface="Lato"/>
                <a:cs typeface="Lato"/>
                <a:sym typeface="Lato"/>
              </a:defRPr>
            </a:lvl5pPr>
            <a:lvl6pPr lvl="5" algn="l">
              <a:lnSpc>
                <a:spcPct val="100000"/>
              </a:lnSpc>
              <a:spcBef>
                <a:spcPts val="0"/>
              </a:spcBef>
              <a:spcAft>
                <a:spcPts val="0"/>
              </a:spcAft>
              <a:buSzPts val="1400"/>
              <a:buFont typeface="Lato"/>
              <a:buNone/>
              <a:defRPr b="1">
                <a:latin typeface="Lato"/>
                <a:ea typeface="Lato"/>
                <a:cs typeface="Lato"/>
                <a:sym typeface="Lato"/>
              </a:defRPr>
            </a:lvl6pPr>
            <a:lvl7pPr lvl="6" algn="l">
              <a:lnSpc>
                <a:spcPct val="100000"/>
              </a:lnSpc>
              <a:spcBef>
                <a:spcPts val="0"/>
              </a:spcBef>
              <a:spcAft>
                <a:spcPts val="0"/>
              </a:spcAft>
              <a:buSzPts val="1400"/>
              <a:buFont typeface="Lato"/>
              <a:buNone/>
              <a:defRPr b="1">
                <a:latin typeface="Lato"/>
                <a:ea typeface="Lato"/>
                <a:cs typeface="Lato"/>
                <a:sym typeface="Lato"/>
              </a:defRPr>
            </a:lvl7pPr>
            <a:lvl8pPr lvl="7" algn="l">
              <a:lnSpc>
                <a:spcPct val="100000"/>
              </a:lnSpc>
              <a:spcBef>
                <a:spcPts val="0"/>
              </a:spcBef>
              <a:spcAft>
                <a:spcPts val="0"/>
              </a:spcAft>
              <a:buSzPts val="1400"/>
              <a:buFont typeface="Lato"/>
              <a:buNone/>
              <a:defRPr b="1">
                <a:latin typeface="Lato"/>
                <a:ea typeface="Lato"/>
                <a:cs typeface="Lato"/>
                <a:sym typeface="Lato"/>
              </a:defRPr>
            </a:lvl8pPr>
            <a:lvl9pPr lvl="8" algn="l">
              <a:lnSpc>
                <a:spcPct val="100000"/>
              </a:lnSpc>
              <a:spcBef>
                <a:spcPts val="0"/>
              </a:spcBef>
              <a:spcAft>
                <a:spcPts val="0"/>
              </a:spcAft>
              <a:buSzPts val="1400"/>
              <a:buFont typeface="Lato"/>
              <a:buNone/>
              <a:defRPr b="1">
                <a:latin typeface="Lato"/>
                <a:ea typeface="Lato"/>
                <a:cs typeface="Lato"/>
                <a:sym typeface="Lato"/>
              </a:defRPr>
            </a:lvl9pPr>
          </a:lstStyle>
          <a:p>
            <a:endParaRPr/>
          </a:p>
        </p:txBody>
      </p:sp>
      <p:sp>
        <p:nvSpPr>
          <p:cNvPr id="70" name="Google Shape;70;g114646dbea4_0_3626"/>
          <p:cNvSpPr txBox="1">
            <a:spLocks noGrp="1"/>
          </p:cNvSpPr>
          <p:nvPr>
            <p:ph type="body" idx="2"/>
          </p:nvPr>
        </p:nvSpPr>
        <p:spPr>
          <a:xfrm>
            <a:off x="629200" y="1644367"/>
            <a:ext cx="25269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1" name="Google Shape;71;g114646dbea4_0_3626"/>
          <p:cNvSpPr txBox="1">
            <a:spLocks noGrp="1"/>
          </p:cNvSpPr>
          <p:nvPr>
            <p:ph type="body" idx="3"/>
          </p:nvPr>
        </p:nvSpPr>
        <p:spPr>
          <a:xfrm>
            <a:off x="3535629"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2" name="Google Shape;72;g114646dbea4_0_3626"/>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73" name="Google Shape;73;g114646dbea4_0_3626"/>
          <p:cNvGrpSpPr/>
          <p:nvPr/>
        </p:nvGrpSpPr>
        <p:grpSpPr>
          <a:xfrm>
            <a:off x="203195" y="6372441"/>
            <a:ext cx="4762381" cy="364791"/>
            <a:chOff x="152400" y="4779450"/>
            <a:chExt cx="3571875" cy="273600"/>
          </a:xfrm>
        </p:grpSpPr>
        <p:pic>
          <p:nvPicPr>
            <p:cNvPr id="74" name="Google Shape;74;g114646dbea4_0_3626"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75" name="Google Shape;75;g114646dbea4_0_3626"/>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
        <p:nvSpPr>
          <p:cNvPr id="76" name="Google Shape;76;g114646dbea4_0_3626"/>
          <p:cNvSpPr txBox="1">
            <a:spLocks noGrp="1"/>
          </p:cNvSpPr>
          <p:nvPr>
            <p:ph type="body" idx="4"/>
          </p:nvPr>
        </p:nvSpPr>
        <p:spPr>
          <a:xfrm>
            <a:off x="6531908"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3">
  <p:cSld name="CAPTION_ONLY_3">
    <p:bg>
      <p:bgPr>
        <a:solidFill>
          <a:schemeClr val="accent4"/>
        </a:solidFill>
        <a:effectLst/>
      </p:bgPr>
    </p:bg>
    <p:spTree>
      <p:nvGrpSpPr>
        <p:cNvPr id="1" name="Shape 77"/>
        <p:cNvGrpSpPr/>
        <p:nvPr/>
      </p:nvGrpSpPr>
      <p:grpSpPr>
        <a:xfrm>
          <a:off x="0" y="0"/>
          <a:ext cx="0" cy="0"/>
          <a:chOff x="0" y="0"/>
          <a:chExt cx="0" cy="0"/>
        </a:xfrm>
      </p:grpSpPr>
      <p:sp>
        <p:nvSpPr>
          <p:cNvPr id="78" name="Google Shape;78;g114646dbea4_0_8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79" name="Google Shape;79;g114646dbea4_0_8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 top">
  <p:cSld name="TITLE_AND_TWO_COLUMNS_1_2">
    <p:bg>
      <p:bgPr>
        <a:solidFill>
          <a:schemeClr val="dk2"/>
        </a:solidFill>
        <a:effectLst/>
      </p:bgPr>
    </p:bg>
    <p:spTree>
      <p:nvGrpSpPr>
        <p:cNvPr id="1" name="Shape 80"/>
        <p:cNvGrpSpPr/>
        <p:nvPr/>
      </p:nvGrpSpPr>
      <p:grpSpPr>
        <a:xfrm>
          <a:off x="0" y="0"/>
          <a:ext cx="0" cy="0"/>
          <a:chOff x="0" y="0"/>
          <a:chExt cx="0" cy="0"/>
        </a:xfrm>
      </p:grpSpPr>
      <p:sp>
        <p:nvSpPr>
          <p:cNvPr id="81" name="Google Shape;81;g114646dbea4_0_843"/>
          <p:cNvSpPr txBox="1">
            <a:spLocks noGrp="1"/>
          </p:cNvSpPr>
          <p:nvPr>
            <p:ph type="body" idx="1"/>
          </p:nvPr>
        </p:nvSpPr>
        <p:spPr>
          <a:xfrm>
            <a:off x="8357128"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2" name="Google Shape;82;g114646dbea4_0_843"/>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2pPr>
            <a:lvl3pPr lvl="2"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3pPr>
            <a:lvl4pPr lvl="3"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4pPr>
            <a:lvl5pPr lvl="4"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5pPr>
            <a:lvl6pPr lvl="5"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6pPr>
            <a:lvl7pPr lvl="6"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7pPr>
            <a:lvl8pPr lvl="7"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8pPr>
            <a:lvl9pPr lvl="8"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9pPr>
          </a:lstStyle>
          <a:p>
            <a:endParaRPr/>
          </a:p>
        </p:txBody>
      </p:sp>
      <p:sp>
        <p:nvSpPr>
          <p:cNvPr id="83" name="Google Shape;83;g114646dbea4_0_843"/>
          <p:cNvSpPr txBox="1">
            <a:spLocks noGrp="1"/>
          </p:cNvSpPr>
          <p:nvPr>
            <p:ph type="body" idx="2"/>
          </p:nvPr>
        </p:nvSpPr>
        <p:spPr>
          <a:xfrm>
            <a:off x="629200" y="1644367"/>
            <a:ext cx="33081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4" name="Google Shape;84;g114646dbea4_0_843"/>
          <p:cNvSpPr txBox="1">
            <a:spLocks noGrp="1"/>
          </p:cNvSpPr>
          <p:nvPr>
            <p:ph type="body" idx="3"/>
          </p:nvPr>
        </p:nvSpPr>
        <p:spPr>
          <a:xfrm>
            <a:off x="4434347"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5" name="Google Shape;85;g114646dbea4_0_843"/>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86" name="Google Shape;86;g114646dbea4_0_843"/>
          <p:cNvGrpSpPr/>
          <p:nvPr/>
        </p:nvGrpSpPr>
        <p:grpSpPr>
          <a:xfrm>
            <a:off x="203195" y="6372441"/>
            <a:ext cx="4762381" cy="364791"/>
            <a:chOff x="152400" y="4779450"/>
            <a:chExt cx="3571875" cy="273600"/>
          </a:xfrm>
        </p:grpSpPr>
        <p:pic>
          <p:nvPicPr>
            <p:cNvPr id="87" name="Google Shape;87;g114646dbea4_0_843"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88" name="Google Shape;88;g114646dbea4_0_843"/>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1">
  <p:cSld name="CAPTION_ONLY_1">
    <p:bg>
      <p:bgPr>
        <a:solidFill>
          <a:schemeClr val="accent4"/>
        </a:solidFill>
        <a:effectLst/>
      </p:bgPr>
    </p:bg>
    <p:spTree>
      <p:nvGrpSpPr>
        <p:cNvPr id="1" name="Shape 89"/>
        <p:cNvGrpSpPr/>
        <p:nvPr/>
      </p:nvGrpSpPr>
      <p:grpSpPr>
        <a:xfrm>
          <a:off x="0" y="0"/>
          <a:ext cx="0" cy="0"/>
          <a:chOff x="0" y="0"/>
          <a:chExt cx="0" cy="0"/>
        </a:xfrm>
      </p:grpSpPr>
      <p:sp>
        <p:nvSpPr>
          <p:cNvPr id="90" name="Google Shape;90;g114646dbea4_0_36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91" name="Google Shape;91;g114646dbea4_0_36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7"/>
        <p:cNvGrpSpPr/>
        <p:nvPr/>
      </p:nvGrpSpPr>
      <p:grpSpPr>
        <a:xfrm>
          <a:off x="0" y="0"/>
          <a:ext cx="0" cy="0"/>
          <a:chOff x="0" y="0"/>
          <a:chExt cx="0" cy="0"/>
        </a:xfrm>
      </p:grpSpPr>
      <p:sp>
        <p:nvSpPr>
          <p:cNvPr id="98" name="Google Shape;98;p1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02" name="Google Shape;102;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5" name="Google Shape;105;p1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9" name="Google Shape;109;p1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0" name="Google Shape;110;p1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11" name="Google Shape;111;p1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2" name="Google Shape;112;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8" name="Google Shape;118;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9"/>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6" name="Google Shape;126;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B057-6EA1-4F0B-ABB0-AEB1068F2A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CE779-649C-4DEC-B625-0E8741FD8C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514ACA-92CF-4810-BA6F-D790B7C6F7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5E9B97-07F5-4283-B21F-8274AD0E7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631453-F636-4969-B84E-B2EC0A8EB3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9784C4-CCE5-4661-B93D-BB5E80BE023C}"/>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8" name="Footer Placeholder 7">
            <a:extLst>
              <a:ext uri="{FF2B5EF4-FFF2-40B4-BE49-F238E27FC236}">
                <a16:creationId xmlns:a16="http://schemas.microsoft.com/office/drawing/2014/main" id="{F4D13D6A-703B-4ABD-9832-F962A846AB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D38C51-1B58-4287-A8FA-59D9AC9C8F31}"/>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1569692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3000"/>
              <a:buFont typeface="Calibri"/>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1" name="Google Shape;131;p2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132" name="Google Shape;132;p2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 purple">
  <p:cSld name="TITLE_1">
    <p:bg>
      <p:bgPr>
        <a:solidFill>
          <a:schemeClr val="accent4"/>
        </a:solidFill>
        <a:effectLst/>
      </p:bgPr>
    </p:bg>
    <p:spTree>
      <p:nvGrpSpPr>
        <p:cNvPr id="1" name="Shape 133"/>
        <p:cNvGrpSpPr/>
        <p:nvPr/>
      </p:nvGrpSpPr>
      <p:grpSpPr>
        <a:xfrm>
          <a:off x="0" y="0"/>
          <a:ext cx="0" cy="0"/>
          <a:chOff x="0" y="0"/>
          <a:chExt cx="0" cy="0"/>
        </a:xfrm>
      </p:grpSpPr>
      <p:pic>
        <p:nvPicPr>
          <p:cNvPr id="134" name="Google Shape;134;g114646dbea4_0_269" descr="null"/>
          <p:cNvPicPr preferRelativeResize="0"/>
          <p:nvPr/>
        </p:nvPicPr>
        <p:blipFill rotWithShape="1">
          <a:blip r:embed="rId2">
            <a:alphaModFix/>
          </a:blip>
          <a:srcRect/>
          <a:stretch/>
        </p:blipFill>
        <p:spPr>
          <a:xfrm>
            <a:off x="3933933" y="-593933"/>
            <a:ext cx="8790966" cy="8445866"/>
          </a:xfrm>
          <a:prstGeom prst="rect">
            <a:avLst/>
          </a:prstGeom>
          <a:noFill/>
          <a:ln>
            <a:noFill/>
          </a:ln>
        </p:spPr>
      </p:pic>
      <p:sp>
        <p:nvSpPr>
          <p:cNvPr id="135" name="Google Shape;135;g114646dbea4_0_269"/>
          <p:cNvSpPr txBox="1">
            <a:spLocks noGrp="1"/>
          </p:cNvSpPr>
          <p:nvPr>
            <p:ph type="ctrTitle"/>
          </p:nvPr>
        </p:nvSpPr>
        <p:spPr>
          <a:xfrm>
            <a:off x="520700" y="2425700"/>
            <a:ext cx="10962900" cy="12447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36" name="Google Shape;136;g114646dbea4_0_269"/>
          <p:cNvSpPr txBox="1">
            <a:spLocks noGrp="1"/>
          </p:cNvSpPr>
          <p:nvPr>
            <p:ph type="subTitle" idx="1"/>
          </p:nvPr>
        </p:nvSpPr>
        <p:spPr>
          <a:xfrm>
            <a:off x="520700" y="3718840"/>
            <a:ext cx="10962900" cy="577200"/>
          </a:xfrm>
          <a:prstGeom prst="rect">
            <a:avLst/>
          </a:prstGeom>
          <a:noFill/>
          <a:ln>
            <a:noFill/>
          </a:ln>
        </p:spPr>
        <p:txBody>
          <a:bodyPr spcFirstLastPara="1" wrap="square" lIns="0" tIns="45700" rIns="0" bIns="45700" anchor="t" anchorCtr="0">
            <a:normAutofit/>
          </a:bodyPr>
          <a:lstStyle>
            <a:lvl1pPr lvl="0" algn="l">
              <a:lnSpc>
                <a:spcPct val="100000"/>
              </a:lnSpc>
              <a:spcBef>
                <a:spcPts val="1200"/>
              </a:spcBef>
              <a:spcAft>
                <a:spcPts val="0"/>
              </a:spcAft>
              <a:buClr>
                <a:schemeClr val="lt1"/>
              </a:buClr>
              <a:buSzPts val="2000"/>
              <a:buFont typeface="Lato"/>
              <a:buNone/>
              <a:defRPr>
                <a:solidFill>
                  <a:schemeClr val="lt1"/>
                </a:solidFill>
                <a:latin typeface="Lato"/>
                <a:ea typeface="Lato"/>
                <a:cs typeface="Lato"/>
                <a:sym typeface="Lato"/>
              </a:defRPr>
            </a:lvl1pPr>
            <a:lvl2pPr lvl="1" algn="l">
              <a:lnSpc>
                <a:spcPct val="100000"/>
              </a:lnSpc>
              <a:spcBef>
                <a:spcPts val="200"/>
              </a:spcBef>
              <a:spcAft>
                <a:spcPts val="0"/>
              </a:spcAft>
              <a:buClr>
                <a:schemeClr val="lt1"/>
              </a:buClr>
              <a:buSzPts val="2400"/>
              <a:buNone/>
              <a:defRPr sz="2400">
                <a:solidFill>
                  <a:schemeClr val="lt1"/>
                </a:solidFill>
              </a:defRPr>
            </a:lvl2pPr>
            <a:lvl3pPr lvl="2" algn="l">
              <a:lnSpc>
                <a:spcPct val="100000"/>
              </a:lnSpc>
              <a:spcBef>
                <a:spcPts val="200"/>
              </a:spcBef>
              <a:spcAft>
                <a:spcPts val="0"/>
              </a:spcAft>
              <a:buClr>
                <a:schemeClr val="lt1"/>
              </a:buClr>
              <a:buSzPts val="2400"/>
              <a:buNone/>
              <a:defRPr sz="2400">
                <a:solidFill>
                  <a:schemeClr val="lt1"/>
                </a:solidFill>
              </a:defRPr>
            </a:lvl3pPr>
            <a:lvl4pPr lvl="3" algn="l">
              <a:lnSpc>
                <a:spcPct val="100000"/>
              </a:lnSpc>
              <a:spcBef>
                <a:spcPts val="200"/>
              </a:spcBef>
              <a:spcAft>
                <a:spcPts val="0"/>
              </a:spcAft>
              <a:buClr>
                <a:schemeClr val="lt1"/>
              </a:buClr>
              <a:buSzPts val="2400"/>
              <a:buNone/>
              <a:defRPr sz="2400">
                <a:solidFill>
                  <a:schemeClr val="lt1"/>
                </a:solidFill>
              </a:defRPr>
            </a:lvl4pPr>
            <a:lvl5pPr lvl="4" algn="l">
              <a:lnSpc>
                <a:spcPct val="100000"/>
              </a:lnSpc>
              <a:spcBef>
                <a:spcPts val="200"/>
              </a:spcBef>
              <a:spcAft>
                <a:spcPts val="0"/>
              </a:spcAft>
              <a:buClr>
                <a:schemeClr val="lt1"/>
              </a:buClr>
              <a:buSzPts val="2400"/>
              <a:buNone/>
              <a:defRPr sz="2400">
                <a:solidFill>
                  <a:schemeClr val="lt1"/>
                </a:solidFill>
              </a:defRPr>
            </a:lvl5pPr>
            <a:lvl6pPr lvl="5" algn="l">
              <a:lnSpc>
                <a:spcPct val="100000"/>
              </a:lnSpc>
              <a:spcBef>
                <a:spcPts val="200"/>
              </a:spcBef>
              <a:spcAft>
                <a:spcPts val="0"/>
              </a:spcAft>
              <a:buClr>
                <a:schemeClr val="lt1"/>
              </a:buClr>
              <a:buSzPts val="2400"/>
              <a:buNone/>
              <a:defRPr sz="2400">
                <a:solidFill>
                  <a:schemeClr val="lt1"/>
                </a:solidFill>
              </a:defRPr>
            </a:lvl6pPr>
            <a:lvl7pPr lvl="6" algn="l">
              <a:lnSpc>
                <a:spcPct val="100000"/>
              </a:lnSpc>
              <a:spcBef>
                <a:spcPts val="200"/>
              </a:spcBef>
              <a:spcAft>
                <a:spcPts val="0"/>
              </a:spcAft>
              <a:buClr>
                <a:schemeClr val="lt1"/>
              </a:buClr>
              <a:buSzPts val="2400"/>
              <a:buNone/>
              <a:defRPr sz="2400">
                <a:solidFill>
                  <a:schemeClr val="lt1"/>
                </a:solidFill>
              </a:defRPr>
            </a:lvl7pPr>
            <a:lvl8pPr lvl="7" algn="l">
              <a:lnSpc>
                <a:spcPct val="100000"/>
              </a:lnSpc>
              <a:spcBef>
                <a:spcPts val="200"/>
              </a:spcBef>
              <a:spcAft>
                <a:spcPts val="0"/>
              </a:spcAft>
              <a:buClr>
                <a:schemeClr val="lt1"/>
              </a:buClr>
              <a:buSzPts val="2400"/>
              <a:buNone/>
              <a:defRPr sz="2400">
                <a:solidFill>
                  <a:schemeClr val="lt1"/>
                </a:solidFill>
              </a:defRPr>
            </a:lvl8pPr>
            <a:lvl9pPr lvl="8" algn="l">
              <a:lnSpc>
                <a:spcPct val="100000"/>
              </a:lnSpc>
              <a:spcBef>
                <a:spcPts val="200"/>
              </a:spcBef>
              <a:spcAft>
                <a:spcPts val="0"/>
              </a:spcAft>
              <a:buClr>
                <a:schemeClr val="lt1"/>
              </a:buClr>
              <a:buSzPts val="2400"/>
              <a:buNone/>
              <a:defRPr sz="2400">
                <a:solidFill>
                  <a:schemeClr val="lt1"/>
                </a:solidFill>
              </a:defRPr>
            </a:lvl9pPr>
          </a:lstStyle>
          <a:p>
            <a:endParaRPr/>
          </a:p>
        </p:txBody>
      </p:sp>
      <p:sp>
        <p:nvSpPr>
          <p:cNvPr id="137" name="Google Shape;137;g114646dbea4_0_269"/>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BA6F-179C-4401-8F30-C3BC01A0E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75C834-9A21-4F77-82AC-358A648BB30C}"/>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4" name="Footer Placeholder 3">
            <a:extLst>
              <a:ext uri="{FF2B5EF4-FFF2-40B4-BE49-F238E27FC236}">
                <a16:creationId xmlns:a16="http://schemas.microsoft.com/office/drawing/2014/main" id="{4B036E52-4F7C-4B8E-BC31-A5D996B852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53BC4-DD8A-4CCC-B3A9-3392B2AE001E}"/>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192931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DBFD4-0A24-44DC-BD6E-58912A6C1915}"/>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3" name="Footer Placeholder 2">
            <a:extLst>
              <a:ext uri="{FF2B5EF4-FFF2-40B4-BE49-F238E27FC236}">
                <a16:creationId xmlns:a16="http://schemas.microsoft.com/office/drawing/2014/main" id="{7CE512D2-B353-4896-B7FD-EE222685F3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904CD-50D2-459C-A72E-FFDABDAAB940}"/>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408773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D41E-6762-4495-8646-66DB0A3A3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C7F63-A688-4587-95AA-617A5DB29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1CE82-C9FB-4213-99CE-188744E77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E2297-3DE6-4537-8E67-310BFB54336E}"/>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6" name="Footer Placeholder 5">
            <a:extLst>
              <a:ext uri="{FF2B5EF4-FFF2-40B4-BE49-F238E27FC236}">
                <a16:creationId xmlns:a16="http://schemas.microsoft.com/office/drawing/2014/main" id="{F8F21C90-7BE3-47F2-BB2A-2A1FE67C1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81F1E-1080-409B-8A00-64FA37FBDB16}"/>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28957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39BC-CB1A-4537-95EB-DF07B1FD2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12E773-5182-4FDD-B9BD-405CF8DB5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106E9-52C5-4F4E-A7EE-B62C2B606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B2131-E1F2-4363-AAF5-BCFD54CA4122}"/>
              </a:ext>
            </a:extLst>
          </p:cNvPr>
          <p:cNvSpPr>
            <a:spLocks noGrp="1"/>
          </p:cNvSpPr>
          <p:nvPr>
            <p:ph type="dt" sz="half" idx="10"/>
          </p:nvPr>
        </p:nvSpPr>
        <p:spPr/>
        <p:txBody>
          <a:bodyPr/>
          <a:lstStyle/>
          <a:p>
            <a:fld id="{3D947181-3080-462A-A163-2BC664426790}" type="datetimeFigureOut">
              <a:rPr lang="en-US" smtClean="0"/>
              <a:t>4/29/2022</a:t>
            </a:fld>
            <a:endParaRPr lang="en-US"/>
          </a:p>
        </p:txBody>
      </p:sp>
      <p:sp>
        <p:nvSpPr>
          <p:cNvPr id="6" name="Footer Placeholder 5">
            <a:extLst>
              <a:ext uri="{FF2B5EF4-FFF2-40B4-BE49-F238E27FC236}">
                <a16:creationId xmlns:a16="http://schemas.microsoft.com/office/drawing/2014/main" id="{DC5E8498-7F9E-4BBB-912F-F4D1A2A30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8BE41-6C16-4F83-92BE-98362DCBBE13}"/>
              </a:ext>
            </a:extLst>
          </p:cNvPr>
          <p:cNvSpPr>
            <a:spLocks noGrp="1"/>
          </p:cNvSpPr>
          <p:nvPr>
            <p:ph type="sldNum" sz="quarter" idx="12"/>
          </p:nvPr>
        </p:nvSpPr>
        <p:spPr/>
        <p:txBody>
          <a:bodyPr/>
          <a:lstStyle/>
          <a:p>
            <a:fld id="{8B6FED02-122C-48C2-9360-F4C14FE8E505}" type="slidenum">
              <a:rPr lang="en-US" smtClean="0"/>
              <a:t>‹#›</a:t>
            </a:fld>
            <a:endParaRPr lang="en-US"/>
          </a:p>
        </p:txBody>
      </p:sp>
    </p:spTree>
    <p:extLst>
      <p:ext uri="{BB962C8B-B14F-4D97-AF65-F5344CB8AC3E}">
        <p14:creationId xmlns:p14="http://schemas.microsoft.com/office/powerpoint/2010/main" val="424089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2B186-BF5E-47D1-87DE-A301D54EC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BE41ED-0531-4058-B41B-F2B565032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696D7-B939-49F5-B85D-7B542B1FF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47181-3080-462A-A163-2BC664426790}" type="datetimeFigureOut">
              <a:rPr lang="en-US" smtClean="0"/>
              <a:t>4/29/2022</a:t>
            </a:fld>
            <a:endParaRPr lang="en-US"/>
          </a:p>
        </p:txBody>
      </p:sp>
      <p:sp>
        <p:nvSpPr>
          <p:cNvPr id="5" name="Footer Placeholder 4">
            <a:extLst>
              <a:ext uri="{FF2B5EF4-FFF2-40B4-BE49-F238E27FC236}">
                <a16:creationId xmlns:a16="http://schemas.microsoft.com/office/drawing/2014/main" id="{1D6E9EA6-91DB-4FCB-B73A-659D197E8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4DD068-6E21-4C33-851B-BB10E6893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FED02-122C-48C2-9360-F4C14FE8E505}" type="slidenum">
              <a:rPr lang="en-US" smtClean="0"/>
              <a:t>‹#›</a:t>
            </a:fld>
            <a:endParaRPr lang="en-US"/>
          </a:p>
        </p:txBody>
      </p:sp>
    </p:spTree>
    <p:extLst>
      <p:ext uri="{BB962C8B-B14F-4D97-AF65-F5344CB8AC3E}">
        <p14:creationId xmlns:p14="http://schemas.microsoft.com/office/powerpoint/2010/main" val="3537933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4/29/2022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513162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4/29/2022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912176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8"/>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aw.cornell.edu/cfr/text/34/300.153" TargetMode="External"/><Relationship Id="rId7" Type="http://schemas.openxmlformats.org/officeDocument/2006/relationships/hyperlink" Target="https://www.law.cornell.edu/cfr/text/34/300.151" TargetMode="External"/><Relationship Id="rId2" Type="http://schemas.openxmlformats.org/officeDocument/2006/relationships/hyperlink" Target="https://www.law.cornell.edu/definitions/index.php?width=840&amp;height=800&amp;iframe=true&amp;def_id=5610bc66d367e8bcdc16da4706fdf626&amp;term_occur=999&amp;term_src=Title:34:Subtitle:B:Chapter:III:Part:300:Subpart:B:Subjgrp:47:300.151" TargetMode="External"/><Relationship Id="rId1" Type="http://schemas.openxmlformats.org/officeDocument/2006/relationships/slideLayout" Target="../slideLayouts/slideLayout16.xml"/><Relationship Id="rId6" Type="http://schemas.openxmlformats.org/officeDocument/2006/relationships/hyperlink" Target="https://www.law.cornell.edu/definitions/index.php?width=840&amp;height=800&amp;iframe=true&amp;def_id=b6ce5c79a8e97041f2936a0d0d738c11&amp;term_occur=999&amp;term_src=Title:34:Subtitle:B:Chapter:III:Part:300:Subpart:B:Subjgrp:47:300.151" TargetMode="External"/><Relationship Id="rId5" Type="http://schemas.openxmlformats.org/officeDocument/2006/relationships/hyperlink" Target="https://www.law.cornell.edu/definitions/index.php?width=840&amp;height=800&amp;iframe=true&amp;def_id=57074eb1dad654ba403d8368aa06b822&amp;term_occur=999&amp;term_src=Title:34:Subtitle:B:Chapter:III:Part:300:Subpart:B:Subjgrp:47:300.151" TargetMode="External"/><Relationship Id="rId4" Type="http://schemas.openxmlformats.org/officeDocument/2006/relationships/hyperlink" Target="https://www.law.cornell.edu/definitions/index.php?width=840&amp;height=800&amp;iframe=true&amp;def_id=e0aca252d5dfb28bf343529a57e1b329&amp;term_occur=999&amp;term_src=Title:34:Subtitle:B:Chapter:III:Part:300:Subpart:B:Subjgrp:47:300.15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e0aca252d5dfb28bf343529a57e1b329&amp;term_occur=999&amp;term_src=Title:34:Subtitle:B:Chapter:III:Part:300:Subpart:B:Subjgrp:47:300.153" TargetMode="External"/><Relationship Id="rId3" Type="http://schemas.openxmlformats.org/officeDocument/2006/relationships/hyperlink" Target="https://www.law.cornell.edu/definitions/index.php?width=840&amp;height=800&amp;iframe=true&amp;def_id=f31b6027283ea1d85fcbbf0ce99cf4e9&amp;term_occur=999&amp;term_src=Title:34:Subtitle:B:Chapter:III:Part:300:Subpart:B:Subjgrp:47:300.152" TargetMode="External"/><Relationship Id="rId7" Type="http://schemas.openxmlformats.org/officeDocument/2006/relationships/hyperlink" Target="https://www.law.cornell.edu/definitions/index.php?width=840&amp;height=800&amp;iframe=true&amp;def_id=f31b6027283ea1d85fcbbf0ce99cf4e9&amp;term_occur=999&amp;term_src=Title:34:Subtitle:B:Chapter:III:Part:300:Subpart:B:Subjgrp:47:300.153" TargetMode="External"/><Relationship Id="rId2" Type="http://schemas.openxmlformats.org/officeDocument/2006/relationships/hyperlink" Target="https://www.law.cornell.edu/definitions/index.php?width=840&amp;height=800&amp;iframe=true&amp;def_id=5610bc66d367e8bcdc16da4706fdf626&amp;term_occur=999&amp;term_src=Title:34:Subtitle:B:Chapter:III:Part:300:Subpart:B:Subjgrp:47:300.152" TargetMode="External"/><Relationship Id="rId1" Type="http://schemas.openxmlformats.org/officeDocument/2006/relationships/slideLayout" Target="../slideLayouts/slideLayout7.xml"/><Relationship Id="rId6" Type="http://schemas.openxmlformats.org/officeDocument/2006/relationships/hyperlink" Target="https://www.law.cornell.edu/cfr/text/34/300.151" TargetMode="External"/><Relationship Id="rId11" Type="http://schemas.openxmlformats.org/officeDocument/2006/relationships/hyperlink" Target="https://www.law.cornell.edu/uscode/text/42/11434a#2" TargetMode="External"/><Relationship Id="rId5" Type="http://schemas.openxmlformats.org/officeDocument/2006/relationships/hyperlink" Target="https://www.law.cornell.edu/cfr/text/34/300.153" TargetMode="External"/><Relationship Id="rId10" Type="http://schemas.openxmlformats.org/officeDocument/2006/relationships/hyperlink" Target="https://www.law.cornell.edu/topn/mckinney_act" TargetMode="External"/><Relationship Id="rId4" Type="http://schemas.openxmlformats.org/officeDocument/2006/relationships/hyperlink" Target="https://www.law.cornell.edu/definitions/index.php?width=840&amp;height=800&amp;iframe=true&amp;def_id=2985a93df0a908eb1704164abecacc21&amp;term_occur=999&amp;term_src=Title:34:Subtitle:B:Chapter:III:Part:300:Subpart:B:Subjgrp:47:300.152" TargetMode="External"/><Relationship Id="rId9" Type="http://schemas.openxmlformats.org/officeDocument/2006/relationships/hyperlink" Target="https://www.law.cornell.edu/definitions/index.php?width=840&amp;height=800&amp;iframe=true&amp;def_id=489c155f025894392da6d6d45ae93d7d&amp;term_occur=999&amp;term_src=Title:34:Subtitle:B:Chapter:III:Part:300:Subpart:B:Subjgrp:47:300.15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hyperlink" Target="mailto:ideaequitableservices@mass.gov"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www2.ed.gov/documents/coronavirus/letter-to-educators-and-parents-regarding-new-cdc-recommendations-03-24-2022.pdf"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urldefense.com/v3/__https:/www.eventbrite.com/e/powerful-learning-experiences-for-students-with-disabilities-tickets-308947168297__;!!CUhgQOZqV7M!xjCmAMBvPvyncMzFZap6Ng622Z8XUbtaNalQ6KYWEjuxEW4zVjHmIbUIrtny85WOZDW64VnGdQ$" TargetMode="External"/><Relationship Id="rId2" Type="http://schemas.openxmlformats.org/officeDocument/2006/relationships/hyperlink" Target="https://urldefense.com/v3/__https:/www.eventbrite.com/e/powerful-learning-experiences-for-students-with-disabilities-tickets-308897920997__;!!CUhgQOZqV7M!xjCmAMBvPvyncMzFZap6Ng622Z8XUbtaNalQ6KYWEjuxEW4zVjHmIbUIrtny85WOZDUVxYbvfg$" TargetMode="External"/><Relationship Id="rId1" Type="http://schemas.openxmlformats.org/officeDocument/2006/relationships/slideLayout" Target="../slideLayouts/slideLayout16.xml"/><Relationship Id="rId5" Type="http://schemas.openxmlformats.org/officeDocument/2006/relationships/hyperlink" Target="https://urldefense.com/v3/__https:/learnlaunch.org/massachusetts-workshops/__;!!CUhgQOZqV7M!xh8aLy8jUfbQ3zRFHS3BoqbT5bdY7TScD7Sz3zyACGTbpHsVYGkSfsULP6JIy5cY-soNozn2AA$" TargetMode="External"/><Relationship Id="rId4" Type="http://schemas.openxmlformats.org/officeDocument/2006/relationships/hyperlink" Target="https://urldefense.com/v3/__https:/www.eventbrite.com/e/powerful-learning-experiences-for-students-with-disabilities-tickets-308974610377__;!!CUhgQOZqV7M!xjCmAMBvPvyncMzFZap6Ng622Z8XUbtaNalQ6KYWEjuxEW4zVjHmIbUIrtny85WOZDUylDVwrQ$"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mass.gov/doc/ags-education-guidance-2022/download"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www.doe.mass.edu/lawsregs/603cmr28.html?section=07"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s://mass.us14.list-manage.com/subscribe?u=d8f37d1a90dacd97f207f0b4a&amp;id=41b37f7347" TargetMode="External"/><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dirty="0">
                <a:latin typeface="Segoe SemiBold"/>
              </a:rPr>
              <a:t>Special Education Leaders' Meeting</a:t>
            </a:r>
            <a:endParaRPr lang="en-US" b="1" dirty="0"/>
          </a:p>
        </p:txBody>
      </p:sp>
      <p:sp>
        <p:nvSpPr>
          <p:cNvPr id="3" name="Subtitle 2"/>
          <p:cNvSpPr>
            <a:spLocks noGrp="1"/>
          </p:cNvSpPr>
          <p:nvPr>
            <p:ph type="subTitle" idx="1"/>
          </p:nvPr>
        </p:nvSpPr>
        <p:spPr/>
        <p:txBody>
          <a:bodyPr/>
          <a:lstStyle/>
          <a:p>
            <a:r>
              <a:rPr lang="en-US">
                <a:latin typeface="Segoe"/>
              </a:rPr>
              <a:t>April 14, 2022</a:t>
            </a:r>
          </a:p>
        </p:txBody>
      </p:sp>
    </p:spTree>
    <p:extLst>
      <p:ext uri="{BB962C8B-B14F-4D97-AF65-F5344CB8AC3E}">
        <p14:creationId xmlns:p14="http://schemas.microsoft.com/office/powerpoint/2010/main" val="259220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369E-ACF3-4C31-BD87-0AD23FBB413A}"/>
              </a:ext>
            </a:extLst>
          </p:cNvPr>
          <p:cNvSpPr>
            <a:spLocks noGrp="1"/>
          </p:cNvSpPr>
          <p:nvPr>
            <p:ph type="title"/>
          </p:nvPr>
        </p:nvSpPr>
        <p:spPr/>
        <p:txBody>
          <a:bodyPr/>
          <a:lstStyle/>
          <a:p>
            <a:r>
              <a:rPr lang="en-US" sz="3200" b="1" dirty="0">
                <a:latin typeface="+mj-lt"/>
                <a:ea typeface="Calibri" panose="020F0502020204030204" pitchFamily="34" charset="0"/>
                <a:cs typeface="Times New Roman" panose="02020603050405020304" pitchFamily="18" charset="0"/>
              </a:rPr>
              <a:t>Federal</a:t>
            </a:r>
            <a:r>
              <a:rPr lang="en-US" sz="3200" b="1" dirty="0">
                <a:effectLst/>
                <a:latin typeface="+mj-lt"/>
                <a:ea typeface="Calibri" panose="020F0502020204030204" pitchFamily="34" charset="0"/>
                <a:cs typeface="Times New Roman" panose="02020603050405020304" pitchFamily="18" charset="0"/>
              </a:rPr>
              <a:t> Regulations</a:t>
            </a:r>
            <a:endParaRPr lang="en-US" dirty="0">
              <a:latin typeface="+mj-lt"/>
            </a:endParaRPr>
          </a:p>
        </p:txBody>
      </p:sp>
      <p:sp>
        <p:nvSpPr>
          <p:cNvPr id="3" name="TextBox 2">
            <a:extLst>
              <a:ext uri="{FF2B5EF4-FFF2-40B4-BE49-F238E27FC236}">
                <a16:creationId xmlns:a16="http://schemas.microsoft.com/office/drawing/2014/main" id="{98CD15DB-48BE-4F2A-B05B-2563434219DE}"/>
              </a:ext>
            </a:extLst>
          </p:cNvPr>
          <p:cNvSpPr txBox="1"/>
          <p:nvPr/>
        </p:nvSpPr>
        <p:spPr>
          <a:xfrm>
            <a:off x="102742" y="1089061"/>
            <a:ext cx="12025090" cy="5016245"/>
          </a:xfrm>
          <a:prstGeom prst="rect">
            <a:avLst/>
          </a:prstGeom>
          <a:noFill/>
        </p:spPr>
        <p:txBody>
          <a:bodyPr wrap="square">
            <a:spAutoFit/>
          </a:bodyPr>
          <a:lstStyle/>
          <a:p>
            <a:pPr marL="0" marR="0" algn="ctr">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34 C.F.R. § 300.151</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Adoption of </a:t>
            </a:r>
            <a:r>
              <a:rPr lang="en-US"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2"/>
              </a:rPr>
              <a:t>State</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complaint procedures.</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07000"/>
              </a:lnSpc>
              <a:spcBef>
                <a:spcPts val="750"/>
              </a:spcBef>
              <a:spcAft>
                <a:spcPts val="75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 </a:t>
            </a:r>
            <a:r>
              <a:rPr lang="en-US"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General.</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Each SEA must adopt written procedures for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609600" marR="0">
              <a:lnSpc>
                <a:spcPct val="107000"/>
              </a:lnSpc>
              <a:spcBef>
                <a:spcPts val="0"/>
              </a:spcBef>
              <a:spcAft>
                <a:spcPts val="75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 </a:t>
            </a:r>
            <a:r>
              <a:rPr lang="en-US" b="1" dirty="0">
                <a:solidFill>
                  <a:srgbClr val="333333"/>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Resolving </a:t>
            </a:r>
            <a:r>
              <a:rPr lang="en-US" b="1" u="sng" dirty="0">
                <a:solidFill>
                  <a:srgbClr val="333333"/>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any complaint</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including a complaint filed by an organization or individual from another </a:t>
            </a:r>
            <a:r>
              <a:rPr lang="en-US" u="none" strike="noStrike"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2"/>
              </a:rPr>
              <a:t>State</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that meets the requirements of </a:t>
            </a:r>
            <a:r>
              <a:rPr lang="en-US"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3"/>
              </a:rPr>
              <a:t>§ 300.153</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by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762000" marR="0">
              <a:lnSpc>
                <a:spcPct val="107000"/>
              </a:lnSpc>
              <a:spcBef>
                <a:spcPts val="0"/>
              </a:spcBef>
              <a:spcAft>
                <a:spcPts val="75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Providing for the filing of a complaint with the SEA; and</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762000" marR="0">
              <a:lnSpc>
                <a:spcPct val="107000"/>
              </a:lnSpc>
              <a:spcBef>
                <a:spcPts val="0"/>
              </a:spcBef>
              <a:spcAft>
                <a:spcPts val="75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(ii) At the SEA's discretion, providing for the filing of a complaint with a </a:t>
            </a:r>
            <a:r>
              <a:rPr lang="en-US"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4"/>
              </a:rPr>
              <a:t>public agency</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the right to have the SEA </a:t>
            </a:r>
            <a:r>
              <a:rPr lang="en-US"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5"/>
              </a:rPr>
              <a:t>review</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 </a:t>
            </a:r>
            <a:r>
              <a:rPr lang="en-US"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4"/>
              </a:rPr>
              <a:t>public agency</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 decision on the complaint; and</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762000" marR="0">
              <a:lnSpc>
                <a:spcPct val="107000"/>
              </a:lnSpc>
              <a:spcBef>
                <a:spcPts val="0"/>
              </a:spcBef>
              <a:spcAft>
                <a:spcPts val="75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(2) Widely disseminating to </a:t>
            </a:r>
            <a:r>
              <a:rPr lang="en-US"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6"/>
              </a:rPr>
              <a:t>parents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other interested individuals, including </a:t>
            </a:r>
            <a:r>
              <a:rPr lang="en-US"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6"/>
              </a:rPr>
              <a:t>parent</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training and information centers, protection and advocacy agencies, independent living centers, and other appropriate entities, the </a:t>
            </a:r>
            <a:r>
              <a:rPr lang="en-US"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2"/>
              </a:rPr>
              <a:t>State</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procedures under </a:t>
            </a:r>
            <a:r>
              <a:rPr lang="en-US"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7"/>
              </a:rPr>
              <a:t>§§ 300.151</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through 300.153 . . (</a:t>
            </a:r>
            <a:r>
              <a:rPr lang="en-US"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Providing for the filing of a complaint with the SEA; and</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762000" marR="0">
              <a:lnSpc>
                <a:spcPct val="107000"/>
              </a:lnSpc>
              <a:spcBef>
                <a:spcPts val="0"/>
              </a:spcBef>
              <a:spcAft>
                <a:spcPts val="75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(ii) At the SEA's discretion, providing for the filing of a complaint with a </a:t>
            </a:r>
            <a:r>
              <a:rPr lang="en-US" u="sng"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4"/>
              </a:rPr>
              <a:t>public agency</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the right to have the SEA </a:t>
            </a:r>
            <a:r>
              <a:rPr lang="en-US" u="sng"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5"/>
              </a:rPr>
              <a:t>review</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 </a:t>
            </a:r>
            <a:r>
              <a:rPr lang="en-US" u="sng" dirty="0">
                <a:solidFill>
                  <a:srgbClr val="0068AC"/>
                </a:solidFill>
                <a:effectLst/>
                <a:latin typeface="Calibri" panose="020F0502020204030204" pitchFamily="34" charset="0"/>
                <a:ea typeface="Times New Roman" panose="02020603050405020304" pitchFamily="18" charset="0"/>
                <a:cs typeface="Calibri" panose="020F0502020204030204" pitchFamily="34" charset="0"/>
                <a:hlinkClick r:id="rId4"/>
              </a:rPr>
              <a:t>public agency</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 decision on the complaint…</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609600" marR="0">
              <a:lnSpc>
                <a:spcPct val="107000"/>
              </a:lnSpc>
              <a:spcBef>
                <a:spcPts val="0"/>
              </a:spcBef>
              <a:spcAft>
                <a:spcPts val="750"/>
              </a:spcAft>
            </a:pP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15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08CE-6A8E-4A07-A8B3-F43F58C8418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Regulations</a:t>
            </a:r>
          </a:p>
        </p:txBody>
      </p:sp>
      <p:sp>
        <p:nvSpPr>
          <p:cNvPr id="3" name="TextBox 2">
            <a:extLst>
              <a:ext uri="{FF2B5EF4-FFF2-40B4-BE49-F238E27FC236}">
                <a16:creationId xmlns:a16="http://schemas.microsoft.com/office/drawing/2014/main" id="{266B0DC8-3E5B-4EC1-95D0-631843AF85A8}"/>
              </a:ext>
            </a:extLst>
          </p:cNvPr>
          <p:cNvSpPr txBox="1"/>
          <p:nvPr/>
        </p:nvSpPr>
        <p:spPr>
          <a:xfrm>
            <a:off x="302981" y="364103"/>
            <a:ext cx="11793893" cy="6565836"/>
          </a:xfrm>
          <a:prstGeom prst="rect">
            <a:avLst/>
          </a:prstGeom>
          <a:noFill/>
        </p:spPr>
        <p:txBody>
          <a:bodyPr wrap="square">
            <a:spAutoFit/>
          </a:bodyPr>
          <a:lstStyle/>
          <a:p>
            <a:pPr marL="0" marR="0">
              <a:lnSpc>
                <a:spcPct val="107000"/>
              </a:lnSpc>
              <a:spcBef>
                <a:spcPts val="0"/>
              </a:spcBef>
              <a:spcAft>
                <a:spcPts val="0"/>
              </a:spcAft>
            </a:pPr>
            <a:r>
              <a:rPr lang="en-US" sz="1600" b="1">
                <a:solidFill>
                  <a:srgbClr val="333333"/>
                </a:solidFill>
                <a:effectLst/>
                <a:ea typeface="Times New Roman" panose="02020603050405020304" pitchFamily="18" charset="0"/>
                <a:cs typeface="Times New Roman" panose="02020603050405020304" pitchFamily="18" charset="0"/>
              </a:rPr>
              <a:t>34 C.F.R. § 300.152 </a:t>
            </a:r>
            <a:r>
              <a:rPr lang="en-US" sz="1600">
                <a:solidFill>
                  <a:srgbClr val="333333"/>
                </a:solidFill>
                <a:effectLst/>
                <a:ea typeface="Times New Roman" panose="02020603050405020304" pitchFamily="18" charset="0"/>
                <a:cs typeface="Times New Roman" panose="02020603050405020304" pitchFamily="18" charset="0"/>
              </a:rPr>
              <a:t>Minimum </a:t>
            </a:r>
            <a:r>
              <a:rPr lang="en-US" sz="1600">
                <a:solidFill>
                  <a:srgbClr val="0068AC"/>
                </a:solidFill>
                <a:effectLst/>
                <a:ea typeface="Times New Roman" panose="02020603050405020304" pitchFamily="18" charset="0"/>
                <a:cs typeface="Times New Roman" panose="02020603050405020304" pitchFamily="18" charset="0"/>
                <a:hlinkClick r:id="rId2"/>
              </a:rPr>
              <a:t>State</a:t>
            </a:r>
            <a:r>
              <a:rPr lang="en-US" sz="1600">
                <a:solidFill>
                  <a:srgbClr val="333333"/>
                </a:solidFill>
                <a:effectLst/>
                <a:ea typeface="Times New Roman" panose="02020603050405020304" pitchFamily="18" charset="0"/>
                <a:cs typeface="Times New Roman" panose="02020603050405020304" pitchFamily="18" charset="0"/>
              </a:rPr>
              <a:t> complaint procedures.</a:t>
            </a:r>
            <a:endParaRPr lang="en-US" sz="1600">
              <a:effectLst/>
              <a:ea typeface="Calibri" panose="020F0502020204030204" pitchFamily="34" charset="0"/>
              <a:cs typeface="Times New Roman" panose="02020603050405020304" pitchFamily="18" charset="0"/>
            </a:endParaRPr>
          </a:p>
          <a:p>
            <a:pPr marL="457200" marR="0">
              <a:lnSpc>
                <a:spcPct val="107000"/>
              </a:lnSpc>
              <a:spcBef>
                <a:spcPts val="750"/>
              </a:spcBef>
              <a:spcAft>
                <a:spcPts val="750"/>
              </a:spcAft>
            </a:pPr>
            <a:r>
              <a:rPr lang="en-US" sz="1600">
                <a:solidFill>
                  <a:srgbClr val="333333"/>
                </a:solidFill>
                <a:effectLst/>
                <a:ea typeface="Times New Roman" panose="02020603050405020304" pitchFamily="18" charset="0"/>
                <a:cs typeface="Times New Roman" panose="02020603050405020304" pitchFamily="18" charset="0"/>
              </a:rPr>
              <a:t>(a) </a:t>
            </a:r>
            <a:r>
              <a:rPr lang="en-US" sz="1600" i="1">
                <a:solidFill>
                  <a:srgbClr val="333333"/>
                </a:solidFill>
                <a:effectLst/>
                <a:ea typeface="Times New Roman" panose="02020603050405020304" pitchFamily="18" charset="0"/>
                <a:cs typeface="Times New Roman" panose="02020603050405020304" pitchFamily="18" charset="0"/>
              </a:rPr>
              <a:t>Time limit; minimum procedures.</a:t>
            </a:r>
            <a:r>
              <a:rPr lang="en-US" sz="1600">
                <a:solidFill>
                  <a:srgbClr val="333333"/>
                </a:solidFill>
                <a:effectLst/>
                <a:ea typeface="Times New Roman" panose="02020603050405020304" pitchFamily="18" charset="0"/>
                <a:cs typeface="Times New Roman" panose="02020603050405020304" pitchFamily="18" charset="0"/>
              </a:rPr>
              <a:t> Each SEA must </a:t>
            </a:r>
            <a:r>
              <a:rPr lang="en-US" sz="1600">
                <a:solidFill>
                  <a:srgbClr val="0068AC"/>
                </a:solidFill>
                <a:effectLst/>
                <a:ea typeface="Times New Roman" panose="02020603050405020304" pitchFamily="18" charset="0"/>
                <a:cs typeface="Times New Roman" panose="02020603050405020304" pitchFamily="18" charset="0"/>
                <a:hlinkClick r:id="rId3"/>
              </a:rPr>
              <a:t>include</a:t>
            </a:r>
            <a:r>
              <a:rPr lang="en-US" sz="1600">
                <a:solidFill>
                  <a:srgbClr val="333333"/>
                </a:solidFill>
                <a:effectLst/>
                <a:ea typeface="Times New Roman" panose="02020603050405020304" pitchFamily="18" charset="0"/>
                <a:cs typeface="Times New Roman" panose="02020603050405020304" pitchFamily="18" charset="0"/>
              </a:rPr>
              <a:t> in its complaint procedures a time limit of 60 </a:t>
            </a:r>
            <a:r>
              <a:rPr lang="en-US" sz="1600">
                <a:solidFill>
                  <a:srgbClr val="0068AC"/>
                </a:solidFill>
                <a:effectLst/>
                <a:ea typeface="Times New Roman" panose="02020603050405020304" pitchFamily="18" charset="0"/>
                <a:cs typeface="Times New Roman" panose="02020603050405020304" pitchFamily="18" charset="0"/>
                <a:hlinkClick r:id="rId4"/>
              </a:rPr>
              <a:t>days</a:t>
            </a:r>
            <a:r>
              <a:rPr lang="en-US" sz="1600">
                <a:solidFill>
                  <a:srgbClr val="333333"/>
                </a:solidFill>
                <a:effectLst/>
                <a:ea typeface="Times New Roman" panose="02020603050405020304" pitchFamily="18" charset="0"/>
                <a:cs typeface="Times New Roman" panose="02020603050405020304" pitchFamily="18" charset="0"/>
              </a:rPr>
              <a:t> after a complaint is filed under </a:t>
            </a:r>
            <a:r>
              <a:rPr lang="en-US" sz="1600">
                <a:solidFill>
                  <a:srgbClr val="0068AC"/>
                </a:solidFill>
                <a:effectLst/>
                <a:ea typeface="Times New Roman" panose="02020603050405020304" pitchFamily="18" charset="0"/>
                <a:cs typeface="Times New Roman" panose="02020603050405020304" pitchFamily="18" charset="0"/>
                <a:hlinkClick r:id="rId5"/>
              </a:rPr>
              <a:t>§ 300.153</a:t>
            </a:r>
            <a:r>
              <a:rPr lang="en-US" sz="1600">
                <a:solidFill>
                  <a:srgbClr val="333333"/>
                </a:solidFill>
                <a:effectLst/>
                <a:ea typeface="Times New Roman" panose="02020603050405020304" pitchFamily="18" charset="0"/>
                <a:cs typeface="Times New Roman" panose="02020603050405020304" pitchFamily="18" charset="0"/>
              </a:rPr>
              <a:t> . . . . </a:t>
            </a:r>
            <a:endParaRPr lang="en-US" sz="1600">
              <a:effectLst/>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600" b="1">
                <a:solidFill>
                  <a:srgbClr val="333333"/>
                </a:solidFill>
                <a:effectLst/>
                <a:ea typeface="Times New Roman" panose="02020603050405020304" pitchFamily="18" charset="0"/>
                <a:cs typeface="Times New Roman" panose="02020603050405020304" pitchFamily="18" charset="0"/>
              </a:rPr>
              <a:t>34 C.F.R. § 300.153 </a:t>
            </a:r>
            <a:r>
              <a:rPr lang="en-US" sz="1600">
                <a:solidFill>
                  <a:srgbClr val="333333"/>
                </a:solidFill>
                <a:effectLst/>
                <a:ea typeface="Times New Roman" panose="02020603050405020304" pitchFamily="18" charset="0"/>
                <a:cs typeface="Times New Roman" panose="02020603050405020304" pitchFamily="18" charset="0"/>
              </a:rPr>
              <a:t>Filing a complaint.</a:t>
            </a:r>
            <a:endParaRPr lang="en-US" sz="1600">
              <a:effectLst/>
              <a:ea typeface="Calibri" panose="020F0502020204030204" pitchFamily="34" charset="0"/>
              <a:cs typeface="Times New Roman" panose="02020603050405020304" pitchFamily="18" charset="0"/>
            </a:endParaRPr>
          </a:p>
          <a:p>
            <a:pPr marL="457200" marR="0">
              <a:lnSpc>
                <a:spcPct val="107000"/>
              </a:lnSpc>
              <a:spcBef>
                <a:spcPts val="750"/>
              </a:spcBef>
              <a:spcAft>
                <a:spcPts val="750"/>
              </a:spcAft>
            </a:pPr>
            <a:r>
              <a:rPr lang="en-US" sz="1600">
                <a:solidFill>
                  <a:srgbClr val="333333"/>
                </a:solidFill>
                <a:effectLst/>
                <a:ea typeface="Times New Roman" panose="02020603050405020304" pitchFamily="18" charset="0"/>
                <a:cs typeface="Times New Roman" panose="02020603050405020304" pitchFamily="18" charset="0"/>
              </a:rPr>
              <a:t>(a) An organization or individual may file a signed written complaint under the procedures described in </a:t>
            </a:r>
            <a:r>
              <a:rPr lang="en-US" sz="1600">
                <a:solidFill>
                  <a:srgbClr val="0068AC"/>
                </a:solidFill>
                <a:effectLst/>
                <a:ea typeface="Times New Roman" panose="02020603050405020304" pitchFamily="18" charset="0"/>
                <a:cs typeface="Times New Roman" panose="02020603050405020304" pitchFamily="18" charset="0"/>
                <a:hlinkClick r:id="rId6"/>
              </a:rPr>
              <a:t>§§ 300.151</a:t>
            </a:r>
            <a:r>
              <a:rPr lang="en-US" sz="1600">
                <a:solidFill>
                  <a:srgbClr val="333333"/>
                </a:solidFill>
                <a:effectLst/>
                <a:ea typeface="Times New Roman" panose="02020603050405020304" pitchFamily="18" charset="0"/>
                <a:cs typeface="Times New Roman" panose="02020603050405020304" pitchFamily="18" charset="0"/>
              </a:rPr>
              <a:t> through 300.152.</a:t>
            </a:r>
            <a:endParaRPr lang="en-US" sz="1600">
              <a:effectLst/>
              <a:ea typeface="Calibri" panose="020F0502020204030204" pitchFamily="34" charset="0"/>
              <a:cs typeface="Times New Roman" panose="02020603050405020304" pitchFamily="18" charset="0"/>
            </a:endParaRPr>
          </a:p>
          <a:p>
            <a:pPr marL="457200" marR="0">
              <a:lnSpc>
                <a:spcPct val="107000"/>
              </a:lnSpc>
              <a:spcBef>
                <a:spcPts val="750"/>
              </a:spcBef>
              <a:spcAft>
                <a:spcPts val="750"/>
              </a:spcAft>
            </a:pPr>
            <a:r>
              <a:rPr lang="en-US" sz="1600">
                <a:solidFill>
                  <a:srgbClr val="333333"/>
                </a:solidFill>
                <a:effectLst/>
                <a:ea typeface="Times New Roman" panose="02020603050405020304" pitchFamily="18" charset="0"/>
                <a:cs typeface="Times New Roman" panose="02020603050405020304" pitchFamily="18" charset="0"/>
              </a:rPr>
              <a:t>(b) The complaint must </a:t>
            </a:r>
            <a:r>
              <a:rPr lang="en-US" sz="1600">
                <a:solidFill>
                  <a:srgbClr val="0068AC"/>
                </a:solidFill>
                <a:effectLst/>
                <a:ea typeface="Times New Roman" panose="02020603050405020304" pitchFamily="18" charset="0"/>
                <a:cs typeface="Times New Roman" panose="02020603050405020304" pitchFamily="18" charset="0"/>
                <a:hlinkClick r:id="rId7"/>
              </a:rPr>
              <a:t>include</a:t>
            </a:r>
            <a:r>
              <a:rPr lang="en-US" sz="1600">
                <a:solidFill>
                  <a:srgbClr val="333333"/>
                </a:solidFill>
                <a:effectLst/>
                <a:ea typeface="Times New Roman" panose="02020603050405020304" pitchFamily="18" charset="0"/>
                <a:cs typeface="Times New Roman" panose="02020603050405020304" pitchFamily="18" charset="0"/>
              </a:rPr>
              <a:t> -</a:t>
            </a:r>
            <a:endParaRPr lang="en-US" sz="1600">
              <a:effectLst/>
              <a:ea typeface="Calibri" panose="020F0502020204030204" pitchFamily="34" charset="0"/>
              <a:cs typeface="Times New Roman" panose="02020603050405020304" pitchFamily="18" charset="0"/>
            </a:endParaRPr>
          </a:p>
          <a:p>
            <a:pPr marL="609600" marR="0">
              <a:lnSpc>
                <a:spcPct val="107000"/>
              </a:lnSpc>
              <a:spcBef>
                <a:spcPts val="0"/>
              </a:spcBef>
              <a:spcAft>
                <a:spcPts val="750"/>
              </a:spcAft>
            </a:pP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(1) A statement that a </a:t>
            </a:r>
            <a:r>
              <a:rPr lang="en-US" sz="1600">
                <a:solidFill>
                  <a:srgbClr val="0068AC"/>
                </a:solidFill>
                <a:effectLst/>
                <a:highlight>
                  <a:srgbClr val="FFFF00"/>
                </a:highlight>
                <a:ea typeface="Times New Roman" panose="02020603050405020304" pitchFamily="18" charset="0"/>
                <a:cs typeface="Times New Roman" panose="02020603050405020304" pitchFamily="18" charset="0"/>
                <a:hlinkClick r:id="rId8"/>
              </a:rPr>
              <a:t>public agency</a:t>
            </a: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 has violated a requirement of Part B of the </a:t>
            </a:r>
            <a:r>
              <a:rPr lang="en-US" sz="1600">
                <a:solidFill>
                  <a:srgbClr val="0068AC"/>
                </a:solidFill>
                <a:effectLst/>
                <a:highlight>
                  <a:srgbClr val="FFFF00"/>
                </a:highlight>
                <a:ea typeface="Times New Roman" panose="02020603050405020304" pitchFamily="18" charset="0"/>
                <a:cs typeface="Times New Roman" panose="02020603050405020304" pitchFamily="18" charset="0"/>
                <a:hlinkClick r:id="rId9"/>
              </a:rPr>
              <a:t>Act</a:t>
            </a: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 or of this part;</a:t>
            </a:r>
            <a:endParaRPr lang="en-US" sz="1600">
              <a:effectLst/>
              <a:ea typeface="Calibri" panose="020F0502020204030204" pitchFamily="34" charset="0"/>
              <a:cs typeface="Times New Roman" panose="02020603050405020304" pitchFamily="18" charset="0"/>
            </a:endParaRPr>
          </a:p>
          <a:p>
            <a:pPr marL="609600" marR="0">
              <a:lnSpc>
                <a:spcPct val="107000"/>
              </a:lnSpc>
              <a:spcBef>
                <a:spcPts val="0"/>
              </a:spcBef>
              <a:spcAft>
                <a:spcPts val="750"/>
              </a:spcAft>
            </a:pP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(2) The facts on which the statement is based;</a:t>
            </a:r>
            <a:endParaRPr lang="en-US" sz="1600">
              <a:effectLst/>
              <a:ea typeface="Calibri" panose="020F0502020204030204" pitchFamily="34" charset="0"/>
              <a:cs typeface="Times New Roman" panose="02020603050405020304" pitchFamily="18" charset="0"/>
            </a:endParaRPr>
          </a:p>
          <a:p>
            <a:pPr marL="609600" marR="0">
              <a:lnSpc>
                <a:spcPct val="107000"/>
              </a:lnSpc>
              <a:spcBef>
                <a:spcPts val="0"/>
              </a:spcBef>
              <a:spcAft>
                <a:spcPts val="750"/>
              </a:spcAft>
            </a:pP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(3) The signature and contact information for the complainant; and</a:t>
            </a:r>
            <a:endParaRPr lang="en-US" sz="1600">
              <a:effectLst/>
              <a:ea typeface="Calibri" panose="020F0502020204030204" pitchFamily="34" charset="0"/>
              <a:cs typeface="Times New Roman" panose="02020603050405020304" pitchFamily="18" charset="0"/>
            </a:endParaRPr>
          </a:p>
          <a:p>
            <a:pPr marL="609600" marR="0">
              <a:lnSpc>
                <a:spcPct val="107000"/>
              </a:lnSpc>
              <a:spcBef>
                <a:spcPts val="0"/>
              </a:spcBef>
              <a:spcAft>
                <a:spcPts val="750"/>
              </a:spcAft>
            </a:pP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(4) If alleging violations with respect to a specific child -</a:t>
            </a:r>
            <a:endParaRPr lang="en-US" sz="1600">
              <a:effectLst/>
              <a:ea typeface="Calibri" panose="020F0502020204030204" pitchFamily="34" charset="0"/>
              <a:cs typeface="Times New Roman" panose="02020603050405020304" pitchFamily="18" charset="0"/>
            </a:endParaRPr>
          </a:p>
          <a:p>
            <a:pPr marL="762000" marR="0">
              <a:lnSpc>
                <a:spcPct val="107000"/>
              </a:lnSpc>
              <a:spcBef>
                <a:spcPts val="0"/>
              </a:spcBef>
              <a:spcAft>
                <a:spcPts val="750"/>
              </a:spcAft>
            </a:pP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a:t>
            </a:r>
            <a:r>
              <a:rPr lang="en-US" sz="1600" err="1">
                <a:solidFill>
                  <a:srgbClr val="333333"/>
                </a:solidFill>
                <a:effectLst/>
                <a:highlight>
                  <a:srgbClr val="FFFF00"/>
                </a:highlight>
                <a:ea typeface="Times New Roman" panose="02020603050405020304" pitchFamily="18" charset="0"/>
                <a:cs typeface="Times New Roman" panose="02020603050405020304" pitchFamily="18" charset="0"/>
              </a:rPr>
              <a:t>i</a:t>
            </a: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 The name and address of the residence of the child;</a:t>
            </a:r>
            <a:endParaRPr lang="en-US" sz="1600">
              <a:effectLst/>
              <a:ea typeface="Calibri" panose="020F0502020204030204" pitchFamily="34" charset="0"/>
              <a:cs typeface="Times New Roman" panose="02020603050405020304" pitchFamily="18" charset="0"/>
            </a:endParaRPr>
          </a:p>
          <a:p>
            <a:pPr marL="762000" marR="0">
              <a:lnSpc>
                <a:spcPct val="107000"/>
              </a:lnSpc>
              <a:spcBef>
                <a:spcPts val="0"/>
              </a:spcBef>
              <a:spcAft>
                <a:spcPts val="750"/>
              </a:spcAft>
            </a:pP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(ii) The name of the school the child is attending;</a:t>
            </a:r>
            <a:endParaRPr lang="en-US" sz="1600">
              <a:effectLst/>
              <a:ea typeface="Calibri" panose="020F0502020204030204" pitchFamily="34" charset="0"/>
              <a:cs typeface="Times New Roman" panose="02020603050405020304" pitchFamily="18" charset="0"/>
            </a:endParaRPr>
          </a:p>
          <a:p>
            <a:pPr marL="762000" marR="0">
              <a:lnSpc>
                <a:spcPct val="107000"/>
              </a:lnSpc>
              <a:spcBef>
                <a:spcPts val="0"/>
              </a:spcBef>
              <a:spcAft>
                <a:spcPts val="750"/>
              </a:spcAft>
            </a:pP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(iii) In the case of a homeless child or youth (within the meaning of section 725(2) of the </a:t>
            </a:r>
            <a:r>
              <a:rPr lang="en-US" sz="1600">
                <a:solidFill>
                  <a:srgbClr val="0068AC"/>
                </a:solidFill>
                <a:effectLst/>
                <a:highlight>
                  <a:srgbClr val="FFFF00"/>
                </a:highlight>
                <a:ea typeface="Times New Roman" panose="02020603050405020304" pitchFamily="18" charset="0"/>
                <a:cs typeface="Times New Roman" panose="02020603050405020304" pitchFamily="18" charset="0"/>
                <a:hlinkClick r:id="rId10"/>
              </a:rPr>
              <a:t>McKinney-Vento Homeless Assistance Act</a:t>
            </a: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 (</a:t>
            </a:r>
            <a:r>
              <a:rPr lang="en-US" sz="1600">
                <a:solidFill>
                  <a:srgbClr val="0068AC"/>
                </a:solidFill>
                <a:effectLst/>
                <a:highlight>
                  <a:srgbClr val="FFFF00"/>
                </a:highlight>
                <a:ea typeface="Times New Roman" panose="02020603050405020304" pitchFamily="18" charset="0"/>
                <a:cs typeface="Times New Roman" panose="02020603050405020304" pitchFamily="18" charset="0"/>
                <a:hlinkClick r:id="rId11"/>
              </a:rPr>
              <a:t>42 U.S.C. 11434a(2)</a:t>
            </a: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 available contact information for the child, and the name of the school the child is attending;</a:t>
            </a:r>
            <a:endParaRPr lang="en-US" sz="1600">
              <a:effectLst/>
              <a:ea typeface="Calibri" panose="020F0502020204030204" pitchFamily="34" charset="0"/>
              <a:cs typeface="Times New Roman" panose="02020603050405020304" pitchFamily="18" charset="0"/>
            </a:endParaRPr>
          </a:p>
          <a:p>
            <a:pPr marL="762000" marR="0">
              <a:lnSpc>
                <a:spcPct val="107000"/>
              </a:lnSpc>
              <a:spcBef>
                <a:spcPts val="0"/>
              </a:spcBef>
              <a:spcAft>
                <a:spcPts val="750"/>
              </a:spcAft>
            </a:pP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(iv) A description of the nature of the problem of the child, including facts relating to the problem; and</a:t>
            </a:r>
            <a:endParaRPr lang="en-US" sz="1600">
              <a:effectLst/>
              <a:ea typeface="Calibri" panose="020F0502020204030204" pitchFamily="34" charset="0"/>
              <a:cs typeface="Times New Roman" panose="02020603050405020304" pitchFamily="18" charset="0"/>
            </a:endParaRPr>
          </a:p>
          <a:p>
            <a:pPr marL="762000" marR="0">
              <a:lnSpc>
                <a:spcPct val="107000"/>
              </a:lnSpc>
              <a:spcBef>
                <a:spcPts val="0"/>
              </a:spcBef>
              <a:spcAft>
                <a:spcPts val="750"/>
              </a:spcAft>
            </a:pPr>
            <a:r>
              <a:rPr lang="en-US" sz="1600">
                <a:solidFill>
                  <a:srgbClr val="333333"/>
                </a:solidFill>
                <a:effectLst/>
                <a:highlight>
                  <a:srgbClr val="FFFF00"/>
                </a:highlight>
                <a:ea typeface="Times New Roman" panose="02020603050405020304" pitchFamily="18" charset="0"/>
                <a:cs typeface="Times New Roman" panose="02020603050405020304" pitchFamily="18" charset="0"/>
              </a:rPr>
              <a:t>(v) A proposed resolution of the problem to the extent known and available to the party at the time the complaint is filed.</a:t>
            </a:r>
            <a:endParaRPr lang="en-US" sz="1600">
              <a:effectLst/>
              <a:ea typeface="Calibri" panose="020F0502020204030204" pitchFamily="34" charset="0"/>
              <a:cs typeface="Times New Roman" panose="02020603050405020304" pitchFamily="18" charset="0"/>
            </a:endParaRPr>
          </a:p>
          <a:p>
            <a:pPr marL="457200" marR="0">
              <a:lnSpc>
                <a:spcPct val="107000"/>
              </a:lnSpc>
              <a:spcBef>
                <a:spcPts val="750"/>
              </a:spcBef>
              <a:spcAft>
                <a:spcPts val="750"/>
              </a:spcAft>
            </a:pPr>
            <a:r>
              <a:rPr lang="en-US" sz="1600">
                <a:solidFill>
                  <a:srgbClr val="333333"/>
                </a:solidFill>
                <a:effectLst/>
                <a:ea typeface="Times New Roman" panose="02020603050405020304" pitchFamily="18" charset="0"/>
                <a:cs typeface="Times New Roman" panose="02020603050405020304" pitchFamily="18" charset="0"/>
              </a:rPr>
              <a:t>(c) The complaint must allege a violation that occurred not more than one year prior to the date that the complaint is received in accordance with </a:t>
            </a:r>
            <a:r>
              <a:rPr lang="en-US" sz="1600">
                <a:solidFill>
                  <a:srgbClr val="0068AC"/>
                </a:solidFill>
                <a:effectLst/>
                <a:ea typeface="Times New Roman" panose="02020603050405020304" pitchFamily="18" charset="0"/>
                <a:cs typeface="Times New Roman" panose="02020603050405020304" pitchFamily="18" charset="0"/>
                <a:hlinkClick r:id="rId6"/>
              </a:rPr>
              <a:t>§ 300.151</a:t>
            </a:r>
            <a:r>
              <a:rPr lang="en-US" sz="1600">
                <a:solidFill>
                  <a:srgbClr val="333333"/>
                </a:solidFill>
                <a:effectLst/>
                <a:ea typeface="Times New Roman" panose="02020603050405020304" pitchFamily="18" charset="0"/>
                <a:cs typeface="Times New Roman" panose="02020603050405020304" pitchFamily="18" charset="0"/>
              </a:rPr>
              <a:t>…</a:t>
            </a:r>
            <a:endParaRPr lang="en-US" sz="16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005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B2AD-892A-4BCA-B022-4D05E2AAEED9}"/>
              </a:ext>
            </a:extLst>
          </p:cNvPr>
          <p:cNvSpPr>
            <a:spLocks noGrp="1"/>
          </p:cNvSpPr>
          <p:nvPr>
            <p:ph type="title"/>
          </p:nvPr>
        </p:nvSpPr>
        <p:spPr/>
        <p:txBody>
          <a:bodyPr/>
          <a:lstStyle/>
          <a:p>
            <a:r>
              <a:rPr lang="en-US"/>
              <a:t>Tips</a:t>
            </a:r>
          </a:p>
        </p:txBody>
      </p:sp>
      <p:sp>
        <p:nvSpPr>
          <p:cNvPr id="4" name="Content Placeholder 3">
            <a:extLst>
              <a:ext uri="{FF2B5EF4-FFF2-40B4-BE49-F238E27FC236}">
                <a16:creationId xmlns:a16="http://schemas.microsoft.com/office/drawing/2014/main" id="{1CB92BBA-89FC-47AD-AC11-AB7D9AEA3BBB}"/>
              </a:ext>
            </a:extLst>
          </p:cNvPr>
          <p:cNvSpPr>
            <a:spLocks noGrp="1"/>
          </p:cNvSpPr>
          <p:nvPr>
            <p:ph idx="1"/>
          </p:nvPr>
        </p:nvSpPr>
        <p:spPr>
          <a:xfrm>
            <a:off x="410514" y="1270520"/>
            <a:ext cx="11370972" cy="5049746"/>
          </a:xfrm>
        </p:spPr>
        <p:txBody>
          <a:bodyPr vert="horz" lIns="91440" tIns="45720" rIns="91440" bIns="45720" rtlCol="0" anchor="t">
            <a:noAutofit/>
          </a:bodyPr>
          <a:lstStyle/>
          <a:p>
            <a:pPr>
              <a:lnSpc>
                <a:spcPct val="107000"/>
              </a:lnSpc>
              <a:spcAft>
                <a:spcPts val="800"/>
              </a:spcAft>
            </a:pPr>
            <a:r>
              <a:rPr lang="en-US" sz="2800" dirty="0">
                <a:latin typeface="Calibri"/>
                <a:ea typeface="Calibri" panose="020F0502020204030204" pitchFamily="34" charset="0"/>
                <a:cs typeface="Times New Roman"/>
              </a:rPr>
              <a:t>PRS tailors its investigations to the specific allegations raised</a:t>
            </a:r>
          </a:p>
          <a:p>
            <a:pPr lvl="1">
              <a:lnSpc>
                <a:spcPct val="107000"/>
              </a:lnSpc>
              <a:spcAft>
                <a:spcPts val="800"/>
              </a:spcAft>
            </a:pPr>
            <a:r>
              <a:rPr lang="en-US" sz="2400" dirty="0">
                <a:effectLst/>
                <a:latin typeface="Calibri"/>
                <a:ea typeface="Calibri" panose="020F0502020204030204" pitchFamily="34" charset="0"/>
                <a:cs typeface="Times New Roman"/>
              </a:rPr>
              <a:t>Carefully read the request for a local report and provide requested materials</a:t>
            </a:r>
            <a:r>
              <a:rPr lang="en-US" sz="2400" dirty="0">
                <a:latin typeface="Calibri"/>
                <a:ea typeface="Calibri" panose="020F0502020204030204" pitchFamily="34" charset="0"/>
                <a:cs typeface="Times New Roman"/>
              </a:rPr>
              <a:t> </a:t>
            </a:r>
            <a:endParaRPr lang="en-US" sz="2400" dirty="0">
              <a:effectLst/>
              <a:latin typeface="Calibri"/>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Calibri"/>
                <a:ea typeface="Calibri" panose="020F0502020204030204" pitchFamily="34" charset="0"/>
                <a:cs typeface="Times New Roman"/>
              </a:rPr>
              <a:t>Contact the investigator if you have any questions about the scope of the</a:t>
            </a:r>
            <a:r>
              <a:rPr lang="en-US" sz="2800" dirty="0">
                <a:latin typeface="Calibri"/>
                <a:ea typeface="Calibri" panose="020F0502020204030204" pitchFamily="34" charset="0"/>
                <a:cs typeface="Times New Roman"/>
              </a:rPr>
              <a:t> </a:t>
            </a:r>
            <a:r>
              <a:rPr lang="en-US" sz="2800" dirty="0">
                <a:effectLst/>
                <a:latin typeface="Calibri"/>
                <a:ea typeface="Calibri" panose="020F0502020204030204" pitchFamily="34" charset="0"/>
                <a:cs typeface="Times New Roman"/>
              </a:rPr>
              <a:t>investigation or the materials being requested</a:t>
            </a:r>
            <a:endParaRPr lang="en-US" sz="2800" dirty="0">
              <a:effectLst/>
              <a:latin typeface="Calibri"/>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800" u="sng" dirty="0">
                <a:effectLst/>
                <a:latin typeface="Calibri"/>
                <a:ea typeface="Calibri" panose="020F0502020204030204" pitchFamily="34" charset="0"/>
                <a:cs typeface="Times New Roman"/>
              </a:rPr>
              <a:t>You may reach out to the complainant to attempt to resolve the issue</a:t>
            </a:r>
            <a:endParaRPr lang="en-US" sz="2400" u="sng" dirty="0">
              <a:effectLst/>
              <a:latin typeface="Calibri"/>
              <a:ea typeface="Calibri" panose="020F0502020204030204" pitchFamily="34" charset="0"/>
              <a:cs typeface="Times New Roman"/>
            </a:endParaRPr>
          </a:p>
          <a:p>
            <a:endParaRPr lang="en-US" dirty="0"/>
          </a:p>
        </p:txBody>
      </p:sp>
    </p:spTree>
    <p:extLst>
      <p:ext uri="{BB962C8B-B14F-4D97-AF65-F5344CB8AC3E}">
        <p14:creationId xmlns:p14="http://schemas.microsoft.com/office/powerpoint/2010/main" val="335716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03</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latin typeface="+mj-lt"/>
                <a:cs typeface="Arial"/>
              </a:rPr>
              <a:t>Equitable Services Update</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391585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br>
              <a:rPr lang="en-US" sz="3200" dirty="0">
                <a:effectLst/>
                <a:latin typeface="Calibri" panose="020F0502020204030204" pitchFamily="34" charset="0"/>
                <a:ea typeface="Times New Roman" panose="02020603050405020304" pitchFamily="18" charset="0"/>
              </a:rPr>
            </a:br>
            <a:r>
              <a:rPr lang="en-US" sz="3200" b="1" dirty="0">
                <a:effectLst/>
                <a:latin typeface="Calibri"/>
                <a:ea typeface="Times New Roman" panose="02020603050405020304" pitchFamily="18" charset="0"/>
                <a:cs typeface="Segoe UI Semibold"/>
              </a:rPr>
              <a:t>IDEA </a:t>
            </a:r>
            <a:r>
              <a:rPr lang="en-US" sz="3200" b="1" dirty="0">
                <a:effectLst/>
                <a:latin typeface="+mj-lt"/>
                <a:ea typeface="Times New Roman" panose="02020603050405020304" pitchFamily="18" charset="0"/>
                <a:cs typeface="+mj-cs"/>
              </a:rPr>
              <a:t>E</a:t>
            </a:r>
            <a:r>
              <a:rPr lang="en-US" sz="3200" b="1" i="0" kern="1200" dirty="0">
                <a:effectLst/>
                <a:latin typeface="+mj-lt"/>
                <a:ea typeface="+mj-ea"/>
                <a:cs typeface="+mj-cs"/>
              </a:rPr>
              <a:t>quitable S</a:t>
            </a:r>
            <a:r>
              <a:rPr lang="en-US" sz="3200" b="0" i="0" kern="1200" dirty="0">
                <a:effectLst/>
                <a:latin typeface="+mj-lt"/>
                <a:ea typeface="+mj-ea"/>
                <a:cs typeface="+mj-cs"/>
              </a:rPr>
              <a:t>ervices </a:t>
            </a:r>
            <a:r>
              <a:rPr lang="en-US" sz="3200" dirty="0">
                <a:latin typeface="+mj-lt"/>
                <a:cs typeface="+mj-cs"/>
              </a:rPr>
              <a:t>R</a:t>
            </a:r>
            <a:r>
              <a:rPr lang="en-US" sz="3200" b="0" i="0" kern="1200" dirty="0">
                <a:effectLst/>
                <a:latin typeface="+mj-lt"/>
                <a:ea typeface="+mj-ea"/>
                <a:cs typeface="+mj-cs"/>
              </a:rPr>
              <a:t>esolution</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9" name="Content Placeholder 8"/>
          <p:cNvSpPr>
            <a:spLocks noGrp="1"/>
          </p:cNvSpPr>
          <p:nvPr>
            <p:ph idx="1"/>
          </p:nvPr>
        </p:nvSpPr>
        <p:spPr>
          <a:xfrm>
            <a:off x="410514" y="1159727"/>
            <a:ext cx="11370972" cy="5196623"/>
          </a:xfrm>
        </p:spPr>
        <p:txBody>
          <a:bodyPr vert="horz" lIns="91440" tIns="45720" rIns="91440" bIns="45720" rtlCol="0" anchor="t">
            <a:noAutofit/>
          </a:bodyPr>
          <a:lstStyle/>
          <a:p>
            <a:r>
              <a:rPr lang="en-US" sz="2200" b="1" dirty="0">
                <a:latin typeface="+mn-lt"/>
                <a:cs typeface="Segoe UI"/>
              </a:rPr>
              <a:t>August 15, 2019</a:t>
            </a:r>
          </a:p>
          <a:p>
            <a:pPr lvl="1"/>
            <a:r>
              <a:rPr lang="en-US" sz="2200" dirty="0">
                <a:latin typeface="+mn-lt"/>
                <a:cs typeface="Segoe UI"/>
              </a:rPr>
              <a:t>United States Department of Education's Office of Special Education Programs (OSEP) issued a decision in response to private school officials' complaints regarding districts’ expenditure of IDEA proportionate share on eligible students from Federal Fiscal Years 2014-2018.  </a:t>
            </a:r>
          </a:p>
          <a:p>
            <a:pPr lvl="1"/>
            <a:r>
              <a:rPr lang="en-US" sz="2200" dirty="0">
                <a:latin typeface="+mn-lt"/>
                <a:cs typeface="Segoe UI"/>
              </a:rPr>
              <a:t>The decision required the Department to instruct districts to redo their child count for those years and remedy any shortfall in IDEA proportionate share expenditures.</a:t>
            </a:r>
          </a:p>
          <a:p>
            <a:pPr lvl="1"/>
            <a:r>
              <a:rPr lang="en-US" sz="2200" dirty="0">
                <a:effectLst/>
                <a:latin typeface="+mn-lt"/>
                <a:ea typeface="Calibri" panose="020F0502020204030204" pitchFamily="34" charset="0"/>
              </a:rPr>
              <a:t>In order to facilitate a more expedient resolution, the Department proposed a plan under which it would recalculate and allocate funds at the state level rather than require districts to revisit the calculations from those years and set aside additional funds.  </a:t>
            </a:r>
            <a:r>
              <a:rPr lang="en-US" sz="2200" dirty="0">
                <a:latin typeface="+mn-lt"/>
                <a:cs typeface="Segoe UI"/>
              </a:rPr>
              <a:t> </a:t>
            </a:r>
          </a:p>
          <a:p>
            <a:r>
              <a:rPr lang="en-US" sz="2200" b="1" dirty="0">
                <a:latin typeface="+mn-lt"/>
                <a:cs typeface="Segoe UI"/>
              </a:rPr>
              <a:t>January 11, 2021</a:t>
            </a:r>
          </a:p>
          <a:p>
            <a:pPr lvl="1"/>
            <a:r>
              <a:rPr lang="en-US" sz="2200" dirty="0">
                <a:latin typeface="+mn-lt"/>
                <a:cs typeface="Segoe UI"/>
              </a:rPr>
              <a:t>OSEP approved the Department’s plan. The </a:t>
            </a:r>
            <a:r>
              <a:rPr lang="en-US" sz="2200" dirty="0">
                <a:effectLst/>
                <a:latin typeface="+mn-lt"/>
                <a:ea typeface="Calibri" panose="020F0502020204030204" pitchFamily="34" charset="0"/>
              </a:rPr>
              <a:t>Department conducted the calculations and determined a statewide amount to be allocated among the impacted districts. </a:t>
            </a:r>
            <a:endParaRPr lang="en-US" sz="2200" dirty="0">
              <a:latin typeface="+mn-lt"/>
              <a:cs typeface="Segoe UI"/>
            </a:endParaRPr>
          </a:p>
          <a:p>
            <a:endParaRPr lang="en-US" sz="2200" dirty="0">
              <a:latin typeface="+mn-lt"/>
              <a:cs typeface="Segoe UI"/>
            </a:endParaRPr>
          </a:p>
          <a:p>
            <a:pPr marL="457200" lvl="1" indent="0">
              <a:buNone/>
            </a:pPr>
            <a:endParaRPr lang="en-US" sz="1400" dirty="0">
              <a:latin typeface="+mn-lt"/>
              <a:cs typeface="Segoe UI"/>
            </a:endParaRPr>
          </a:p>
          <a:p>
            <a:pPr marL="0" indent="0" fontAlgn="base">
              <a:buNone/>
              <a:tabLst>
                <a:tab pos="457200" algn="l"/>
              </a:tabLst>
            </a:pPr>
            <a:endParaRPr lang="en-US" sz="1400" dirty="0">
              <a:effectLst/>
              <a:latin typeface="+mn-lt"/>
              <a:ea typeface="Times New Roman" panose="02020603050405020304" pitchFamily="18" charset="0"/>
              <a:cs typeface="Times New Roman" panose="02020603050405020304" pitchFamily="18" charset="0"/>
            </a:endParaRPr>
          </a:p>
          <a:p>
            <a:pPr marL="342900" indent="-342900" fontAlgn="base">
              <a:tabLst>
                <a:tab pos="457200" algn="l"/>
              </a:tabLst>
            </a:pPr>
            <a:endParaRPr lang="en-US" sz="1400" dirty="0">
              <a:latin typeface="+mn-lt"/>
              <a:ea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95761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25E4-44A1-451D-A728-B16BD4700501}"/>
              </a:ext>
            </a:extLst>
          </p:cNvPr>
          <p:cNvSpPr>
            <a:spLocks noGrp="1"/>
          </p:cNvSpPr>
          <p:nvPr>
            <p:ph type="title"/>
          </p:nvPr>
        </p:nvSpPr>
        <p:spPr/>
        <p:txBody>
          <a:bodyPr/>
          <a:lstStyle/>
          <a:p>
            <a:r>
              <a:rPr lang="en-US" dirty="0">
                <a:latin typeface="Segoe UI Semibold"/>
                <a:cs typeface="Segoe UI Semibold"/>
              </a:rPr>
              <a:t>Notice to Impacted Districts for Year 2 Resolution Funds  </a:t>
            </a:r>
            <a:endParaRPr lang="en-US" dirty="0"/>
          </a:p>
        </p:txBody>
      </p:sp>
      <p:sp>
        <p:nvSpPr>
          <p:cNvPr id="3" name="Content Placeholder 2">
            <a:extLst>
              <a:ext uri="{FF2B5EF4-FFF2-40B4-BE49-F238E27FC236}">
                <a16:creationId xmlns:a16="http://schemas.microsoft.com/office/drawing/2014/main" id="{B29AA707-ACCA-4A94-B7E4-10635C002E2B}"/>
              </a:ext>
            </a:extLst>
          </p:cNvPr>
          <p:cNvSpPr>
            <a:spLocks noGrp="1"/>
          </p:cNvSpPr>
          <p:nvPr>
            <p:ph idx="1"/>
          </p:nvPr>
        </p:nvSpPr>
        <p:spPr/>
        <p:txBody>
          <a:bodyPr vert="horz" lIns="91440" tIns="45720" rIns="91440" bIns="45720" rtlCol="0" anchor="t">
            <a:noAutofit/>
          </a:bodyPr>
          <a:lstStyle/>
          <a:p>
            <a:endParaRPr lang="en-US">
              <a:latin typeface="Segoe UI"/>
              <a:cs typeface="Segoe UI"/>
            </a:endParaRPr>
          </a:p>
          <a:p>
            <a:r>
              <a:rPr lang="en-US">
                <a:latin typeface="Segoe UI"/>
                <a:cs typeface="Segoe UI"/>
              </a:rPr>
              <a:t>In </a:t>
            </a:r>
            <a:r>
              <a:rPr lang="en-US" b="1">
                <a:latin typeface="Segoe UI"/>
                <a:cs typeface="Segoe UI"/>
              </a:rPr>
              <a:t>April 2022,</a:t>
            </a:r>
            <a:r>
              <a:rPr lang="en-US">
                <a:latin typeface="Segoe UI"/>
                <a:cs typeface="Segoe UI"/>
              </a:rPr>
              <a:t> the Department will notify each impacted district with the specific allocation amount of Year 2 resolution funds for both Fund Codes 240 and 262.</a:t>
            </a:r>
            <a:endParaRPr lang="en-US"/>
          </a:p>
          <a:p>
            <a:pPr marL="0" indent="0">
              <a:buNone/>
            </a:pPr>
            <a:endParaRPr lang="en-US"/>
          </a:p>
          <a:p>
            <a:r>
              <a:rPr lang="en-US">
                <a:latin typeface="Segoe UI"/>
                <a:cs typeface="Segoe UI"/>
              </a:rPr>
              <a:t>The allocations are calculated based on the child count provided to the Department in each district’s FY2022 IDEA grant application. </a:t>
            </a:r>
            <a:endParaRPr lang="en-US"/>
          </a:p>
        </p:txBody>
      </p:sp>
      <p:sp>
        <p:nvSpPr>
          <p:cNvPr id="4" name="Slide Number Placeholder 3">
            <a:extLst>
              <a:ext uri="{FF2B5EF4-FFF2-40B4-BE49-F238E27FC236}">
                <a16:creationId xmlns:a16="http://schemas.microsoft.com/office/drawing/2014/main" id="{CCBCBDE2-6CE9-4661-9FFD-2383A705DD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82736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B5ED-89E1-4414-9CF3-AF4DEB15316B}"/>
              </a:ext>
            </a:extLst>
          </p:cNvPr>
          <p:cNvSpPr>
            <a:spLocks noGrp="1"/>
          </p:cNvSpPr>
          <p:nvPr>
            <p:ph type="title"/>
          </p:nvPr>
        </p:nvSpPr>
        <p:spPr/>
        <p:txBody>
          <a:bodyPr/>
          <a:lstStyle/>
          <a:p>
            <a:br>
              <a:rPr lang="en-US" sz="3200" u="sng" dirty="0">
                <a:latin typeface="+mj-lt"/>
                <a:ea typeface="Times New Roman" panose="02020603050405020304" pitchFamily="18" charset="0"/>
              </a:rPr>
            </a:br>
            <a:r>
              <a:rPr lang="en-US" sz="3200" dirty="0">
                <a:latin typeface="+mj-lt"/>
                <a:ea typeface="Times New Roman" panose="02020603050405020304" pitchFamily="18" charset="0"/>
              </a:rPr>
              <a:t>Consultation </a:t>
            </a:r>
            <a:r>
              <a:rPr lang="en-US" sz="3200" dirty="0">
                <a:effectLst/>
                <a:latin typeface="+mj-lt"/>
                <a:ea typeface="Times New Roman" panose="02020603050405020304" pitchFamily="18" charset="0"/>
              </a:rPr>
              <a:t>Requirement for </a:t>
            </a:r>
            <a:r>
              <a:rPr lang="en-US" sz="3200" dirty="0">
                <a:latin typeface="+mj-lt"/>
                <a:ea typeface="Times New Roman" panose="02020603050405020304" pitchFamily="18" charset="0"/>
              </a:rPr>
              <a:t>Resolution Funds</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3A5098E-219B-41D2-89A4-8C24AF4C5888}"/>
              </a:ext>
            </a:extLst>
          </p:cNvPr>
          <p:cNvSpPr>
            <a:spLocks noGrp="1"/>
          </p:cNvSpPr>
          <p:nvPr>
            <p:ph idx="1"/>
          </p:nvPr>
        </p:nvSpPr>
        <p:spPr>
          <a:xfrm>
            <a:off x="410514" y="1182029"/>
            <a:ext cx="11370972" cy="5174321"/>
          </a:xfrm>
        </p:spPr>
        <p:txBody>
          <a:bodyPr/>
          <a:lstStyle/>
          <a:p>
            <a:pPr marL="342900" marR="0" lvl="0" indent="-342900" fontAlgn="base">
              <a:spcBef>
                <a:spcPts val="0"/>
              </a:spcBef>
              <a:spcAft>
                <a:spcPts val="0"/>
              </a:spcAft>
              <a:buFont typeface="Symbol" panose="05050102010706020507" pitchFamily="18" charset="2"/>
              <a:buChar char=""/>
            </a:pPr>
            <a:r>
              <a:rPr lang="en-US" sz="2600" b="1" dirty="0">
                <a:effectLst/>
                <a:latin typeface="+mn-lt"/>
                <a:ea typeface="Times New Roman" panose="02020603050405020304" pitchFamily="18" charset="0"/>
              </a:rPr>
              <a:t>Timely and meaningful consultation</a:t>
            </a:r>
            <a:r>
              <a:rPr lang="en-US" sz="2600" dirty="0">
                <a:effectLst/>
                <a:latin typeface="+mn-lt"/>
                <a:ea typeface="Times New Roman" panose="02020603050405020304" pitchFamily="18" charset="0"/>
              </a:rPr>
              <a:t> between with </a:t>
            </a:r>
            <a:r>
              <a:rPr lang="en-US" sz="2600" dirty="0">
                <a:latin typeface="+mn-lt"/>
              </a:rPr>
              <a:t>private school representatives and representatives of parents of parentally-placed private school children with disabilities and parents of home-schooled children with disabilities regarding </a:t>
            </a:r>
            <a:r>
              <a:rPr lang="en-US" sz="2600" dirty="0">
                <a:effectLst/>
                <a:latin typeface="+mn-lt"/>
                <a:ea typeface="Times New Roman" panose="02020603050405020304" pitchFamily="18" charset="0"/>
              </a:rPr>
              <a:t>the resolution funds.</a:t>
            </a:r>
          </a:p>
          <a:p>
            <a:pPr marL="342900" marR="0" lvl="0" indent="-342900" fontAlgn="base">
              <a:spcBef>
                <a:spcPts val="0"/>
              </a:spcBef>
              <a:spcAft>
                <a:spcPts val="0"/>
              </a:spcAft>
              <a:buFont typeface="Symbol" panose="05050102010706020507" pitchFamily="18" charset="2"/>
              <a:buChar char=""/>
            </a:pPr>
            <a:endParaRPr lang="en-US" sz="2600" dirty="0">
              <a:effectLst/>
              <a:latin typeface="+mn-lt"/>
              <a:ea typeface="Times New Roman" panose="02020603050405020304" pitchFamily="18" charset="0"/>
            </a:endParaRPr>
          </a:p>
          <a:p>
            <a:pPr marL="342900" indent="-342900" fontAlgn="base">
              <a:spcBef>
                <a:spcPts val="0"/>
              </a:spcBef>
              <a:buFont typeface="Symbol" panose="05050102010706020507" pitchFamily="18" charset="2"/>
              <a:buChar char=""/>
            </a:pPr>
            <a:r>
              <a:rPr lang="en-US" sz="2600" dirty="0">
                <a:effectLst/>
                <a:latin typeface="+mn-lt"/>
                <a:ea typeface="Times New Roman" panose="02020603050405020304" pitchFamily="18" charset="0"/>
              </a:rPr>
              <a:t>Initial consultation for the expenditure of resolution funds for FY2023 </a:t>
            </a:r>
            <a:r>
              <a:rPr lang="en-US" sz="2600" b="1" dirty="0">
                <a:effectLst/>
                <a:latin typeface="+mn-lt"/>
                <a:ea typeface="Times New Roman" panose="02020603050405020304" pitchFamily="18" charset="0"/>
              </a:rPr>
              <a:t>must be conducted by June </a:t>
            </a:r>
            <a:r>
              <a:rPr lang="en-US" sz="2600" b="1" dirty="0">
                <a:latin typeface="+mn-lt"/>
                <a:ea typeface="Times New Roman" panose="02020603050405020304" pitchFamily="18" charset="0"/>
              </a:rPr>
              <a:t>1</a:t>
            </a:r>
            <a:r>
              <a:rPr lang="en-US" sz="2600" b="1" dirty="0">
                <a:effectLst/>
                <a:latin typeface="+mn-lt"/>
                <a:ea typeface="Times New Roman" panose="02020603050405020304" pitchFamily="18" charset="0"/>
              </a:rPr>
              <a:t>, 2022</a:t>
            </a:r>
            <a:r>
              <a:rPr lang="en-US" sz="2600" dirty="0">
                <a:effectLst/>
                <a:latin typeface="+mn-lt"/>
                <a:ea typeface="Times New Roman" panose="02020603050405020304" pitchFamily="18" charset="0"/>
              </a:rPr>
              <a:t>. </a:t>
            </a:r>
          </a:p>
          <a:p>
            <a:pPr marL="342900" indent="-342900" fontAlgn="base">
              <a:spcBef>
                <a:spcPts val="0"/>
              </a:spcBef>
              <a:buFont typeface="Symbol" panose="05050102010706020507" pitchFamily="18" charset="2"/>
              <a:buChar char=""/>
            </a:pPr>
            <a:endParaRPr lang="en-US" sz="2600" dirty="0">
              <a:effectLst/>
              <a:latin typeface="+mn-lt"/>
              <a:ea typeface="Times New Roman" panose="02020603050405020304" pitchFamily="18" charset="0"/>
            </a:endParaRPr>
          </a:p>
          <a:p>
            <a:pPr marL="342900" indent="-342900" fontAlgn="base">
              <a:spcBef>
                <a:spcPts val="0"/>
              </a:spcBef>
              <a:buFont typeface="Symbol" panose="05050102010706020507" pitchFamily="18" charset="2"/>
              <a:buChar char=""/>
            </a:pPr>
            <a:r>
              <a:rPr lang="en-US" sz="2600" dirty="0">
                <a:latin typeface="+mn-lt"/>
                <a:ea typeface="Times New Roman" panose="02020603050405020304" pitchFamily="18" charset="0"/>
              </a:rPr>
              <a:t>W</a:t>
            </a:r>
            <a:r>
              <a:rPr lang="en-US" sz="2600" dirty="0">
                <a:effectLst/>
                <a:latin typeface="+mn-lt"/>
                <a:ea typeface="Times New Roman" panose="02020603050405020304" pitchFamily="18" charset="0"/>
              </a:rPr>
              <a:t>ritten affirmations following the initial consultation must be signed and submitted to the Department by </a:t>
            </a:r>
            <a:r>
              <a:rPr lang="en-US" sz="2600" b="1" dirty="0">
                <a:effectLst/>
                <a:latin typeface="+mn-lt"/>
                <a:ea typeface="Times New Roman" panose="02020603050405020304" pitchFamily="18" charset="0"/>
              </a:rPr>
              <a:t>June </a:t>
            </a:r>
            <a:r>
              <a:rPr lang="en-US" sz="2600" b="1" dirty="0">
                <a:latin typeface="+mn-lt"/>
                <a:ea typeface="Times New Roman" panose="02020603050405020304" pitchFamily="18" charset="0"/>
              </a:rPr>
              <a:t>1</a:t>
            </a:r>
            <a:r>
              <a:rPr lang="en-US" sz="2600" b="1" dirty="0">
                <a:effectLst/>
                <a:latin typeface="+mn-lt"/>
                <a:ea typeface="Times New Roman" panose="02020603050405020304" pitchFamily="18" charset="0"/>
              </a:rPr>
              <a:t>, 2022, </a:t>
            </a:r>
            <a:r>
              <a:rPr lang="en-US" sz="2600" dirty="0">
                <a:latin typeface="+mn-lt"/>
              </a:rPr>
              <a:t>at </a:t>
            </a:r>
            <a:r>
              <a:rPr lang="en-US" sz="2600" u="sng" dirty="0">
                <a:solidFill>
                  <a:srgbClr val="0563C1"/>
                </a:solidFill>
                <a:effectLst/>
                <a:latin typeface="+mn-lt"/>
                <a:ea typeface="Times New Roman" panose="02020603050405020304" pitchFamily="18" charset="0"/>
                <a:hlinkClick r:id="rId3"/>
              </a:rPr>
              <a:t>ideaequitableservices@mass.gov</a:t>
            </a:r>
            <a:r>
              <a:rPr lang="en-US" sz="2600" u="sng" dirty="0">
                <a:solidFill>
                  <a:srgbClr val="0563C1"/>
                </a:solidFill>
                <a:effectLst/>
                <a:latin typeface="+mn-lt"/>
                <a:ea typeface="Times New Roman" panose="02020603050405020304" pitchFamily="18" charset="0"/>
              </a:rPr>
              <a:t>.</a:t>
            </a:r>
            <a:r>
              <a:rPr lang="en-US" sz="2600" dirty="0">
                <a:solidFill>
                  <a:srgbClr val="0563C1"/>
                </a:solidFill>
                <a:effectLst/>
                <a:latin typeface="+mn-lt"/>
                <a:ea typeface="Times New Roman" panose="02020603050405020304" pitchFamily="18" charset="0"/>
              </a:rPr>
              <a:t> </a:t>
            </a:r>
            <a:r>
              <a:rPr lang="en-US" sz="2600" dirty="0">
                <a:solidFill>
                  <a:srgbClr val="000000"/>
                </a:solidFill>
                <a:latin typeface="+mn-lt"/>
                <a:ea typeface="Times New Roman" panose="02020603050405020304" pitchFamily="18" charset="0"/>
              </a:rPr>
              <a:t>Written Affirmations </a:t>
            </a:r>
            <a:r>
              <a:rPr lang="en-US" sz="2600" b="1" dirty="0">
                <a:solidFill>
                  <a:srgbClr val="000000"/>
                </a:solidFill>
                <a:latin typeface="+mn-lt"/>
                <a:ea typeface="Times New Roman" panose="02020603050405020304" pitchFamily="18" charset="0"/>
              </a:rPr>
              <a:t>must</a:t>
            </a:r>
            <a:r>
              <a:rPr lang="en-US" sz="2600" dirty="0">
                <a:solidFill>
                  <a:srgbClr val="000000"/>
                </a:solidFill>
                <a:latin typeface="+mn-lt"/>
                <a:ea typeface="Times New Roman" panose="02020603050405020304" pitchFamily="18" charset="0"/>
              </a:rPr>
              <a:t> note that the Resolution Funds were discussed during consultation.</a:t>
            </a:r>
            <a:endParaRPr lang="en-US" dirty="0">
              <a:effectLst/>
              <a:latin typeface="Calibri" panose="020F0502020204030204" pitchFamily="34" charset="0"/>
              <a:ea typeface="Times New Roman" panose="02020603050405020304" pitchFamily="18" charset="0"/>
            </a:endParaRPr>
          </a:p>
          <a:p>
            <a:pPr marL="0" marR="0" lvl="0" indent="0" fontAlgn="base">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55F11DCB-D5B3-4FE5-95C7-5D01E2A9EF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dirty="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03395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432E-77EE-44F0-833E-40E6F1DE09B2}"/>
              </a:ext>
            </a:extLst>
          </p:cNvPr>
          <p:cNvSpPr>
            <a:spLocks noGrp="1"/>
          </p:cNvSpPr>
          <p:nvPr>
            <p:ph type="title"/>
          </p:nvPr>
        </p:nvSpPr>
        <p:spPr/>
        <p:txBody>
          <a:bodyPr/>
          <a:lstStyle/>
          <a:p>
            <a:r>
              <a:rPr lang="en-US" dirty="0">
                <a:latin typeface="Segoe UI Semibold"/>
                <a:cs typeface="Segoe UI Semibold"/>
              </a:rPr>
              <a:t>Important Due Dates and Action Steps for Year 2 Resolution</a:t>
            </a:r>
          </a:p>
        </p:txBody>
      </p:sp>
      <p:graphicFrame>
        <p:nvGraphicFramePr>
          <p:cNvPr id="7" name="Table 7">
            <a:extLst>
              <a:ext uri="{FF2B5EF4-FFF2-40B4-BE49-F238E27FC236}">
                <a16:creationId xmlns:a16="http://schemas.microsoft.com/office/drawing/2014/main" id="{A6394B66-4693-409D-9101-3BAFA8F5E4D1}"/>
              </a:ext>
            </a:extLst>
          </p:cNvPr>
          <p:cNvGraphicFramePr>
            <a:graphicFrameLocks noGrp="1"/>
          </p:cNvGraphicFramePr>
          <p:nvPr>
            <p:ph idx="1"/>
            <p:extLst>
              <p:ext uri="{D42A27DB-BD31-4B8C-83A1-F6EECF244321}">
                <p14:modId xmlns:p14="http://schemas.microsoft.com/office/powerpoint/2010/main" val="2477512514"/>
              </p:ext>
            </p:extLst>
          </p:nvPr>
        </p:nvGraphicFramePr>
        <p:xfrm>
          <a:off x="630865" y="1196964"/>
          <a:ext cx="10930270" cy="3870006"/>
        </p:xfrm>
        <a:graphic>
          <a:graphicData uri="http://schemas.openxmlformats.org/drawingml/2006/table">
            <a:tbl>
              <a:tblPr firstRow="1" bandRow="1">
                <a:tableStyleId>{5C22544A-7EE6-4342-B048-85BDC9FD1C3A}</a:tableStyleId>
              </a:tblPr>
              <a:tblGrid>
                <a:gridCol w="2881424">
                  <a:extLst>
                    <a:ext uri="{9D8B030D-6E8A-4147-A177-3AD203B41FA5}">
                      <a16:colId xmlns:a16="http://schemas.microsoft.com/office/drawing/2014/main" val="2578297254"/>
                    </a:ext>
                  </a:extLst>
                </a:gridCol>
                <a:gridCol w="8048846">
                  <a:extLst>
                    <a:ext uri="{9D8B030D-6E8A-4147-A177-3AD203B41FA5}">
                      <a16:colId xmlns:a16="http://schemas.microsoft.com/office/drawing/2014/main" val="2151956619"/>
                    </a:ext>
                  </a:extLst>
                </a:gridCol>
              </a:tblGrid>
              <a:tr h="529398">
                <a:tc>
                  <a:txBody>
                    <a:bodyPr/>
                    <a:lstStyle/>
                    <a:p>
                      <a:pPr algn="l"/>
                      <a:r>
                        <a:rPr lang="en-US" sz="1800"/>
                        <a:t>Date</a:t>
                      </a:r>
                    </a:p>
                  </a:txBody>
                  <a:tcPr/>
                </a:tc>
                <a:tc>
                  <a:txBody>
                    <a:bodyPr/>
                    <a:lstStyle/>
                    <a:p>
                      <a:pPr algn="l"/>
                      <a:r>
                        <a:rPr lang="en-US" sz="1800"/>
                        <a:t>Actions and documentation due to the Department</a:t>
                      </a:r>
                    </a:p>
                  </a:txBody>
                  <a:tcPr/>
                </a:tc>
                <a:extLst>
                  <a:ext uri="{0D108BD9-81ED-4DB2-BD59-A6C34878D82A}">
                    <a16:rowId xmlns:a16="http://schemas.microsoft.com/office/drawing/2014/main" val="275808799"/>
                  </a:ext>
                </a:extLst>
              </a:tr>
              <a:tr h="835925">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solidFill>
                            <a:srgbClr val="001746"/>
                          </a:solidFill>
                          <a:effectLst/>
                          <a:latin typeface="+mn-lt"/>
                          <a:ea typeface="Times New Roman" panose="02020603050405020304" pitchFamily="18" charset="0"/>
                        </a:rPr>
                        <a:t>April - May 2022</a:t>
                      </a:r>
                    </a:p>
                    <a:p>
                      <a:pPr marL="0" marR="0" lvl="0" indent="0" algn="l" defTabSz="914400">
                        <a:lnSpc>
                          <a:spcPct val="100000"/>
                        </a:lnSpc>
                        <a:spcBef>
                          <a:spcPts val="0"/>
                        </a:spcBef>
                        <a:spcAft>
                          <a:spcPts val="0"/>
                        </a:spcAft>
                        <a:buClrTx/>
                        <a:buSzTx/>
                        <a:buFontTx/>
                        <a:buNone/>
                        <a:tabLst/>
                        <a:defRPr/>
                      </a:pPr>
                      <a:r>
                        <a:rPr lang="en-US" sz="1600" b="1">
                          <a:solidFill>
                            <a:srgbClr val="001746"/>
                          </a:solidFill>
                          <a:effectLst/>
                          <a:latin typeface="+mn-lt"/>
                          <a:ea typeface="Times New Roman" panose="02020603050405020304" pitchFamily="18" charset="0"/>
                        </a:rPr>
                        <a:t>June 1, 2022</a:t>
                      </a:r>
                    </a:p>
                  </a:txBody>
                  <a:tcPr/>
                </a:tc>
                <a:tc>
                  <a:txBody>
                    <a:bodyPr/>
                    <a:lstStyle/>
                    <a:p>
                      <a:pPr marL="285750" lvl="1" indent="-285750" fontAlgn="base">
                        <a:buClr>
                          <a:srgbClr val="E38526"/>
                        </a:buClr>
                        <a:buFont typeface="Wingdings"/>
                        <a:buChar char="§"/>
                      </a:pPr>
                      <a:r>
                        <a:rPr lang="en-US" sz="1600" b="0">
                          <a:solidFill>
                            <a:srgbClr val="002060"/>
                          </a:solidFill>
                          <a:effectLst/>
                          <a:latin typeface="+mn-lt"/>
                          <a:ea typeface="Times New Roman" panose="02020603050405020304" pitchFamily="18" charset="0"/>
                          <a:cs typeface="Calibri"/>
                        </a:rPr>
                        <a:t>LEAS s must conduct </a:t>
                      </a:r>
                      <a:r>
                        <a:rPr lang="en-US" sz="1600" b="1">
                          <a:solidFill>
                            <a:srgbClr val="002060"/>
                          </a:solidFill>
                          <a:effectLst/>
                          <a:latin typeface="+mn-lt"/>
                          <a:ea typeface="Times New Roman" panose="02020603050405020304" pitchFamily="18" charset="0"/>
                        </a:rPr>
                        <a:t>consultation meetings </a:t>
                      </a:r>
                      <a:r>
                        <a:rPr lang="en-US" sz="1600" b="0">
                          <a:solidFill>
                            <a:srgbClr val="002060"/>
                          </a:solidFill>
                          <a:effectLst/>
                          <a:latin typeface="+mn-lt"/>
                          <a:ea typeface="Times New Roman" panose="02020603050405020304" pitchFamily="18" charset="0"/>
                        </a:rPr>
                        <a:t>regarding Resolution Funds.</a:t>
                      </a:r>
                    </a:p>
                    <a:p>
                      <a:pPr marL="285750" lvl="1" indent="-285750" fontAlgn="base">
                        <a:buClr>
                          <a:srgbClr val="E38526"/>
                        </a:buClr>
                        <a:buFont typeface="Wingdings"/>
                        <a:buChar char="§"/>
                      </a:pPr>
                      <a:r>
                        <a:rPr lang="en-US" sz="1600">
                          <a:solidFill>
                            <a:srgbClr val="002060"/>
                          </a:solidFill>
                          <a:effectLst/>
                          <a:latin typeface="+mn-lt"/>
                          <a:ea typeface="Times New Roman" panose="02020603050405020304" pitchFamily="18" charset="0"/>
                          <a:cs typeface="Calibri"/>
                        </a:rPr>
                        <a:t>LEAs must submit </a:t>
                      </a:r>
                      <a:r>
                        <a:rPr lang="en-US" sz="1600" b="1">
                          <a:solidFill>
                            <a:srgbClr val="002060"/>
                          </a:solidFill>
                          <a:effectLst/>
                          <a:latin typeface="+mn-lt"/>
                          <a:ea typeface="Times New Roman" panose="02020603050405020304" pitchFamily="18" charset="0"/>
                          <a:cs typeface="Calibri"/>
                        </a:rPr>
                        <a:t>signed written affirmation </a:t>
                      </a:r>
                      <a:r>
                        <a:rPr lang="en-US" sz="1600" b="0">
                          <a:solidFill>
                            <a:srgbClr val="002060"/>
                          </a:solidFill>
                          <a:effectLst/>
                          <a:latin typeface="+mn-lt"/>
                          <a:ea typeface="Times New Roman" panose="02020603050405020304" pitchFamily="18" charset="0"/>
                          <a:cs typeface="Calibri"/>
                        </a:rPr>
                        <a:t>to the Department.</a:t>
                      </a:r>
                      <a:endParaRPr lang="en-US" sz="1600" b="0">
                        <a:solidFill>
                          <a:srgbClr val="002060"/>
                        </a:solidFill>
                        <a:cs typeface="Calibri"/>
                      </a:endParaRPr>
                    </a:p>
                  </a:txBody>
                  <a:tcPr/>
                </a:tc>
                <a:extLst>
                  <a:ext uri="{0D108BD9-81ED-4DB2-BD59-A6C34878D82A}">
                    <a16:rowId xmlns:a16="http://schemas.microsoft.com/office/drawing/2014/main" val="1770318367"/>
                  </a:ext>
                </a:extLst>
              </a:tr>
              <a:tr h="630184">
                <a:tc>
                  <a:txBody>
                    <a:bodyPr/>
                    <a:lstStyle/>
                    <a:p>
                      <a:pPr marL="0" lvl="0" indent="0">
                        <a:spcBef>
                          <a:spcPts val="0"/>
                        </a:spcBef>
                        <a:buNone/>
                      </a:pPr>
                      <a:r>
                        <a:rPr lang="en-US" sz="1600" b="1">
                          <a:solidFill>
                            <a:srgbClr val="001746"/>
                          </a:solidFill>
                          <a:latin typeface="+mn-lt"/>
                          <a:cs typeface="Calibri"/>
                        </a:rPr>
                        <a:t>Mid-July to early October 2022</a:t>
                      </a:r>
                      <a:endParaRPr lang="en-US">
                        <a:cs typeface="Calibri"/>
                      </a:endParaRPr>
                    </a:p>
                    <a:p>
                      <a:pPr lvl="0">
                        <a:buNone/>
                      </a:pPr>
                      <a:endParaRPr lang="en-US" sz="1600">
                        <a:solidFill>
                          <a:srgbClr val="001746"/>
                        </a:solidFill>
                      </a:endParaRPr>
                    </a:p>
                  </a:txBody>
                  <a:tcPr/>
                </a:tc>
                <a:tc>
                  <a:txBody>
                    <a:bodyPr/>
                    <a:lstStyle/>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a:solidFill>
                            <a:srgbClr val="002060"/>
                          </a:solidFill>
                          <a:latin typeface="+mn-lt"/>
                          <a:cs typeface="Calibri"/>
                        </a:rPr>
                        <a:t>LEAs will complete FY2023 IDEA grant application.</a:t>
                      </a:r>
                    </a:p>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b="1">
                          <a:solidFill>
                            <a:srgbClr val="002060"/>
                          </a:solidFill>
                          <a:effectLst/>
                          <a:latin typeface="+mn-lt"/>
                          <a:ea typeface="Times New Roman" panose="02020603050405020304" pitchFamily="18" charset="0"/>
                        </a:rPr>
                        <a:t>Budget and narrative descriptions </a:t>
                      </a:r>
                      <a:r>
                        <a:rPr lang="en-US" sz="1600" b="1">
                          <a:solidFill>
                            <a:srgbClr val="002060"/>
                          </a:solidFill>
                          <a:effectLst/>
                          <a:latin typeface="+mn-lt"/>
                        </a:rPr>
                        <a:t>submitted </a:t>
                      </a:r>
                      <a:r>
                        <a:rPr lang="en-US" sz="1600">
                          <a:solidFill>
                            <a:srgbClr val="002060"/>
                          </a:solidFill>
                          <a:cs typeface="Segoe UI"/>
                        </a:rPr>
                        <a:t>to the Department as part of the grant application process.</a:t>
                      </a:r>
                      <a:endParaRPr lang="en-US" sz="1600">
                        <a:solidFill>
                          <a:srgbClr val="002060"/>
                        </a:solidFill>
                        <a:latin typeface="+mn-lt"/>
                        <a:cs typeface="Calibri"/>
                      </a:endParaRPr>
                    </a:p>
                  </a:txBody>
                  <a:tcPr/>
                </a:tc>
                <a:extLst>
                  <a:ext uri="{0D108BD9-81ED-4DB2-BD59-A6C34878D82A}">
                    <a16:rowId xmlns:a16="http://schemas.microsoft.com/office/drawing/2014/main" val="3024603272"/>
                  </a:ext>
                </a:extLst>
              </a:tr>
              <a:tr h="999335">
                <a:tc>
                  <a:txBody>
                    <a:bodyPr/>
                    <a:lstStyle/>
                    <a:p>
                      <a:pPr marL="0" marR="0" lvl="1" indent="0" algn="l" defTabSz="914400" rtl="0" eaLnBrk="1" fontAlgn="base" latinLnBrk="0" hangingPunct="1">
                        <a:lnSpc>
                          <a:spcPct val="100000"/>
                        </a:lnSpc>
                        <a:spcBef>
                          <a:spcPts val="0"/>
                        </a:spcBef>
                        <a:spcAft>
                          <a:spcPts val="0"/>
                        </a:spcAft>
                        <a:buClr>
                          <a:srgbClr val="E38526"/>
                        </a:buClr>
                        <a:buSzTx/>
                        <a:buFontTx/>
                        <a:buNone/>
                        <a:tabLst/>
                        <a:defRPr/>
                      </a:pPr>
                      <a:r>
                        <a:rPr lang="en-US" sz="1600" b="1">
                          <a:solidFill>
                            <a:srgbClr val="001746"/>
                          </a:solidFill>
                          <a:latin typeface="+mn-lt"/>
                          <a:cs typeface="Segoe UI"/>
                        </a:rPr>
                        <a:t>Winter 2022</a:t>
                      </a:r>
                    </a:p>
                    <a:p>
                      <a:pPr marL="0" lvl="1" indent="0" fontAlgn="base">
                        <a:buClr>
                          <a:srgbClr val="E38526"/>
                        </a:buClr>
                        <a:buNone/>
                      </a:pPr>
                      <a:endParaRPr lang="en-US" sz="1600" b="1">
                        <a:solidFill>
                          <a:srgbClr val="001746"/>
                        </a:solidFill>
                        <a:latin typeface="+mn-lt"/>
                        <a:cs typeface="Segoe UI" panose="020B0502040204020203" pitchFamily="34" charset="0"/>
                      </a:endParaRPr>
                    </a:p>
                  </a:txBody>
                  <a:tcPr/>
                </a:tc>
                <a:tc>
                  <a:txBody>
                    <a:bodyPr/>
                    <a:lstStyle/>
                    <a:p>
                      <a:pPr marL="285750" lvl="1" indent="-285750" fontAlgn="base">
                        <a:buClr>
                          <a:srgbClr val="E38526"/>
                        </a:buClr>
                        <a:buFont typeface="Wingdings"/>
                        <a:buChar char="§"/>
                      </a:pPr>
                      <a:r>
                        <a:rPr lang="en-US" sz="1600">
                          <a:solidFill>
                            <a:srgbClr val="002060"/>
                          </a:solidFill>
                          <a:latin typeface="+mn-lt"/>
                          <a:cs typeface="Segoe UI"/>
                        </a:rPr>
                        <a:t>Mid-year fiscal review will be conducted by the Department. </a:t>
                      </a:r>
                    </a:p>
                    <a:p>
                      <a:pPr marL="285750" lvl="1" indent="-285750" fontAlgn="base">
                        <a:buClr>
                          <a:srgbClr val="E38526"/>
                        </a:buClr>
                        <a:buFont typeface="Wingdings"/>
                        <a:buChar char="§"/>
                      </a:pPr>
                      <a:r>
                        <a:rPr lang="en-US" sz="1600" b="1">
                          <a:solidFill>
                            <a:srgbClr val="002060"/>
                          </a:solidFill>
                          <a:latin typeface="+mn-lt"/>
                          <a:cs typeface="Segoe UI"/>
                        </a:rPr>
                        <a:t>Fiscal self-assessments</a:t>
                      </a:r>
                      <a:r>
                        <a:rPr lang="en-US" sz="1600">
                          <a:solidFill>
                            <a:srgbClr val="002060"/>
                          </a:solidFill>
                          <a:latin typeface="+mn-lt"/>
                          <a:cs typeface="Segoe UI"/>
                        </a:rPr>
                        <a:t> to be completed and submitted to the Department.</a:t>
                      </a:r>
                    </a:p>
                  </a:txBody>
                  <a:tcPr/>
                </a:tc>
                <a:extLst>
                  <a:ext uri="{0D108BD9-81ED-4DB2-BD59-A6C34878D82A}">
                    <a16:rowId xmlns:a16="http://schemas.microsoft.com/office/drawing/2014/main" val="2565022251"/>
                  </a:ext>
                </a:extLst>
              </a:tr>
              <a:tr h="682388">
                <a:tc>
                  <a:txBody>
                    <a:bodyPr/>
                    <a:lstStyle/>
                    <a:p>
                      <a:pPr marL="0" lvl="1" indent="0">
                        <a:buNone/>
                      </a:pPr>
                      <a:r>
                        <a:rPr lang="en-US" sz="1600" b="1">
                          <a:solidFill>
                            <a:srgbClr val="001746"/>
                          </a:solidFill>
                          <a:latin typeface="+mn-lt"/>
                          <a:cs typeface="Segoe UI"/>
                        </a:rPr>
                        <a:t>Fall 2023</a:t>
                      </a:r>
                    </a:p>
                  </a:txBody>
                  <a:tcPr/>
                </a:tc>
                <a:tc>
                  <a:txBody>
                    <a:bodyPr/>
                    <a:lstStyle/>
                    <a:p>
                      <a:pPr marL="285750" lvl="1" indent="-285750" algn="l">
                        <a:lnSpc>
                          <a:spcPct val="100000"/>
                        </a:lnSpc>
                        <a:spcBef>
                          <a:spcPts val="0"/>
                        </a:spcBef>
                        <a:spcAft>
                          <a:spcPts val="0"/>
                        </a:spcAft>
                        <a:buFont typeface="Wingdings"/>
                        <a:buChar char="§"/>
                      </a:pPr>
                      <a:r>
                        <a:rPr lang="en-US" sz="1600">
                          <a:solidFill>
                            <a:srgbClr val="002060"/>
                          </a:solidFill>
                          <a:latin typeface="+mn-lt"/>
                          <a:cs typeface="Calibri"/>
                        </a:rPr>
                        <a:t>End of year </a:t>
                      </a:r>
                      <a:r>
                        <a:rPr lang="en-US" sz="1600" b="1">
                          <a:solidFill>
                            <a:srgbClr val="002060"/>
                          </a:solidFill>
                          <a:latin typeface="+mn-lt"/>
                          <a:cs typeface="Calibri"/>
                        </a:rPr>
                        <a:t>annual financial reports</a:t>
                      </a:r>
                      <a:r>
                        <a:rPr lang="en-US" sz="1600">
                          <a:solidFill>
                            <a:srgbClr val="002060"/>
                          </a:solidFill>
                          <a:latin typeface="+mn-lt"/>
                          <a:cs typeface="Calibri"/>
                        </a:rPr>
                        <a:t>  submitted to the Department.</a:t>
                      </a:r>
                    </a:p>
                  </a:txBody>
                  <a:tcPr/>
                </a:tc>
                <a:extLst>
                  <a:ext uri="{0D108BD9-81ED-4DB2-BD59-A6C34878D82A}">
                    <a16:rowId xmlns:a16="http://schemas.microsoft.com/office/drawing/2014/main" val="1305379302"/>
                  </a:ext>
                </a:extLst>
              </a:tr>
            </a:tbl>
          </a:graphicData>
        </a:graphic>
      </p:graphicFrame>
      <p:sp>
        <p:nvSpPr>
          <p:cNvPr id="4" name="Slide Number Placeholder 3">
            <a:extLst>
              <a:ext uri="{FF2B5EF4-FFF2-40B4-BE49-F238E27FC236}">
                <a16:creationId xmlns:a16="http://schemas.microsoft.com/office/drawing/2014/main" id="{FE995AD5-AE1A-4490-8178-C1FAAC18A9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59358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dirty="0">
                <a:solidFill>
                  <a:schemeClr val="bg1"/>
                </a:solidFill>
                <a:latin typeface="Segoe SemiBold"/>
                <a:cs typeface="Segoe SemiBold" panose="020B0703040204020203" pitchFamily="34" charset="0"/>
              </a:rPr>
              <a:t>04</a:t>
            </a:r>
            <a:endParaRPr kumimoji="0" lang="zh-CN" altLang="en-US"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56955"/>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latin typeface="+mj-lt"/>
                <a:cs typeface="Arial"/>
              </a:rPr>
              <a:t>Special Education Updates</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98745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1729-E2C9-4E1B-8D94-CA6714A73DAE}"/>
              </a:ext>
            </a:extLst>
          </p:cNvPr>
          <p:cNvSpPr>
            <a:spLocks noGrp="1"/>
          </p:cNvSpPr>
          <p:nvPr>
            <p:ph type="title"/>
          </p:nvPr>
        </p:nvSpPr>
        <p:spPr/>
        <p:txBody>
          <a:bodyPr/>
          <a:lstStyle/>
          <a:p>
            <a:r>
              <a:rPr lang="en-US" dirty="0"/>
              <a:t>Safe, In-Person Learning for Students with Disabilities</a:t>
            </a:r>
          </a:p>
        </p:txBody>
      </p:sp>
      <p:sp>
        <p:nvSpPr>
          <p:cNvPr id="3" name="Content Placeholder 2">
            <a:extLst>
              <a:ext uri="{FF2B5EF4-FFF2-40B4-BE49-F238E27FC236}">
                <a16:creationId xmlns:a16="http://schemas.microsoft.com/office/drawing/2014/main" id="{E7F0C36E-602E-4E6E-AEFB-D8B4D2D0069A}"/>
              </a:ext>
            </a:extLst>
          </p:cNvPr>
          <p:cNvSpPr>
            <a:spLocks noGrp="1"/>
          </p:cNvSpPr>
          <p:nvPr>
            <p:ph idx="1"/>
          </p:nvPr>
        </p:nvSpPr>
        <p:spPr/>
        <p:txBody>
          <a:bodyPr/>
          <a:lstStyle/>
          <a:p>
            <a:r>
              <a:rPr lang="en-US" b="0" i="0" dirty="0">
                <a:solidFill>
                  <a:srgbClr val="202020"/>
                </a:solidFill>
                <a:effectLst/>
                <a:latin typeface="Helvetica" panose="020B0604020202020204" pitchFamily="34" charset="0"/>
              </a:rPr>
              <a:t>On March 24, the U.S. Department of Education issued a </a:t>
            </a:r>
            <a:r>
              <a:rPr lang="en-US" b="0" i="0" u="sng" dirty="0">
                <a:solidFill>
                  <a:srgbClr val="194786"/>
                </a:solidFill>
                <a:effectLst/>
                <a:latin typeface="Helvetica" panose="020B0604020202020204" pitchFamily="34" charset="0"/>
                <a:hlinkClick r:id="rId2"/>
              </a:rPr>
              <a:t>letter to educators and parents</a:t>
            </a:r>
            <a:r>
              <a:rPr lang="en-US" b="0" i="0" dirty="0">
                <a:solidFill>
                  <a:srgbClr val="202020"/>
                </a:solidFill>
                <a:effectLst/>
                <a:latin typeface="Helvetica" panose="020B0604020202020204" pitchFamily="34" charset="0"/>
              </a:rPr>
              <a:t> about schools’ responsibilities to provide in-person learning for students with disabilities and the right of students with disabilities to receive a free appropriate public education in the least restrictive environment. </a:t>
            </a:r>
          </a:p>
          <a:p>
            <a:r>
              <a:rPr lang="en-US" b="0" i="0" dirty="0">
                <a:solidFill>
                  <a:srgbClr val="202020"/>
                </a:solidFill>
                <a:effectLst/>
                <a:latin typeface="Helvetica" panose="020B0604020202020204" pitchFamily="34" charset="0"/>
              </a:rPr>
              <a:t>The letter summarizes strategies for keeping school communities healthy and for addressing the health needs of individual students with disabilities.</a:t>
            </a:r>
            <a:endParaRPr lang="en-US" dirty="0"/>
          </a:p>
        </p:txBody>
      </p:sp>
      <p:sp>
        <p:nvSpPr>
          <p:cNvPr id="4" name="Slide Number Placeholder 3">
            <a:extLst>
              <a:ext uri="{FF2B5EF4-FFF2-40B4-BE49-F238E27FC236}">
                <a16:creationId xmlns:a16="http://schemas.microsoft.com/office/drawing/2014/main" id="{DBE409CB-8BCF-4235-8DB4-692E15D6D933}"/>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127980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dirty="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dirty="0">
              <a:effectLst/>
            </a:endParaRPr>
          </a:p>
        </p:txBody>
      </p:sp>
      <p:sp>
        <p:nvSpPr>
          <p:cNvPr id="8" name="矩形 7">
            <a:extLst>
              <a:ext uri="{FF2B5EF4-FFF2-40B4-BE49-F238E27FC236}">
                <a16:creationId xmlns:a16="http://schemas.microsoft.com/office/drawing/2014/main" id="{C0795994-20AF-4E22-89F5-60153C5543DF}"/>
              </a:ext>
            </a:extLst>
          </p:cNvPr>
          <p:cNvSpPr/>
          <p:nvPr/>
        </p:nvSpPr>
        <p:spPr>
          <a:xfrm>
            <a:off x="3062181" y="433547"/>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01</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6" name="文本框 8">
            <a:extLst>
              <a:ext uri="{FF2B5EF4-FFF2-40B4-BE49-F238E27FC236}">
                <a16:creationId xmlns:a16="http://schemas.microsoft.com/office/drawing/2014/main" id="{CCFED3AA-BF2B-435B-B95C-873C1C5C89BD}"/>
              </a:ext>
            </a:extLst>
          </p:cNvPr>
          <p:cNvSpPr txBox="1"/>
          <p:nvPr/>
        </p:nvSpPr>
        <p:spPr>
          <a:xfrm>
            <a:off x="3919971" y="397037"/>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a:rPr>
              <a:t>IEP Improvement Project </a:t>
            </a:r>
            <a:endParaRPr kumimoji="0" lang="zh-CN" altLang="en-US" sz="3200" b="0" i="0" u="none" strike="noStrike" kern="1200" cap="none" spc="0" normalizeH="0" baseline="0" noProof="0" dirty="0">
              <a:ln>
                <a:noFill/>
              </a:ln>
              <a:solidFill>
                <a:srgbClr val="203B6A">
                  <a:lumMod val="50000"/>
                </a:srgbClr>
              </a:solidFill>
              <a:effectLst/>
              <a:uLnTx/>
              <a:uFillTx/>
              <a:latin typeface="Segoe UI Semibold"/>
              <a:cs typeface="Arial"/>
            </a:endParaRPr>
          </a:p>
        </p:txBody>
      </p:sp>
      <p:sp>
        <p:nvSpPr>
          <p:cNvPr id="13" name="矩形 7">
            <a:extLst>
              <a:ext uri="{FF2B5EF4-FFF2-40B4-BE49-F238E27FC236}">
                <a16:creationId xmlns:a16="http://schemas.microsoft.com/office/drawing/2014/main" id="{78100357-6D62-4EA8-9540-D45BE9FE7C94}"/>
              </a:ext>
            </a:extLst>
          </p:cNvPr>
          <p:cNvSpPr/>
          <p:nvPr/>
        </p:nvSpPr>
        <p:spPr>
          <a:xfrm>
            <a:off x="3044664" y="1490567"/>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egoe UI Semibold"/>
                <a:ea typeface="+mn-ea"/>
                <a:cs typeface="Segoe SemiBold" panose="020B0703040204020203" pitchFamily="34" charset="0"/>
              </a:rPr>
              <a:t>02</a:t>
            </a:r>
            <a:endParaRPr kumimoji="0" lang="zh-CN" altLang="en-US" sz="3200" b="0" i="0" u="none" strike="noStrike" kern="1200" cap="none" spc="0" normalizeH="0" baseline="0" noProof="0" dirty="0">
              <a:ln>
                <a:noFill/>
              </a:ln>
              <a:solidFill>
                <a:prstClr val="white"/>
              </a:solidFill>
              <a:effectLst/>
              <a:uLnTx/>
              <a:uFillTx/>
              <a:latin typeface="Segoe UI Semibold"/>
              <a:ea typeface="+mn-ea"/>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9971" y="1509460"/>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cs typeface="Arial"/>
              </a:rPr>
              <a:t>Problem Resolution System</a:t>
            </a:r>
            <a:endParaRPr kumimoji="0" lang="zh-CN" altLang="en-US" sz="3200" b="0" i="0" u="none" strike="noStrike" kern="1200" cap="none" spc="0" normalizeH="0" baseline="0" noProof="0" dirty="0">
              <a:ln>
                <a:noFill/>
              </a:ln>
              <a:solidFill>
                <a:srgbClr val="203B6A">
                  <a:lumMod val="50000"/>
                </a:srgbClr>
              </a:solidFill>
              <a:effectLst/>
              <a:uLnTx/>
              <a:uFillTx/>
              <a:latin typeface="Segoe UI Semibold"/>
              <a:cs typeface="Arial"/>
            </a:endParaRPr>
          </a:p>
        </p:txBody>
      </p:sp>
      <p:sp>
        <p:nvSpPr>
          <p:cNvPr id="23" name="矩形 13">
            <a:extLst>
              <a:ext uri="{FF2B5EF4-FFF2-40B4-BE49-F238E27FC236}">
                <a16:creationId xmlns:a16="http://schemas.microsoft.com/office/drawing/2014/main" id="{F0616228-4478-4196-98F0-127403841719}"/>
              </a:ext>
            </a:extLst>
          </p:cNvPr>
          <p:cNvSpPr/>
          <p:nvPr/>
        </p:nvSpPr>
        <p:spPr>
          <a:xfrm>
            <a:off x="3044664" y="2586437"/>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03</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5" name="文本框 14">
            <a:extLst>
              <a:ext uri="{FF2B5EF4-FFF2-40B4-BE49-F238E27FC236}">
                <a16:creationId xmlns:a16="http://schemas.microsoft.com/office/drawing/2014/main" id="{61C03DD1-6B8D-462D-BE72-1867DA6DB4F4}"/>
              </a:ext>
            </a:extLst>
          </p:cNvPr>
          <p:cNvSpPr txBox="1"/>
          <p:nvPr/>
        </p:nvSpPr>
        <p:spPr>
          <a:xfrm>
            <a:off x="3919971" y="2611830"/>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a:cs typeface="Arial"/>
              </a:rPr>
              <a:t>Equitable Services</a:t>
            </a:r>
          </a:p>
        </p:txBody>
      </p:sp>
      <p:sp>
        <p:nvSpPr>
          <p:cNvPr id="24" name="矩形 9">
            <a:extLst>
              <a:ext uri="{FF2B5EF4-FFF2-40B4-BE49-F238E27FC236}">
                <a16:creationId xmlns:a16="http://schemas.microsoft.com/office/drawing/2014/main" id="{EC2734F6-A448-47FD-8D31-6F1F45A7677B}"/>
              </a:ext>
            </a:extLst>
          </p:cNvPr>
          <p:cNvSpPr/>
          <p:nvPr/>
        </p:nvSpPr>
        <p:spPr>
          <a:xfrm>
            <a:off x="3044664" y="3682308"/>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dirty="0">
                <a:latin typeface="Segoe UI Semibold"/>
                <a:cs typeface="Segoe SemiBold" panose="020B0703040204020203" pitchFamily="34" charset="0"/>
              </a:rPr>
              <a:t>04</a:t>
            </a:r>
            <a:endParaRPr kumimoji="0" lang="zh-CN" altLang="en-US" sz="3200" b="0" i="0" u="none" strike="noStrike" kern="1200" cap="none" spc="0" normalizeH="0" baseline="0" noProof="0" dirty="0">
              <a:ln>
                <a:noFill/>
              </a:ln>
              <a:solidFill>
                <a:prstClr val="white"/>
              </a:solidFill>
              <a:effectLst/>
              <a:uLnTx/>
              <a:uFillTx/>
              <a:latin typeface="Segoe UI Semibold"/>
              <a:ea typeface="+mn-ea"/>
              <a:cs typeface="Segoe SemiBold" panose="020B0703040204020203" pitchFamily="34" charset="0"/>
            </a:endParaRPr>
          </a:p>
        </p:txBody>
      </p:sp>
      <p:sp>
        <p:nvSpPr>
          <p:cNvPr id="27" name="文本框 10">
            <a:extLst>
              <a:ext uri="{FF2B5EF4-FFF2-40B4-BE49-F238E27FC236}">
                <a16:creationId xmlns:a16="http://schemas.microsoft.com/office/drawing/2014/main" id="{AC82A639-3F8A-4593-9F4F-FA9F2CD45F78}"/>
              </a:ext>
            </a:extLst>
          </p:cNvPr>
          <p:cNvSpPr txBox="1"/>
          <p:nvPr/>
        </p:nvSpPr>
        <p:spPr>
          <a:xfrm>
            <a:off x="3998994" y="3682308"/>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lang="en-US" altLang="zh-CN" sz="3200" dirty="0">
                <a:solidFill>
                  <a:srgbClr val="203B6A">
                    <a:lumMod val="50000"/>
                  </a:srgbClr>
                </a:solidFill>
                <a:latin typeface="Segoe UI Semibold"/>
                <a:ea typeface="Segoe UI Black"/>
                <a:cs typeface="Arial"/>
              </a:rPr>
              <a:t>General Special Education Updates</a:t>
            </a:r>
            <a:endPar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endParaRPr>
          </a:p>
        </p:txBody>
      </p:sp>
      <p:sp>
        <p:nvSpPr>
          <p:cNvPr id="17" name="矩形 9">
            <a:extLst>
              <a:ext uri="{FF2B5EF4-FFF2-40B4-BE49-F238E27FC236}">
                <a16:creationId xmlns:a16="http://schemas.microsoft.com/office/drawing/2014/main" id="{03009CE6-FDF0-4C27-A221-B23BFB65A2C0}"/>
              </a:ext>
            </a:extLst>
          </p:cNvPr>
          <p:cNvSpPr/>
          <p:nvPr/>
        </p:nvSpPr>
        <p:spPr>
          <a:xfrm>
            <a:off x="3044664" y="4777619"/>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dirty="0">
                <a:latin typeface="Segoe UI Semibold"/>
                <a:cs typeface="Segoe SemiBold" panose="020B0703040204020203" pitchFamily="34" charset="0"/>
              </a:rPr>
              <a:t>05</a:t>
            </a:r>
            <a:endParaRPr kumimoji="0" lang="zh-CN" altLang="en-US" sz="3200" b="0" i="0" u="none" strike="noStrike" kern="1200" cap="none" spc="0" normalizeH="0" baseline="0" noProof="0" dirty="0">
              <a:ln>
                <a:noFill/>
              </a:ln>
              <a:solidFill>
                <a:prstClr val="white"/>
              </a:solidFill>
              <a:effectLst/>
              <a:uLnTx/>
              <a:uFillTx/>
              <a:latin typeface="Segoe UI Semibold"/>
              <a:ea typeface="+mn-ea"/>
              <a:cs typeface="Segoe SemiBold" panose="020B0703040204020203" pitchFamily="34" charset="0"/>
            </a:endParaRPr>
          </a:p>
        </p:txBody>
      </p:sp>
      <p:sp>
        <p:nvSpPr>
          <p:cNvPr id="19" name="文本框 10">
            <a:extLst>
              <a:ext uri="{FF2B5EF4-FFF2-40B4-BE49-F238E27FC236}">
                <a16:creationId xmlns:a16="http://schemas.microsoft.com/office/drawing/2014/main" id="{DF2A6C08-D1C9-401A-B175-4D72296E4EFA}"/>
              </a:ext>
            </a:extLst>
          </p:cNvPr>
          <p:cNvSpPr txBox="1"/>
          <p:nvPr/>
        </p:nvSpPr>
        <p:spPr>
          <a:xfrm>
            <a:off x="3871639" y="4925604"/>
            <a:ext cx="7902386" cy="51348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Q&amp;A</a:t>
            </a:r>
          </a:p>
        </p:txBody>
      </p:sp>
    </p:spTree>
    <p:extLst>
      <p:ext uri="{BB962C8B-B14F-4D97-AF65-F5344CB8AC3E}">
        <p14:creationId xmlns:p14="http://schemas.microsoft.com/office/powerpoint/2010/main" val="158034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4ECC-FCE3-4702-A909-D40C8285B4D4}"/>
              </a:ext>
            </a:extLst>
          </p:cNvPr>
          <p:cNvSpPr>
            <a:spLocks noGrp="1"/>
          </p:cNvSpPr>
          <p:nvPr>
            <p:ph type="title"/>
          </p:nvPr>
        </p:nvSpPr>
        <p:spPr/>
        <p:txBody>
          <a:bodyPr/>
          <a:lstStyle/>
          <a:p>
            <a:r>
              <a:rPr lang="en-US" sz="3200" b="1" i="0">
                <a:effectLst/>
                <a:latin typeface="Helvetica" panose="020B0604020202020204" pitchFamily="34" charset="0"/>
              </a:rPr>
              <a:t>Powerful Learning Experiences for Students with Disabilities</a:t>
            </a:r>
            <a:endParaRPr lang="en-US"/>
          </a:p>
        </p:txBody>
      </p:sp>
      <p:sp>
        <p:nvSpPr>
          <p:cNvPr id="3" name="Content Placeholder 2">
            <a:extLst>
              <a:ext uri="{FF2B5EF4-FFF2-40B4-BE49-F238E27FC236}">
                <a16:creationId xmlns:a16="http://schemas.microsoft.com/office/drawing/2014/main" id="{18F48D41-75E4-44AA-BB07-09A8CF501D88}"/>
              </a:ext>
            </a:extLst>
          </p:cNvPr>
          <p:cNvSpPr>
            <a:spLocks noGrp="1"/>
          </p:cNvSpPr>
          <p:nvPr>
            <p:ph idx="1"/>
          </p:nvPr>
        </p:nvSpPr>
        <p:spPr/>
        <p:txBody>
          <a:bodyPr/>
          <a:lstStyle/>
          <a:p>
            <a:r>
              <a:rPr lang="en-US" sz="2800" b="0" i="0" dirty="0" err="1">
                <a:solidFill>
                  <a:srgbClr val="202020"/>
                </a:solidFill>
                <a:effectLst/>
                <a:latin typeface="Helvetica" panose="020B0604020202020204" pitchFamily="34" charset="0"/>
              </a:rPr>
              <a:t>LearnLaunch</a:t>
            </a:r>
            <a:r>
              <a:rPr lang="en-US" sz="2800" b="0" i="0" dirty="0">
                <a:solidFill>
                  <a:srgbClr val="202020"/>
                </a:solidFill>
                <a:effectLst/>
                <a:latin typeface="Helvetica" panose="020B0604020202020204" pitchFamily="34" charset="0"/>
              </a:rPr>
              <a:t> is excited to partner with the Special Education Leadership Fellowship to offer this free, 90-minute virtual workshop</a:t>
            </a:r>
            <a:endParaRPr lang="en-US" sz="2800" b="1" i="0" dirty="0">
              <a:solidFill>
                <a:srgbClr val="202020"/>
              </a:solidFill>
              <a:effectLst/>
              <a:latin typeface="Helvetica" panose="020B0604020202020204" pitchFamily="34" charset="0"/>
            </a:endParaRPr>
          </a:p>
          <a:p>
            <a:r>
              <a:rPr lang="en-US" sz="2800" b="0" i="0" dirty="0">
                <a:solidFill>
                  <a:srgbClr val="202020"/>
                </a:solidFill>
                <a:effectLst/>
                <a:latin typeface="Helvetica" panose="020B0604020202020204" pitchFamily="34" charset="0"/>
              </a:rPr>
              <a:t>This workshop will help school and district leaders design learning experiences that are meaningful for students at all ability levels, but especially for students with disabilities. </a:t>
            </a:r>
          </a:p>
          <a:p>
            <a:r>
              <a:rPr lang="en-US" sz="2800" b="0" i="0" dirty="0">
                <a:solidFill>
                  <a:srgbClr val="202020"/>
                </a:solidFill>
                <a:effectLst/>
                <a:latin typeface="Helvetica" panose="020B0604020202020204" pitchFamily="34" charset="0"/>
              </a:rPr>
              <a:t>The workshop will be offered at </a:t>
            </a:r>
            <a:r>
              <a:rPr lang="en-US" sz="2800" b="0" i="0" u="sng" dirty="0">
                <a:solidFill>
                  <a:srgbClr val="194786"/>
                </a:solidFill>
                <a:effectLst/>
                <a:latin typeface="Helvetica" panose="020B0604020202020204" pitchFamily="34" charset="0"/>
                <a:hlinkClick r:id="rId2"/>
              </a:rPr>
              <a:t>10:00 a.m. on Tuesday, April 26</a:t>
            </a:r>
            <a:r>
              <a:rPr lang="en-US" sz="2800" b="0" i="0" dirty="0">
                <a:solidFill>
                  <a:srgbClr val="202020"/>
                </a:solidFill>
                <a:effectLst/>
                <a:latin typeface="Helvetica" panose="020B0604020202020204" pitchFamily="34" charset="0"/>
              </a:rPr>
              <a:t>; again that day at </a:t>
            </a:r>
            <a:r>
              <a:rPr lang="en-US" sz="2800" b="0" i="0" u="sng" dirty="0">
                <a:solidFill>
                  <a:srgbClr val="194786"/>
                </a:solidFill>
                <a:effectLst/>
                <a:latin typeface="Helvetica" panose="020B0604020202020204" pitchFamily="34" charset="0"/>
                <a:hlinkClick r:id="rId3"/>
              </a:rPr>
              <a:t>3:00 p.m.</a:t>
            </a:r>
            <a:r>
              <a:rPr lang="en-US" sz="2800" b="0" i="0" dirty="0">
                <a:solidFill>
                  <a:srgbClr val="202020"/>
                </a:solidFill>
                <a:effectLst/>
                <a:latin typeface="Helvetica" panose="020B0604020202020204" pitchFamily="34" charset="0"/>
              </a:rPr>
              <a:t>; and at </a:t>
            </a:r>
            <a:r>
              <a:rPr lang="en-US" sz="2800" b="0" i="0" u="sng" dirty="0">
                <a:solidFill>
                  <a:srgbClr val="194786"/>
                </a:solidFill>
                <a:effectLst/>
                <a:latin typeface="Helvetica" panose="020B0604020202020204" pitchFamily="34" charset="0"/>
                <a:hlinkClick r:id="rId4"/>
              </a:rPr>
              <a:t>10:00 a.m. on Wednesday, April 27</a:t>
            </a:r>
            <a:r>
              <a:rPr lang="en-US" sz="2800" b="0" i="0" dirty="0">
                <a:solidFill>
                  <a:srgbClr val="202020"/>
                </a:solidFill>
                <a:effectLst/>
                <a:latin typeface="Helvetica" panose="020B0604020202020204" pitchFamily="34" charset="0"/>
              </a:rPr>
              <a:t>. </a:t>
            </a:r>
          </a:p>
          <a:p>
            <a:r>
              <a:rPr lang="en-US" sz="2800" b="0" i="0" dirty="0">
                <a:solidFill>
                  <a:srgbClr val="202020"/>
                </a:solidFill>
                <a:effectLst/>
                <a:latin typeface="Helvetica" panose="020B0604020202020204" pitchFamily="34" charset="0"/>
              </a:rPr>
              <a:t>Register and find all of </a:t>
            </a:r>
            <a:r>
              <a:rPr lang="en-US" sz="2800" b="0" i="0" dirty="0" err="1">
                <a:solidFill>
                  <a:srgbClr val="202020"/>
                </a:solidFill>
                <a:effectLst/>
                <a:latin typeface="Helvetica" panose="020B0604020202020204" pitchFamily="34" charset="0"/>
              </a:rPr>
              <a:t>LearnLaunch’s</a:t>
            </a:r>
            <a:r>
              <a:rPr lang="en-US" sz="2800" b="0" i="0" dirty="0">
                <a:solidFill>
                  <a:srgbClr val="202020"/>
                </a:solidFill>
                <a:effectLst/>
                <a:latin typeface="Helvetica" panose="020B0604020202020204" pitchFamily="34" charset="0"/>
              </a:rPr>
              <a:t> upcoming workshops </a:t>
            </a:r>
            <a:r>
              <a:rPr lang="en-US" sz="2800" b="0" i="0" u="sng" dirty="0">
                <a:solidFill>
                  <a:srgbClr val="194786"/>
                </a:solidFill>
                <a:effectLst/>
                <a:latin typeface="Helvetica" panose="020B0604020202020204" pitchFamily="34" charset="0"/>
                <a:hlinkClick r:id="rId5"/>
              </a:rPr>
              <a:t>here</a:t>
            </a:r>
            <a:r>
              <a:rPr lang="en-US" sz="2800" b="0" i="0" dirty="0">
                <a:solidFill>
                  <a:srgbClr val="202020"/>
                </a:solidFill>
                <a:effectLst/>
                <a:latin typeface="Helvetica" panose="020B0604020202020204" pitchFamily="34" charset="0"/>
              </a:rPr>
              <a:t>!</a:t>
            </a:r>
            <a:endParaRPr lang="en-US" sz="2800" dirty="0"/>
          </a:p>
        </p:txBody>
      </p:sp>
      <p:sp>
        <p:nvSpPr>
          <p:cNvPr id="4" name="Slide Number Placeholder 3">
            <a:extLst>
              <a:ext uri="{FF2B5EF4-FFF2-40B4-BE49-F238E27FC236}">
                <a16:creationId xmlns:a16="http://schemas.microsoft.com/office/drawing/2014/main" id="{468CA1D8-CBD2-4CFE-AD8E-E7F7D1E1688F}"/>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18815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84F6-CE0F-471C-91C8-924E1BC02630}"/>
              </a:ext>
            </a:extLst>
          </p:cNvPr>
          <p:cNvSpPr>
            <a:spLocks noGrp="1"/>
          </p:cNvSpPr>
          <p:nvPr>
            <p:ph type="title"/>
          </p:nvPr>
        </p:nvSpPr>
        <p:spPr/>
        <p:txBody>
          <a:bodyPr/>
          <a:lstStyle/>
          <a:p>
            <a:r>
              <a:rPr lang="en-US"/>
              <a:t>Attorney General’s Advisory</a:t>
            </a:r>
          </a:p>
        </p:txBody>
      </p:sp>
      <p:sp>
        <p:nvSpPr>
          <p:cNvPr id="3" name="Content Placeholder 2">
            <a:extLst>
              <a:ext uri="{FF2B5EF4-FFF2-40B4-BE49-F238E27FC236}">
                <a16:creationId xmlns:a16="http://schemas.microsoft.com/office/drawing/2014/main" id="{F89174AB-1774-4A5B-B257-B4C3CCF8EDD2}"/>
              </a:ext>
            </a:extLst>
          </p:cNvPr>
          <p:cNvSpPr>
            <a:spLocks noGrp="1"/>
          </p:cNvSpPr>
          <p:nvPr>
            <p:ph idx="1"/>
          </p:nvPr>
        </p:nvSpPr>
        <p:spPr/>
        <p:txBody>
          <a:bodyPr/>
          <a:lstStyle/>
          <a:p>
            <a:r>
              <a:rPr lang="en-US" b="0" i="0" dirty="0">
                <a:solidFill>
                  <a:srgbClr val="202020"/>
                </a:solidFill>
                <a:effectLst/>
                <a:latin typeface="Helvetica" panose="020B0604020202020204" pitchFamily="34" charset="0"/>
              </a:rPr>
              <a:t>On Monday, April 11, the Attorney General’s Office released an updated version of its advisory titled “Equal Access to Public Education for All Students Irrespective of Immigration Status.” </a:t>
            </a:r>
          </a:p>
          <a:p>
            <a:r>
              <a:rPr lang="en-US" b="0" i="0" dirty="0">
                <a:solidFill>
                  <a:srgbClr val="202020"/>
                </a:solidFill>
                <a:effectLst/>
                <a:latin typeface="Helvetica" panose="020B0604020202020204" pitchFamily="34" charset="0"/>
              </a:rPr>
              <a:t>The updated advisory is available </a:t>
            </a:r>
            <a:r>
              <a:rPr lang="en-US" b="0" i="0" dirty="0">
                <a:solidFill>
                  <a:srgbClr val="202020"/>
                </a:solidFill>
                <a:effectLst/>
                <a:latin typeface="Helvetica" panose="020B0604020202020204" pitchFamily="34" charset="0"/>
                <a:hlinkClick r:id="rId2"/>
              </a:rPr>
              <a:t>here</a:t>
            </a:r>
            <a:r>
              <a:rPr lang="en-US" b="0" i="0" dirty="0">
                <a:solidFill>
                  <a:srgbClr val="202020"/>
                </a:solidFill>
                <a:effectLst/>
                <a:latin typeface="Helvetica" panose="020B0604020202020204" pitchFamily="34" charset="0"/>
              </a:rPr>
              <a:t>. </a:t>
            </a:r>
          </a:p>
          <a:p>
            <a:r>
              <a:rPr lang="en-US" b="0" i="0" dirty="0">
                <a:solidFill>
                  <a:srgbClr val="202020"/>
                </a:solidFill>
                <a:effectLst/>
                <a:latin typeface="Helvetica" panose="020B0604020202020204" pitchFamily="34" charset="0"/>
              </a:rPr>
              <a:t>The Department encourages school districts to share it with school personnel responsible for enrollment of new students.</a:t>
            </a:r>
            <a:endParaRPr lang="en-US" dirty="0"/>
          </a:p>
        </p:txBody>
      </p:sp>
      <p:sp>
        <p:nvSpPr>
          <p:cNvPr id="4" name="Slide Number Placeholder 3">
            <a:extLst>
              <a:ext uri="{FF2B5EF4-FFF2-40B4-BE49-F238E27FC236}">
                <a16:creationId xmlns:a16="http://schemas.microsoft.com/office/drawing/2014/main" id="{C4086712-5FBC-4380-87F0-DF1D6AFD8008}"/>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1368797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2561-1F19-42F3-A111-47457A5D06BB}"/>
              </a:ext>
            </a:extLst>
          </p:cNvPr>
          <p:cNvSpPr>
            <a:spLocks noGrp="1"/>
          </p:cNvSpPr>
          <p:nvPr>
            <p:ph type="title"/>
          </p:nvPr>
        </p:nvSpPr>
        <p:spPr/>
        <p:txBody>
          <a:bodyPr/>
          <a:lstStyle/>
          <a:p>
            <a:r>
              <a:rPr lang="en-US"/>
              <a:t>COVID-19 Testing Program</a:t>
            </a:r>
          </a:p>
        </p:txBody>
      </p:sp>
      <p:sp>
        <p:nvSpPr>
          <p:cNvPr id="3" name="Content Placeholder 2">
            <a:extLst>
              <a:ext uri="{FF2B5EF4-FFF2-40B4-BE49-F238E27FC236}">
                <a16:creationId xmlns:a16="http://schemas.microsoft.com/office/drawing/2014/main" id="{42EDDE48-3D33-44F1-9B5E-E5571736D4E4}"/>
              </a:ext>
            </a:extLst>
          </p:cNvPr>
          <p:cNvSpPr>
            <a:spLocks noGrp="1"/>
          </p:cNvSpPr>
          <p:nvPr>
            <p:ph idx="1"/>
          </p:nvPr>
        </p:nvSpPr>
        <p:spPr/>
        <p:txBody>
          <a:bodyPr/>
          <a:lstStyle/>
          <a:p>
            <a:r>
              <a:rPr lang="en-US" b="0" i="0" dirty="0">
                <a:solidFill>
                  <a:srgbClr val="202020"/>
                </a:solidFill>
                <a:effectLst/>
                <a:latin typeface="Helvetica" panose="020B0604020202020204" pitchFamily="34" charset="0"/>
              </a:rPr>
              <a:t>DESE and the Executive Office of Health and Human Services are extending past April 22 the statewide COVID-19 testing options currently available to districts and schools. </a:t>
            </a:r>
          </a:p>
          <a:p>
            <a:r>
              <a:rPr lang="en-US" b="0" i="0" dirty="0">
                <a:solidFill>
                  <a:srgbClr val="202020"/>
                </a:solidFill>
                <a:effectLst/>
                <a:latin typeface="Helvetica" panose="020B0604020202020204" pitchFamily="34" charset="0"/>
              </a:rPr>
              <a:t>The Department and EOHHS will continue to monitor factors related to COVID-19 and may make further adjustments to the statewide K-12 COVID-19 testing options this school year. </a:t>
            </a:r>
          </a:p>
          <a:p>
            <a:r>
              <a:rPr lang="en-US" b="0" i="0" dirty="0">
                <a:solidFill>
                  <a:srgbClr val="202020"/>
                </a:solidFill>
                <a:effectLst/>
                <a:latin typeface="Helvetica" panose="020B0604020202020204" pitchFamily="34" charset="0"/>
              </a:rPr>
              <a:t>The Department anticipates following up later this spring with more information, including next steps for the summer and fall. </a:t>
            </a:r>
            <a:endParaRPr lang="en-US" dirty="0"/>
          </a:p>
        </p:txBody>
      </p:sp>
      <p:sp>
        <p:nvSpPr>
          <p:cNvPr id="4" name="Slide Number Placeholder 3">
            <a:extLst>
              <a:ext uri="{FF2B5EF4-FFF2-40B4-BE49-F238E27FC236}">
                <a16:creationId xmlns:a16="http://schemas.microsoft.com/office/drawing/2014/main" id="{D7D74C5F-6BA5-4AC2-9097-9035D2EE275C}"/>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1988620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BC26-7D18-45EC-BEEE-5E64FA504406}"/>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9DD957B9-2F3D-4773-9BAF-266B82E1342F}"/>
              </a:ext>
            </a:extLst>
          </p:cNvPr>
          <p:cNvSpPr>
            <a:spLocks noGrp="1"/>
          </p:cNvSpPr>
          <p:nvPr>
            <p:ph idx="1"/>
          </p:nvPr>
        </p:nvSpPr>
        <p:spPr/>
        <p:txBody>
          <a:bodyPr/>
          <a:lstStyle/>
          <a:p>
            <a:r>
              <a:rPr lang="en-US" sz="2800" dirty="0">
                <a:latin typeface="+mn-lt"/>
                <a:cs typeface="Segoe UI"/>
              </a:rPr>
              <a:t>Parents of students for whom transportation is provided for in their IEPs and who transport their students are eligible for reimbursement, </a:t>
            </a:r>
            <a:r>
              <a:rPr lang="en-US" sz="2800" dirty="0">
                <a:effectLst/>
                <a:latin typeface="+mn-lt"/>
                <a:ea typeface="Calibri" panose="020F0502020204030204" pitchFamily="34" charset="0"/>
                <a:cs typeface="Arial"/>
              </a:rPr>
              <a:t>as described in </a:t>
            </a:r>
            <a:r>
              <a:rPr lang="en-US" sz="2800" u="none" strike="noStrike" dirty="0">
                <a:solidFill>
                  <a:srgbClr val="0563C1"/>
                </a:solidFill>
                <a:effectLst/>
                <a:latin typeface="+mn-lt"/>
                <a:ea typeface="Calibri" panose="020F0502020204030204" pitchFamily="34" charset="0"/>
                <a:cs typeface="Arial"/>
                <a:hlinkClick r:id="rId2"/>
              </a:rPr>
              <a:t>603 CMR 28.07(6)</a:t>
            </a:r>
            <a:endParaRPr lang="en-US" sz="2800" u="none" strike="noStrike" dirty="0">
              <a:solidFill>
                <a:srgbClr val="0563C1"/>
              </a:solidFill>
              <a:effectLst/>
              <a:latin typeface="+mn-lt"/>
              <a:ea typeface="Calibri" panose="020F0502020204030204" pitchFamily="34" charset="0"/>
              <a:cs typeface="Arial"/>
            </a:endParaRPr>
          </a:p>
          <a:p>
            <a:r>
              <a:rPr lang="en-US" sz="2800" dirty="0">
                <a:solidFill>
                  <a:srgbClr val="000000"/>
                </a:solidFill>
                <a:latin typeface="+mn-lt"/>
                <a:ea typeface="Calibri" panose="020F0502020204030204" pitchFamily="34" charset="0"/>
                <a:cs typeface="Arial"/>
              </a:rPr>
              <a:t>Mileage reimbursement increased on March 20, 2022 to $0.585 per mile</a:t>
            </a:r>
            <a:endParaRPr lang="en-US" sz="2800" u="none" strike="noStrike" dirty="0">
              <a:solidFill>
                <a:srgbClr val="000000"/>
              </a:solidFill>
              <a:effectLst/>
              <a:latin typeface="+mn-lt"/>
              <a:ea typeface="Calibri" panose="020F0502020204030204" pitchFamily="34" charset="0"/>
              <a:cs typeface="Arial"/>
            </a:endParaRPr>
          </a:p>
          <a:p>
            <a:r>
              <a:rPr lang="en-US" sz="2800" dirty="0">
                <a:latin typeface="+mn-lt"/>
              </a:rPr>
              <a:t>Planning for the summer</a:t>
            </a:r>
          </a:p>
          <a:p>
            <a:pPr lvl="1"/>
            <a:r>
              <a:rPr lang="en-US" dirty="0">
                <a:latin typeface="+mn-lt"/>
              </a:rPr>
              <a:t>Extended School Year: students with disabilities may need transportation to access and benefit from services</a:t>
            </a:r>
          </a:p>
          <a:p>
            <a:pPr marL="0" indent="0">
              <a:buNone/>
            </a:pPr>
            <a:endParaRPr lang="en-US" sz="3200" u="none" strike="noStrike" dirty="0">
              <a:solidFill>
                <a:srgbClr val="0563C1"/>
              </a:solidFill>
              <a:effectLst/>
              <a:latin typeface="+mn-lt"/>
              <a:ea typeface="Calibri" panose="020F0502020204030204" pitchFamily="34" charset="0"/>
              <a:cs typeface="Arial"/>
            </a:endParaRPr>
          </a:p>
          <a:p>
            <a:pPr marL="0" indent="0">
              <a:buNone/>
            </a:pP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4F39401-468E-4C55-A60A-299BB9BC5A15}"/>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376259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83D-9433-49FD-B9F3-F31E9B3E46DE}"/>
              </a:ext>
            </a:extLst>
          </p:cNvPr>
          <p:cNvSpPr>
            <a:spLocks noGrp="1"/>
          </p:cNvSpPr>
          <p:nvPr>
            <p:ph type="title"/>
          </p:nvPr>
        </p:nvSpPr>
        <p:spPr/>
        <p:txBody>
          <a:bodyPr/>
          <a:lstStyle/>
          <a:p>
            <a:r>
              <a:rPr lang="en-US" dirty="0"/>
              <a:t>Special Education Updates</a:t>
            </a:r>
          </a:p>
        </p:txBody>
      </p:sp>
      <p:pic>
        <p:nvPicPr>
          <p:cNvPr id="6" name="Picture 5" descr="DESE Special Education Updates Image with pictures of graduates, and students">
            <a:extLst>
              <a:ext uri="{FF2B5EF4-FFF2-40B4-BE49-F238E27FC236}">
                <a16:creationId xmlns:a16="http://schemas.microsoft.com/office/drawing/2014/main" id="{30917C90-7E6E-4BEA-B277-5491FC29E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872" y="1230403"/>
            <a:ext cx="7738256" cy="3929449"/>
          </a:xfrm>
          <a:prstGeom prst="rect">
            <a:avLst/>
          </a:prstGeom>
        </p:spPr>
      </p:pic>
      <p:sp>
        <p:nvSpPr>
          <p:cNvPr id="3" name="Content Placeholder 2">
            <a:extLst>
              <a:ext uri="{FF2B5EF4-FFF2-40B4-BE49-F238E27FC236}">
                <a16:creationId xmlns:a16="http://schemas.microsoft.com/office/drawing/2014/main" id="{5A8CA6DA-0BF9-4F06-9C9D-6011256457A9}"/>
              </a:ext>
            </a:extLst>
          </p:cNvPr>
          <p:cNvSpPr>
            <a:spLocks noGrp="1"/>
          </p:cNvSpPr>
          <p:nvPr>
            <p:ph idx="1"/>
          </p:nvPr>
        </p:nvSpPr>
        <p:spPr/>
        <p:txBody>
          <a:bodyPr/>
          <a:lstStyle/>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lgn="ctr">
              <a:buNone/>
            </a:pPr>
            <a:r>
              <a:rPr lang="en-US" dirty="0">
                <a:hlinkClick r:id="rId3"/>
              </a:rPr>
              <a:t>Special Education Updates Sign Up Link</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0439DA3-27E8-4122-8D60-B4CAE8DDE5D6}"/>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91150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dirty="0">
                <a:solidFill>
                  <a:schemeClr val="bg1"/>
                </a:solidFill>
                <a:latin typeface="Segoe SemiBold"/>
                <a:cs typeface="Segoe SemiBold" panose="020B0703040204020203" pitchFamily="34" charset="0"/>
              </a:rPr>
              <a:t>05</a:t>
            </a:r>
            <a:endParaRPr kumimoji="0" lang="zh-CN" altLang="en-US"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latin typeface="+mj-lt"/>
                <a:cs typeface="Arial"/>
              </a:rPr>
              <a:t>Q&amp;A</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263264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g114646dbea4_0_274"/>
          <p:cNvSpPr txBox="1">
            <a:spLocks noGrp="1"/>
          </p:cNvSpPr>
          <p:nvPr>
            <p:ph type="title"/>
          </p:nvPr>
        </p:nvSpPr>
        <p:spPr>
          <a:xfrm>
            <a:off x="429755" y="5165770"/>
            <a:ext cx="10113300" cy="82290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SzPts val="3600"/>
              <a:buNone/>
            </a:pPr>
            <a:r>
              <a:rPr lang="en-US" sz="4500" b="1">
                <a:solidFill>
                  <a:schemeClr val="dk1"/>
                </a:solidFill>
                <a:latin typeface="Libre Franklin"/>
                <a:ea typeface="Libre Franklin"/>
                <a:cs typeface="Libre Franklin"/>
                <a:sym typeface="Libre Franklin"/>
              </a:rPr>
              <a:t>IEP Improvement Project</a:t>
            </a:r>
            <a:endParaRPr sz="4500" b="1">
              <a:solidFill>
                <a:schemeClr val="dk1"/>
              </a:solidFill>
              <a:latin typeface="Libre Franklin"/>
              <a:ea typeface="Libre Franklin"/>
              <a:cs typeface="Libre Franklin"/>
              <a:sym typeface="Libre Franklin"/>
            </a:endParaRPr>
          </a:p>
        </p:txBody>
      </p:sp>
      <p:sp>
        <p:nvSpPr>
          <p:cNvPr id="144" name="Google Shape;144;g114646dbea4_0_274"/>
          <p:cNvSpPr txBox="1">
            <a:spLocks noGrp="1"/>
          </p:cNvSpPr>
          <p:nvPr>
            <p:ph type="body" idx="1"/>
          </p:nvPr>
        </p:nvSpPr>
        <p:spPr>
          <a:xfrm>
            <a:off x="459055" y="6078061"/>
            <a:ext cx="10113300" cy="594300"/>
          </a:xfrm>
          <a:prstGeom prst="rect">
            <a:avLst/>
          </a:prstGeom>
          <a:noFill/>
          <a:ln>
            <a:noFill/>
          </a:ln>
        </p:spPr>
        <p:txBody>
          <a:bodyPr spcFirstLastPara="1" wrap="square" lIns="91425" tIns="0" rIns="91425" bIns="0" anchor="t" anchorCtr="0">
            <a:normAutofit fontScale="92500" lnSpcReduction="20000"/>
          </a:bodyPr>
          <a:lstStyle/>
          <a:p>
            <a:pPr marL="0" lvl="0" indent="0" algn="l" rtl="0">
              <a:lnSpc>
                <a:spcPct val="90000"/>
              </a:lnSpc>
              <a:spcBef>
                <a:spcPts val="0"/>
              </a:spcBef>
              <a:spcAft>
                <a:spcPts val="600"/>
              </a:spcAft>
              <a:buSzPts val="1500"/>
              <a:buNone/>
            </a:pPr>
            <a:endParaRPr lang="en-US" sz="2100" b="1" dirty="0">
              <a:latin typeface="Libre Franklin"/>
              <a:ea typeface="Libre Franklin"/>
              <a:cs typeface="Libre Franklin"/>
            </a:endParaRPr>
          </a:p>
          <a:p>
            <a:pPr marL="0" lvl="0" indent="0" algn="l" rtl="0">
              <a:lnSpc>
                <a:spcPct val="90000"/>
              </a:lnSpc>
              <a:spcBef>
                <a:spcPts val="0"/>
              </a:spcBef>
              <a:spcAft>
                <a:spcPts val="600"/>
              </a:spcAft>
              <a:buSzPts val="1500"/>
              <a:buNone/>
            </a:pPr>
            <a:r>
              <a:rPr lang="en-US" sz="2100" b="1" dirty="0">
                <a:latin typeface="Libre Franklin"/>
                <a:ea typeface="Libre Franklin"/>
                <a:cs typeface="Libre Franklin"/>
                <a:sym typeface="Libre Franklin"/>
              </a:rPr>
              <a:t>Spring 2022</a:t>
            </a:r>
            <a:endParaRPr sz="2100" b="1" dirty="0">
              <a:latin typeface="Libre Franklin"/>
              <a:ea typeface="Libre Franklin"/>
              <a:cs typeface="Libre Franklin"/>
              <a:sym typeface="Libre Franklin"/>
            </a:endParaRPr>
          </a:p>
        </p:txBody>
      </p:sp>
      <p:pic>
        <p:nvPicPr>
          <p:cNvPr id="145" name="Google Shape;145;g114646dbea4_0_274" descr="MA DESE Logo"/>
          <p:cNvPicPr preferRelativeResize="0"/>
          <p:nvPr/>
        </p:nvPicPr>
        <p:blipFill rotWithShape="1">
          <a:blip r:embed="rId4">
            <a:alphaModFix/>
          </a:blip>
          <a:srcRect/>
          <a:stretch/>
        </p:blipFill>
        <p:spPr>
          <a:xfrm>
            <a:off x="9508900" y="5282000"/>
            <a:ext cx="2512401" cy="1221850"/>
          </a:xfrm>
          <a:prstGeom prst="rect">
            <a:avLst/>
          </a:prstGeom>
          <a:noFill/>
          <a:ln>
            <a:noFill/>
          </a:ln>
        </p:spPr>
      </p:pic>
    </p:spTree>
    <p:extLst>
      <p:ext uri="{BB962C8B-B14F-4D97-AF65-F5344CB8AC3E}">
        <p14:creationId xmlns:p14="http://schemas.microsoft.com/office/powerpoint/2010/main" val="138051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g114646dbea4_0_3643"/>
          <p:cNvSpPr txBox="1">
            <a:spLocks noGrp="1"/>
          </p:cNvSpPr>
          <p:nvPr>
            <p:ph type="body" idx="2"/>
          </p:nvPr>
        </p:nvSpPr>
        <p:spPr>
          <a:xfrm>
            <a:off x="156550" y="228325"/>
            <a:ext cx="3814800" cy="6366000"/>
          </a:xfrm>
          <a:prstGeom prst="rect">
            <a:avLst/>
          </a:prstGeom>
          <a:noFill/>
          <a:ln>
            <a:noFill/>
          </a:ln>
        </p:spPr>
        <p:txBody>
          <a:bodyPr spcFirstLastPara="1" wrap="square" lIns="91425" tIns="45700" rIns="91425" bIns="45700" anchor="t" anchorCtr="0">
            <a:noAutofit/>
          </a:bodyPr>
          <a:lstStyle/>
          <a:p>
            <a:pPr marL="91440" lvl="0" indent="-135890" algn="l" rtl="0">
              <a:lnSpc>
                <a:spcPct val="80000"/>
              </a:lnSpc>
              <a:spcBef>
                <a:spcPts val="0"/>
              </a:spcBef>
              <a:spcAft>
                <a:spcPts val="0"/>
              </a:spcAft>
              <a:buSzPts val="2140"/>
              <a:buChar char=" "/>
            </a:pPr>
            <a:r>
              <a:rPr lang="en-US" sz="2140" dirty="0">
                <a:solidFill>
                  <a:schemeClr val="dk1"/>
                </a:solidFill>
              </a:rPr>
              <a:t>To </a:t>
            </a:r>
            <a:r>
              <a:rPr lang="en-US" sz="2140" b="1" dirty="0">
                <a:solidFill>
                  <a:schemeClr val="lt2"/>
                </a:solidFill>
              </a:rPr>
              <a:t>improve outcomes</a:t>
            </a:r>
            <a:r>
              <a:rPr lang="en-US" sz="2140" dirty="0">
                <a:solidFill>
                  <a:srgbClr val="3F3F3F"/>
                </a:solidFill>
              </a:rPr>
              <a:t> </a:t>
            </a:r>
            <a:r>
              <a:rPr lang="en-US" sz="2140" dirty="0">
                <a:solidFill>
                  <a:schemeClr val="dk1"/>
                </a:solidFill>
              </a:rPr>
              <a:t>for all students with disabilities by providing guidance, technical assistance, and tools on equitable processes to school and district professionals, families, and students so that all students with disabilities have</a:t>
            </a:r>
            <a:r>
              <a:rPr lang="en-US" sz="2140" dirty="0">
                <a:solidFill>
                  <a:srgbClr val="3F3F3F"/>
                </a:solidFill>
              </a:rPr>
              <a:t> </a:t>
            </a:r>
            <a:r>
              <a:rPr lang="en-US" sz="2140" b="1" dirty="0">
                <a:solidFill>
                  <a:schemeClr val="lt2"/>
                </a:solidFill>
              </a:rPr>
              <a:t>meaningful access</a:t>
            </a:r>
            <a:r>
              <a:rPr lang="en-US" sz="2140" dirty="0">
                <a:solidFill>
                  <a:srgbClr val="3F3F3F"/>
                </a:solidFill>
              </a:rPr>
              <a:t> </a:t>
            </a:r>
            <a:r>
              <a:rPr lang="en-US" sz="2140" dirty="0">
                <a:solidFill>
                  <a:schemeClr val="dk1"/>
                </a:solidFill>
              </a:rPr>
              <a:t>to the curriculum frameworks and life of the school.</a:t>
            </a:r>
            <a:endParaRPr sz="2140" dirty="0">
              <a:solidFill>
                <a:schemeClr val="dk1"/>
              </a:solidFill>
            </a:endParaRPr>
          </a:p>
          <a:p>
            <a:pPr marL="91440" lvl="0" indent="-133350" algn="l" rtl="0">
              <a:lnSpc>
                <a:spcPct val="90000"/>
              </a:lnSpc>
              <a:spcBef>
                <a:spcPts val="1400"/>
              </a:spcBef>
              <a:spcAft>
                <a:spcPts val="0"/>
              </a:spcAft>
              <a:buSzPts val="2100"/>
              <a:buChar char=" "/>
            </a:pPr>
            <a:r>
              <a:rPr lang="en-US" sz="2100" dirty="0">
                <a:solidFill>
                  <a:schemeClr val="dk1"/>
                </a:solidFill>
              </a:rPr>
              <a:t>If students with disabilities have meaningful access to the curriculum frameworks and the skills to engage in all aspects of the life of the school, then we will begin to</a:t>
            </a:r>
            <a:r>
              <a:rPr lang="en-US" sz="2100" dirty="0">
                <a:solidFill>
                  <a:srgbClr val="3F3F3F"/>
                </a:solidFill>
              </a:rPr>
              <a:t> </a:t>
            </a:r>
            <a:r>
              <a:rPr lang="en-US" sz="2100" b="1" dirty="0">
                <a:solidFill>
                  <a:schemeClr val="lt2"/>
                </a:solidFill>
              </a:rPr>
              <a:t>close the opportunity and achievement gaps</a:t>
            </a:r>
            <a:r>
              <a:rPr lang="en-US" sz="2100" b="1" dirty="0">
                <a:solidFill>
                  <a:srgbClr val="3F3F3F"/>
                </a:solidFill>
              </a:rPr>
              <a:t> </a:t>
            </a:r>
            <a:r>
              <a:rPr lang="en-US" sz="2100" dirty="0">
                <a:solidFill>
                  <a:schemeClr val="dk1"/>
                </a:solidFill>
              </a:rPr>
              <a:t>between students with disabilities and their age-appropriate non-disabled peers.</a:t>
            </a:r>
            <a:endParaRPr sz="2140" dirty="0">
              <a:solidFill>
                <a:schemeClr val="dk1"/>
              </a:solidFill>
            </a:endParaRPr>
          </a:p>
        </p:txBody>
      </p:sp>
      <p:sp>
        <p:nvSpPr>
          <p:cNvPr id="170" name="Google Shape;170;g114646dbea4_0_3643"/>
          <p:cNvSpPr txBox="1"/>
          <p:nvPr/>
        </p:nvSpPr>
        <p:spPr>
          <a:xfrm>
            <a:off x="4259898" y="1337500"/>
            <a:ext cx="18414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rgbClr val="000000"/>
                </a:solidFill>
                <a:latin typeface="Libre Franklin"/>
                <a:ea typeface="Libre Franklin"/>
                <a:cs typeface="Libre Franklin"/>
                <a:sym typeface="Libre Franklin"/>
              </a:rPr>
              <a:t>Project Goal</a:t>
            </a:r>
            <a:endParaRPr sz="2100" b="1" i="0" u="none" strike="noStrike" cap="none" dirty="0">
              <a:solidFill>
                <a:srgbClr val="000000"/>
              </a:solidFill>
              <a:latin typeface="Libre Franklin"/>
              <a:ea typeface="Libre Franklin"/>
              <a:cs typeface="Libre Franklin"/>
              <a:sym typeface="Libre Franklin"/>
            </a:endParaRPr>
          </a:p>
        </p:txBody>
      </p:sp>
      <p:sp>
        <p:nvSpPr>
          <p:cNvPr id="158" name="Google Shape;158;g114646dbea4_0_3643"/>
          <p:cNvSpPr txBox="1">
            <a:spLocks noGrp="1"/>
          </p:cNvSpPr>
          <p:nvPr>
            <p:ph type="title"/>
          </p:nvPr>
        </p:nvSpPr>
        <p:spPr>
          <a:xfrm>
            <a:off x="7316067" y="2525350"/>
            <a:ext cx="3314100" cy="2050500"/>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SzPts val="3600"/>
              <a:buNone/>
            </a:pPr>
            <a:r>
              <a:rPr lang="en-US" b="1" dirty="0">
                <a:solidFill>
                  <a:schemeClr val="dk1"/>
                </a:solidFill>
              </a:rPr>
              <a:t>The IEP Improvement Project</a:t>
            </a:r>
            <a:endParaRPr b="1" dirty="0">
              <a:solidFill>
                <a:schemeClr val="dk1"/>
              </a:solidFill>
            </a:endParaRPr>
          </a:p>
        </p:txBody>
      </p:sp>
      <p:grpSp>
        <p:nvGrpSpPr>
          <p:cNvPr id="160" name="Google Shape;160;g114646dbea4_0_3643" descr="The IEP Improvement Project&#10;1) Improve Outcomes&#10;2) Meaningful Access&#10;3) Close Opportunity &amp; Achievement Gaps"/>
          <p:cNvGrpSpPr/>
          <p:nvPr/>
        </p:nvGrpSpPr>
        <p:grpSpPr>
          <a:xfrm>
            <a:off x="6009869" y="551479"/>
            <a:ext cx="5926989" cy="5572192"/>
            <a:chOff x="5732756" y="2682276"/>
            <a:chExt cx="719906" cy="719856"/>
          </a:xfrm>
        </p:grpSpPr>
        <p:sp>
          <p:nvSpPr>
            <p:cNvPr id="161" name="Google Shape;161;g114646dbea4_0_3643"/>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rgbClr val="01646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E515E"/>
                </a:buClr>
                <a:buSzPts val="1400"/>
                <a:buFont typeface="Calibri"/>
                <a:buNone/>
              </a:pPr>
              <a:endParaRPr sz="1400" b="0" i="0" u="none" strike="noStrike" cap="none">
                <a:solidFill>
                  <a:srgbClr val="4E515E"/>
                </a:solidFill>
                <a:latin typeface="Calibri"/>
                <a:ea typeface="Calibri"/>
                <a:cs typeface="Calibri"/>
                <a:sym typeface="Calibri"/>
              </a:endParaRPr>
            </a:p>
          </p:txBody>
        </p:sp>
        <p:sp>
          <p:nvSpPr>
            <p:cNvPr id="162" name="Google Shape;162;g114646dbea4_0_3643"/>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rgbClr val="49707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E515E"/>
                </a:buClr>
                <a:buSzPts val="1400"/>
                <a:buFont typeface="Calibri"/>
                <a:buNone/>
              </a:pPr>
              <a:endParaRPr sz="1400" b="0" i="0" u="none" strike="noStrike" cap="none">
                <a:solidFill>
                  <a:srgbClr val="4E515E"/>
                </a:solidFill>
                <a:latin typeface="Calibri"/>
                <a:ea typeface="Calibri"/>
                <a:cs typeface="Calibri"/>
                <a:sym typeface="Calibri"/>
              </a:endParaRPr>
            </a:p>
          </p:txBody>
        </p:sp>
        <p:sp>
          <p:nvSpPr>
            <p:cNvPr id="163" name="Google Shape;163;g114646dbea4_0_3643"/>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rgbClr val="0192A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E515E"/>
                </a:buClr>
                <a:buSzPts val="1400"/>
                <a:buFont typeface="Calibri"/>
                <a:buNone/>
              </a:pPr>
              <a:endParaRPr sz="1400" b="0" i="0" u="none" strike="noStrike" cap="none">
                <a:solidFill>
                  <a:srgbClr val="4E515E"/>
                </a:solidFill>
                <a:latin typeface="Calibri"/>
                <a:ea typeface="Calibri"/>
                <a:cs typeface="Calibri"/>
                <a:sym typeface="Calibri"/>
              </a:endParaRPr>
            </a:p>
          </p:txBody>
        </p:sp>
      </p:grpSp>
      <p:sp>
        <p:nvSpPr>
          <p:cNvPr id="164" name="Google Shape;164;g114646dbea4_0_3643"/>
          <p:cNvSpPr txBox="1"/>
          <p:nvPr/>
        </p:nvSpPr>
        <p:spPr>
          <a:xfrm rot="-3130372">
            <a:off x="6033291" y="1784353"/>
            <a:ext cx="2614625" cy="110811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chemeClr val="lt1"/>
                </a:solidFill>
                <a:latin typeface="Calibri"/>
                <a:ea typeface="Calibri"/>
                <a:cs typeface="Calibri"/>
                <a:sym typeface="Calibri"/>
              </a:rPr>
              <a:t>Improve Outcomes</a:t>
            </a:r>
            <a:endParaRPr sz="3000" b="1" i="0" u="none" strike="noStrike" cap="none" dirty="0">
              <a:solidFill>
                <a:schemeClr val="lt1"/>
              </a:solidFill>
              <a:latin typeface="Calibri"/>
              <a:ea typeface="Calibri"/>
              <a:cs typeface="Calibri"/>
              <a:sym typeface="Calibri"/>
            </a:endParaRPr>
          </a:p>
        </p:txBody>
      </p:sp>
      <p:sp>
        <p:nvSpPr>
          <p:cNvPr id="167" name="Google Shape;167;g114646dbea4_0_3643"/>
          <p:cNvSpPr txBox="1"/>
          <p:nvPr/>
        </p:nvSpPr>
        <p:spPr>
          <a:xfrm>
            <a:off x="3912025" y="4310775"/>
            <a:ext cx="20979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rgbClr val="000000"/>
                </a:solidFill>
                <a:latin typeface="Libre Franklin"/>
                <a:ea typeface="Libre Franklin"/>
                <a:cs typeface="Libre Franklin"/>
                <a:sym typeface="Libre Franklin"/>
              </a:rPr>
              <a:t>Theory of Change</a:t>
            </a:r>
            <a:endParaRPr sz="2100" b="1" i="0" u="none" strike="noStrike" cap="none" dirty="0">
              <a:solidFill>
                <a:srgbClr val="000000"/>
              </a:solidFill>
              <a:latin typeface="Libre Franklin"/>
              <a:ea typeface="Libre Franklin"/>
              <a:cs typeface="Libre Franklin"/>
              <a:sym typeface="Libre Franklin"/>
            </a:endParaRPr>
          </a:p>
        </p:txBody>
      </p:sp>
      <p:sp>
        <p:nvSpPr>
          <p:cNvPr id="165" name="Google Shape;165;g114646dbea4_0_3643"/>
          <p:cNvSpPr txBox="1"/>
          <p:nvPr/>
        </p:nvSpPr>
        <p:spPr>
          <a:xfrm rot="2700000">
            <a:off x="9313148" y="1728032"/>
            <a:ext cx="2614315" cy="11081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chemeClr val="lt1"/>
                </a:solidFill>
                <a:latin typeface="Calibri"/>
                <a:ea typeface="Calibri"/>
                <a:cs typeface="Calibri"/>
                <a:sym typeface="Calibri"/>
              </a:rPr>
              <a:t>Meaningful Access</a:t>
            </a:r>
            <a:endParaRPr sz="3000" b="1" i="0" u="none" strike="noStrike" cap="none" dirty="0">
              <a:solidFill>
                <a:schemeClr val="lt1"/>
              </a:solidFill>
              <a:latin typeface="Calibri"/>
              <a:ea typeface="Calibri"/>
              <a:cs typeface="Calibri"/>
              <a:sym typeface="Calibri"/>
            </a:endParaRPr>
          </a:p>
        </p:txBody>
      </p:sp>
      <p:sp>
        <p:nvSpPr>
          <p:cNvPr id="166" name="Google Shape;166;g114646dbea4_0_3643"/>
          <p:cNvSpPr txBox="1"/>
          <p:nvPr/>
        </p:nvSpPr>
        <p:spPr>
          <a:xfrm>
            <a:off x="7370023" y="4512992"/>
            <a:ext cx="3206100" cy="1569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chemeClr val="lt1"/>
                </a:solidFill>
                <a:latin typeface="Calibri"/>
                <a:ea typeface="Calibri"/>
                <a:cs typeface="Calibri"/>
                <a:sym typeface="Calibri"/>
              </a:rPr>
              <a:t>Close Opportunity &amp; Achievement Gaps</a:t>
            </a:r>
            <a:endParaRPr sz="3000" b="1" i="0" u="none" strike="noStrike" cap="none" dirty="0">
              <a:solidFill>
                <a:schemeClr val="lt1"/>
              </a:solidFill>
              <a:latin typeface="Calibri"/>
              <a:ea typeface="Calibri"/>
              <a:cs typeface="Calibri"/>
              <a:sym typeface="Calibri"/>
            </a:endParaRPr>
          </a:p>
        </p:txBody>
      </p:sp>
      <p:sp>
        <p:nvSpPr>
          <p:cNvPr id="168" name="Google Shape;168;g114646dbea4_0_3643">
            <a:extLst>
              <a:ext uri="{C183D7F6-B498-43B3-948B-1728B52AA6E4}">
                <adec:decorative xmlns:adec="http://schemas.microsoft.com/office/drawing/2017/decorative" val="1"/>
              </a:ext>
            </a:extLst>
          </p:cNvPr>
          <p:cNvSpPr/>
          <p:nvPr/>
        </p:nvSpPr>
        <p:spPr>
          <a:xfrm>
            <a:off x="3858350" y="3981825"/>
            <a:ext cx="518275" cy="831356"/>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114646dbea4_0_3643">
            <a:extLst>
              <a:ext uri="{C183D7F6-B498-43B3-948B-1728B52AA6E4}">
                <adec:decorative xmlns:adec="http://schemas.microsoft.com/office/drawing/2017/decorative" val="1"/>
              </a:ext>
            </a:extLst>
          </p:cNvPr>
          <p:cNvSpPr/>
          <p:nvPr/>
        </p:nvSpPr>
        <p:spPr>
          <a:xfrm rot="10800000" flipH="1">
            <a:off x="3858350" y="4813164"/>
            <a:ext cx="518275" cy="831356"/>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g114646dbea4_0_3643">
            <a:extLst>
              <a:ext uri="{C183D7F6-B498-43B3-948B-1728B52AA6E4}">
                <adec:decorative xmlns:adec="http://schemas.microsoft.com/office/drawing/2017/decorative" val="1"/>
              </a:ext>
            </a:extLst>
          </p:cNvPr>
          <p:cNvSpPr/>
          <p:nvPr/>
        </p:nvSpPr>
        <p:spPr>
          <a:xfrm>
            <a:off x="3885188" y="731600"/>
            <a:ext cx="518275" cy="831356"/>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114646dbea4_0_3643">
            <a:extLst>
              <a:ext uri="{C183D7F6-B498-43B3-948B-1728B52AA6E4}">
                <adec:decorative xmlns:adec="http://schemas.microsoft.com/office/drawing/2017/decorative" val="1"/>
              </a:ext>
            </a:extLst>
          </p:cNvPr>
          <p:cNvSpPr/>
          <p:nvPr/>
        </p:nvSpPr>
        <p:spPr>
          <a:xfrm rot="10800000" flipH="1">
            <a:off x="3885188" y="1562939"/>
            <a:ext cx="518275" cy="831356"/>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17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g114646dbea4_0_3670" descr="Tjhe "/>
          <p:cNvGrpSpPr/>
          <p:nvPr/>
        </p:nvGrpSpPr>
        <p:grpSpPr>
          <a:xfrm>
            <a:off x="3048146" y="88183"/>
            <a:ext cx="6303530" cy="6040230"/>
            <a:chOff x="5926265" y="4424051"/>
            <a:chExt cx="720247" cy="720181"/>
          </a:xfrm>
        </p:grpSpPr>
        <p:sp>
          <p:nvSpPr>
            <p:cNvPr id="179" name="Google Shape;179;g114646dbea4_0_3670"/>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1646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E515E"/>
                </a:buClr>
                <a:buSzPts val="1400"/>
                <a:buFont typeface="Calibri"/>
                <a:buNone/>
              </a:pPr>
              <a:endParaRPr sz="1400" b="0" i="0" u="none" strike="noStrike" cap="none">
                <a:solidFill>
                  <a:srgbClr val="4E515E"/>
                </a:solidFill>
                <a:latin typeface="Calibri"/>
                <a:ea typeface="Calibri"/>
                <a:cs typeface="Calibri"/>
                <a:sym typeface="Calibri"/>
              </a:endParaRPr>
            </a:p>
          </p:txBody>
        </p:sp>
        <p:sp>
          <p:nvSpPr>
            <p:cNvPr id="180" name="Google Shape;180;g114646dbea4_0_3670"/>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rgbClr val="36AD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E515E"/>
                </a:buClr>
                <a:buSzPts val="1400"/>
                <a:buFont typeface="Calibri"/>
                <a:buNone/>
              </a:pPr>
              <a:endParaRPr sz="1400" b="0" i="0" u="none" strike="noStrike" cap="none">
                <a:solidFill>
                  <a:srgbClr val="4E515E"/>
                </a:solidFill>
                <a:latin typeface="Calibri"/>
                <a:ea typeface="Calibri"/>
                <a:cs typeface="Calibri"/>
                <a:sym typeface="Calibri"/>
              </a:endParaRPr>
            </a:p>
          </p:txBody>
        </p:sp>
        <p:sp>
          <p:nvSpPr>
            <p:cNvPr id="181" name="Google Shape;181;g114646dbea4_0_3670"/>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0192A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E515E"/>
                </a:buClr>
                <a:buSzPts val="1400"/>
                <a:buFont typeface="Calibri"/>
                <a:buNone/>
              </a:pPr>
              <a:endParaRPr sz="1400" b="0" i="0" u="none" strike="noStrike" cap="none">
                <a:solidFill>
                  <a:srgbClr val="4E515E"/>
                </a:solidFill>
                <a:latin typeface="Calibri"/>
                <a:ea typeface="Calibri"/>
                <a:cs typeface="Calibri"/>
                <a:sym typeface="Calibri"/>
              </a:endParaRPr>
            </a:p>
          </p:txBody>
        </p:sp>
        <p:sp>
          <p:nvSpPr>
            <p:cNvPr id="182" name="Google Shape;182;g114646dbea4_0_3670"/>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rgbClr val="49707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E515E"/>
                </a:buClr>
                <a:buSzPts val="1400"/>
                <a:buFont typeface="Calibri"/>
                <a:buNone/>
              </a:pPr>
              <a:endParaRPr sz="1400" b="0" i="0" u="none" strike="noStrike" cap="none">
                <a:solidFill>
                  <a:srgbClr val="4E515E"/>
                </a:solidFill>
                <a:latin typeface="Calibri"/>
                <a:ea typeface="Calibri"/>
                <a:cs typeface="Calibri"/>
                <a:sym typeface="Calibri"/>
              </a:endParaRPr>
            </a:p>
          </p:txBody>
        </p:sp>
      </p:grpSp>
      <p:sp>
        <p:nvSpPr>
          <p:cNvPr id="183" name="Google Shape;183;g114646dbea4_0_3670"/>
          <p:cNvSpPr txBox="1"/>
          <p:nvPr/>
        </p:nvSpPr>
        <p:spPr>
          <a:xfrm rot="-1814">
            <a:off x="3588386" y="912216"/>
            <a:ext cx="2274000"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400"/>
              <a:buFont typeface="Calibri"/>
              <a:buNone/>
            </a:pPr>
            <a:r>
              <a:rPr lang="en-US" sz="2600" b="1" i="0" u="none" strike="noStrike" cap="none">
                <a:solidFill>
                  <a:schemeClr val="lt1"/>
                </a:solidFill>
                <a:latin typeface="Calibri"/>
                <a:ea typeface="Calibri"/>
                <a:cs typeface="Calibri"/>
                <a:sym typeface="Calibri"/>
              </a:rPr>
              <a:t>Referral, Evaluation, Eligibility Guide</a:t>
            </a:r>
            <a:endParaRPr sz="2600" b="0" i="0" u="none" strike="noStrike" cap="none">
              <a:solidFill>
                <a:schemeClr val="lt1"/>
              </a:solidFill>
              <a:latin typeface="Calibri"/>
              <a:ea typeface="Calibri"/>
              <a:cs typeface="Calibri"/>
              <a:sym typeface="Calibri"/>
            </a:endParaRPr>
          </a:p>
        </p:txBody>
      </p:sp>
      <p:sp>
        <p:nvSpPr>
          <p:cNvPr id="184" name="Google Shape;184;g114646dbea4_0_3670"/>
          <p:cNvSpPr txBox="1"/>
          <p:nvPr/>
        </p:nvSpPr>
        <p:spPr>
          <a:xfrm rot="-1814">
            <a:off x="6583381" y="1182104"/>
            <a:ext cx="2274000" cy="1293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400"/>
              <a:buFont typeface="Calibri"/>
              <a:buNone/>
            </a:pPr>
            <a:r>
              <a:rPr lang="en-US" sz="2600" b="1" i="0" u="none" strike="noStrike" cap="none">
                <a:solidFill>
                  <a:schemeClr val="lt1"/>
                </a:solidFill>
                <a:latin typeface="Calibri"/>
                <a:ea typeface="Calibri"/>
                <a:cs typeface="Calibri"/>
                <a:sym typeface="Calibri"/>
              </a:rPr>
              <a:t>Parent’s Guide to Special Education</a:t>
            </a:r>
            <a:endParaRPr sz="2600" b="0" i="0" u="none" strike="noStrike" cap="none">
              <a:solidFill>
                <a:schemeClr val="lt1"/>
              </a:solidFill>
              <a:latin typeface="Calibri"/>
              <a:ea typeface="Calibri"/>
              <a:cs typeface="Calibri"/>
              <a:sym typeface="Calibri"/>
            </a:endParaRPr>
          </a:p>
        </p:txBody>
      </p:sp>
      <p:sp>
        <p:nvSpPr>
          <p:cNvPr id="185" name="Google Shape;185;g114646dbea4_0_3670"/>
          <p:cNvSpPr txBox="1"/>
          <p:nvPr/>
        </p:nvSpPr>
        <p:spPr>
          <a:xfrm rot="-1814">
            <a:off x="3588435" y="3983257"/>
            <a:ext cx="22740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400"/>
              <a:buFont typeface="Calibri"/>
              <a:buNone/>
            </a:pPr>
            <a:r>
              <a:rPr lang="en-US" sz="2600" b="1" i="0" u="none" strike="noStrike" cap="none">
                <a:solidFill>
                  <a:schemeClr val="lt1"/>
                </a:solidFill>
                <a:latin typeface="Calibri"/>
                <a:ea typeface="Calibri"/>
                <a:cs typeface="Calibri"/>
                <a:sym typeface="Calibri"/>
              </a:rPr>
              <a:t>IEP Process Guide</a:t>
            </a:r>
            <a:endParaRPr sz="2600" b="0" i="0" u="none" strike="noStrike" cap="none">
              <a:solidFill>
                <a:schemeClr val="lt1"/>
              </a:solidFill>
              <a:latin typeface="Calibri"/>
              <a:ea typeface="Calibri"/>
              <a:cs typeface="Calibri"/>
              <a:sym typeface="Calibri"/>
            </a:endParaRPr>
          </a:p>
        </p:txBody>
      </p:sp>
      <p:sp>
        <p:nvSpPr>
          <p:cNvPr id="186" name="Google Shape;186;g114646dbea4_0_3670"/>
          <p:cNvSpPr txBox="1"/>
          <p:nvPr/>
        </p:nvSpPr>
        <p:spPr>
          <a:xfrm rot="-1814">
            <a:off x="6583329" y="3783157"/>
            <a:ext cx="2274000" cy="1293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400"/>
              <a:buFont typeface="Calibri"/>
              <a:buNone/>
            </a:pPr>
            <a:r>
              <a:rPr lang="en-US" sz="2600" b="1" i="0" u="none" strike="noStrike" cap="none">
                <a:solidFill>
                  <a:schemeClr val="lt1"/>
                </a:solidFill>
                <a:latin typeface="Calibri"/>
                <a:ea typeface="Calibri"/>
                <a:cs typeface="Calibri"/>
                <a:sym typeface="Calibri"/>
              </a:rPr>
              <a:t>Systems Improvement Playbook</a:t>
            </a:r>
            <a:endParaRPr sz="2600" b="0" i="0" u="none" strike="noStrike" cap="none">
              <a:solidFill>
                <a:schemeClr val="lt1"/>
              </a:solidFill>
              <a:latin typeface="Calibri"/>
              <a:ea typeface="Calibri"/>
              <a:cs typeface="Calibri"/>
              <a:sym typeface="Calibri"/>
            </a:endParaRPr>
          </a:p>
        </p:txBody>
      </p:sp>
      <p:sp>
        <p:nvSpPr>
          <p:cNvPr id="187" name="Google Shape;187;g114646dbea4_0_3670"/>
          <p:cNvSpPr txBox="1"/>
          <p:nvPr/>
        </p:nvSpPr>
        <p:spPr>
          <a:xfrm>
            <a:off x="5474513" y="2605775"/>
            <a:ext cx="1450800" cy="10467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Libre Franklin"/>
                <a:ea typeface="Libre Franklin"/>
                <a:cs typeface="Libre Franklin"/>
                <a:sym typeface="Libre Franklin"/>
              </a:rPr>
              <a:t>MA DESE Special Education Forms</a:t>
            </a:r>
            <a:endParaRPr sz="1400" b="1" i="0" u="none" strike="noStrike" cap="none">
              <a:solidFill>
                <a:srgbClr val="000000"/>
              </a:solidFill>
              <a:latin typeface="Libre Franklin"/>
              <a:ea typeface="Libre Franklin"/>
              <a:cs typeface="Libre Franklin"/>
              <a:sym typeface="Libre Franklin"/>
            </a:endParaRPr>
          </a:p>
        </p:txBody>
      </p:sp>
      <p:sp>
        <p:nvSpPr>
          <p:cNvPr id="2" name="Title 1" descr="MA DESE Special Education Forms&#10;1) Referral, Evaluation, Eligibility Guide&#10;2) Parent's Guide to Special Education&#10;3) IEP Process Guide&#10;4) Systems Improvements Playbook">
            <a:extLst>
              <a:ext uri="{FF2B5EF4-FFF2-40B4-BE49-F238E27FC236}">
                <a16:creationId xmlns:a16="http://schemas.microsoft.com/office/drawing/2014/main" id="{3707E870-CE04-4CEB-9481-BD44DAF7DA44}"/>
              </a:ext>
            </a:extLst>
          </p:cNvPr>
          <p:cNvSpPr>
            <a:spLocks noGrp="1"/>
          </p:cNvSpPr>
          <p:nvPr>
            <p:ph type="title" idx="4294967295"/>
          </p:nvPr>
        </p:nvSpPr>
        <p:spPr>
          <a:xfrm>
            <a:off x="1097280" y="-1450757"/>
            <a:ext cx="10058400" cy="1450757"/>
          </a:xfrm>
        </p:spPr>
        <p:txBody>
          <a:bodyPr spcFirstLastPara="1" wrap="square" lIns="91425" tIns="45700" rIns="91425" bIns="45700" anchor="b" anchorCtr="0">
            <a:normAutofit/>
          </a:bodyPr>
          <a:lstStyle/>
          <a:p>
            <a:r>
              <a:rPr lang="en-US" dirty="0"/>
              <a:t>MA DESE Special Education Forms</a:t>
            </a:r>
          </a:p>
        </p:txBody>
      </p:sp>
    </p:spTree>
    <p:extLst>
      <p:ext uri="{BB962C8B-B14F-4D97-AF65-F5344CB8AC3E}">
        <p14:creationId xmlns:p14="http://schemas.microsoft.com/office/powerpoint/2010/main" val="176907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5D79-7EE6-E72D-046B-C61F87220035}"/>
              </a:ext>
            </a:extLst>
          </p:cNvPr>
          <p:cNvSpPr>
            <a:spLocks noGrp="1"/>
          </p:cNvSpPr>
          <p:nvPr>
            <p:ph type="title"/>
          </p:nvPr>
        </p:nvSpPr>
        <p:spPr/>
        <p:txBody>
          <a:bodyPr/>
          <a:lstStyle/>
          <a:p>
            <a:r>
              <a:rPr lang="en-US" dirty="0">
                <a:latin typeface="Segoe UI Semibold"/>
                <a:cs typeface="Segoe UI Semibold"/>
              </a:rPr>
              <a:t>Projected Timeline for IEP Improvement Project</a:t>
            </a:r>
            <a:endParaRPr lang="en-US" dirty="0"/>
          </a:p>
        </p:txBody>
      </p:sp>
      <p:sp>
        <p:nvSpPr>
          <p:cNvPr id="4" name="Slide Number Placeholder 3">
            <a:extLst>
              <a:ext uri="{FF2B5EF4-FFF2-40B4-BE49-F238E27FC236}">
                <a16:creationId xmlns:a16="http://schemas.microsoft.com/office/drawing/2014/main" id="{BB17BAC8-0269-F624-DF4A-71D588D5C97E}"/>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pic>
        <p:nvPicPr>
          <p:cNvPr id="9" name="Picture 9" descr="IEP Improvement Projected Timeline - Forms">
            <a:extLst>
              <a:ext uri="{FF2B5EF4-FFF2-40B4-BE49-F238E27FC236}">
                <a16:creationId xmlns:a16="http://schemas.microsoft.com/office/drawing/2014/main" id="{40F0B6E0-7246-DD07-BA9C-B5C03405F919}"/>
              </a:ext>
            </a:extLst>
          </p:cNvPr>
          <p:cNvPicPr>
            <a:picLocks noGrp="1" noChangeAspect="1"/>
          </p:cNvPicPr>
          <p:nvPr>
            <p:ph idx="1"/>
          </p:nvPr>
        </p:nvPicPr>
        <p:blipFill>
          <a:blip r:embed="rId2"/>
          <a:stretch>
            <a:fillRect/>
          </a:stretch>
        </p:blipFill>
        <p:spPr>
          <a:xfrm>
            <a:off x="1237890" y="1039903"/>
            <a:ext cx="9616061" cy="5408334"/>
          </a:xfrm>
        </p:spPr>
      </p:pic>
    </p:spTree>
    <p:extLst>
      <p:ext uri="{BB962C8B-B14F-4D97-AF65-F5344CB8AC3E}">
        <p14:creationId xmlns:p14="http://schemas.microsoft.com/office/powerpoint/2010/main" val="90019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5D79-7EE6-E72D-046B-C61F87220035}"/>
              </a:ext>
            </a:extLst>
          </p:cNvPr>
          <p:cNvSpPr>
            <a:spLocks noGrp="1"/>
          </p:cNvSpPr>
          <p:nvPr>
            <p:ph type="title"/>
          </p:nvPr>
        </p:nvSpPr>
        <p:spPr/>
        <p:txBody>
          <a:bodyPr/>
          <a:lstStyle/>
          <a:p>
            <a:r>
              <a:rPr lang="en-US" dirty="0">
                <a:latin typeface="Segoe UI Semibold"/>
                <a:cs typeface="Segoe UI Semibold"/>
              </a:rPr>
              <a:t>Projected Timeline for IEP Improvement Project</a:t>
            </a:r>
            <a:endParaRPr lang="en-US" dirty="0"/>
          </a:p>
        </p:txBody>
      </p:sp>
      <p:sp>
        <p:nvSpPr>
          <p:cNvPr id="4" name="Slide Number Placeholder 3">
            <a:extLst>
              <a:ext uri="{FF2B5EF4-FFF2-40B4-BE49-F238E27FC236}">
                <a16:creationId xmlns:a16="http://schemas.microsoft.com/office/drawing/2014/main" id="{BB17BAC8-0269-F624-DF4A-71D588D5C97E}"/>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pic>
        <p:nvPicPr>
          <p:cNvPr id="7" name="Picture 7" descr="IEP Improvement Projected Timeline - Forms">
            <a:extLst>
              <a:ext uri="{FF2B5EF4-FFF2-40B4-BE49-F238E27FC236}">
                <a16:creationId xmlns:a16="http://schemas.microsoft.com/office/drawing/2014/main" id="{8E258C31-C175-E1B4-F487-A7C1721CAE3B}"/>
              </a:ext>
            </a:extLst>
          </p:cNvPr>
          <p:cNvPicPr>
            <a:picLocks noGrp="1" noChangeAspect="1"/>
          </p:cNvPicPr>
          <p:nvPr>
            <p:ph idx="1"/>
          </p:nvPr>
        </p:nvPicPr>
        <p:blipFill>
          <a:blip r:embed="rId2"/>
          <a:stretch>
            <a:fillRect/>
          </a:stretch>
        </p:blipFill>
        <p:spPr>
          <a:xfrm>
            <a:off x="991360" y="1039903"/>
            <a:ext cx="9705708" cy="5464362"/>
          </a:xfrm>
        </p:spPr>
      </p:pic>
    </p:spTree>
    <p:extLst>
      <p:ext uri="{BB962C8B-B14F-4D97-AF65-F5344CB8AC3E}">
        <p14:creationId xmlns:p14="http://schemas.microsoft.com/office/powerpoint/2010/main" val="248726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02</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latin typeface="+mj-lt"/>
                <a:cs typeface="Arial"/>
              </a:rPr>
              <a:t>Problem Resolution System</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291736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8703-B969-4896-9E22-3A2A351BB662}"/>
              </a:ext>
            </a:extLst>
          </p:cNvPr>
          <p:cNvSpPr>
            <a:spLocks noGrp="1"/>
          </p:cNvSpPr>
          <p:nvPr>
            <p:ph type="title"/>
          </p:nvPr>
        </p:nvSpPr>
        <p:spPr/>
        <p:txBody>
          <a:bodyPr/>
          <a:lstStyle/>
          <a:p>
            <a:r>
              <a:rPr lang="en-US" sz="3200">
                <a:latin typeface="+mj-lt"/>
              </a:rPr>
              <a:t>State Regulations: S</a:t>
            </a:r>
            <a:r>
              <a:rPr lang="en-US" sz="3200" b="1">
                <a:effectLst/>
                <a:latin typeface="+mj-lt"/>
                <a:ea typeface="Calibri" panose="020F0502020204030204" pitchFamily="34" charset="0"/>
                <a:cs typeface="Times New Roman" panose="02020603050405020304" pitchFamily="18" charset="0"/>
              </a:rPr>
              <a:t>pecial Education and General Education</a:t>
            </a:r>
            <a:endParaRPr lang="en-US" sz="3200">
              <a:latin typeface="+mj-lt"/>
            </a:endParaRPr>
          </a:p>
        </p:txBody>
      </p:sp>
      <p:sp>
        <p:nvSpPr>
          <p:cNvPr id="3" name="Content Placeholder 2">
            <a:extLst>
              <a:ext uri="{FF2B5EF4-FFF2-40B4-BE49-F238E27FC236}">
                <a16:creationId xmlns:a16="http://schemas.microsoft.com/office/drawing/2014/main" id="{AC0BB61E-13E0-4F2F-BB0A-BE50179CA654}"/>
              </a:ext>
            </a:extLst>
          </p:cNvPr>
          <p:cNvSpPr>
            <a:spLocks noGrp="1"/>
          </p:cNvSpPr>
          <p:nvPr>
            <p:ph idx="1"/>
          </p:nvPr>
        </p:nvSpPr>
        <p:spPr/>
        <p:txBody>
          <a:bodyPr/>
          <a:lstStyle/>
          <a:p>
            <a:pPr marL="0" indent="0">
              <a:buNone/>
            </a:pPr>
            <a:r>
              <a:rPr lang="en-US" sz="2000" b="0" i="0" dirty="0">
                <a:solidFill>
                  <a:srgbClr val="222222"/>
                </a:solidFill>
                <a:effectLst/>
                <a:latin typeface="Calibri" panose="020F0502020204030204" pitchFamily="34" charset="0"/>
                <a:cs typeface="Calibri" panose="020F0502020204030204" pitchFamily="34" charset="0"/>
              </a:rPr>
              <a:t>The Department maintains a Problem Resolution System that provides for the investigation of complaints and the enforcement of </a:t>
            </a:r>
            <a:r>
              <a:rPr lang="en-US" sz="2000" b="1" i="0" dirty="0">
                <a:solidFill>
                  <a:srgbClr val="222222"/>
                </a:solidFill>
                <a:effectLst/>
                <a:highlight>
                  <a:srgbClr val="FFFF00"/>
                </a:highlight>
                <a:latin typeface="Calibri" panose="020F0502020204030204" pitchFamily="34" charset="0"/>
                <a:cs typeface="Calibri" panose="020F0502020204030204" pitchFamily="34" charset="0"/>
              </a:rPr>
              <a:t>compliance with 603 CMR 28.00, as well as with other statutes and regulations relating to the provision of publicly funded education. The Department can make findings on procedural issues and issues related to implementation of requirements. </a:t>
            </a:r>
            <a:r>
              <a:rPr lang="en-US" sz="2000" b="0" i="0" dirty="0">
                <a:solidFill>
                  <a:srgbClr val="222222"/>
                </a:solidFill>
                <a:effectLst/>
                <a:latin typeface="Calibri" panose="020F0502020204030204" pitchFamily="34" charset="0"/>
                <a:cs typeface="Calibri" panose="020F0502020204030204" pitchFamily="34" charset="0"/>
              </a:rPr>
              <a:t>Any party wishing to file a complaint may do so through the Department. Use of the Department Problem Resolution procedures shall not prevent a party from requesting alternative administrative remedies of mediation or hearing on any matter, at any time. Copies of the Problem Resolution System Guidelines and Procedures are available from the Department upon request. Findings and orders issued by the Department on complaints and the Department's processing of a complaint are not reviewable by the Bureau of Special Education Appeals. Additionally, the pendency of a complaint before the Department does not make the Department a necessary party to actions on related issues pending before the Bureau of Special Education Appeals.</a:t>
            </a:r>
            <a:endParaRPr lang="en-US"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088BBCD-5749-48BB-AC2F-0B26A9366FB0}"/>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261104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4.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Camacho, Jamie L. (DESE)</DisplayName>
        <AccountId>24</AccountId>
        <AccountType/>
      </UserInfo>
      <UserInfo>
        <DisplayName>Viviani, Lauren (DESE)</DisplayName>
        <AccountId>21</AccountId>
        <AccountType/>
      </UserInfo>
      <UserInfo>
        <DisplayName>Barnett, Barry J (DESE)</DisplayName>
        <AccountId>44</AccountId>
        <AccountType/>
      </UserInfo>
      <UserInfo>
        <DisplayName>Marchese, Nina (DESE)</DisplayName>
        <AccountId>20</AccountId>
        <AccountType/>
      </UserInfo>
      <UserInfo>
        <DisplayName>Rist, April K.</DisplayName>
        <AccountId>26</AccountId>
        <AccountType/>
      </UserInfo>
      <UserInfo>
        <DisplayName>Rastogi-Kelly, Vandana (DESE)</DisplayName>
        <AccountId>22</AccountId>
        <AccountType/>
      </UserInfo>
      <UserInfo>
        <DisplayName>Johnston, Russell (DESE)</DisplayName>
        <AccountId>19</AccountId>
        <AccountType/>
      </UserInfo>
      <UserInfo>
        <DisplayName>Riley, Jeffrey (DESE)</DisplayName>
        <AccountId>145</AccountId>
        <AccountType/>
      </UserInfo>
      <UserInfo>
        <DisplayName>Correa, Leldamy (DESE)</DisplayName>
        <AccountId>36</AccountId>
        <AccountType/>
      </UserInfo>
      <UserInfo>
        <DisplayName>Robinson, Regina M. (DESE)</DisplayName>
        <AccountId>146</AccountId>
        <AccountType/>
      </UserInfo>
      <UserInfo>
        <DisplayName>Albino, Julie Swerdlow (DESE)</DisplayName>
        <AccountId>147</AccountId>
        <AccountType/>
      </UserInfo>
      <UserInfo>
        <DisplayName>Steenland, Deborah (DESE)</DisplayName>
        <AccountId>35</AccountId>
        <AccountType/>
      </UserInfo>
      <UserInfo>
        <DisplayName>Bhasin, Komal (DESE)</DisplayName>
        <AccountId>148</AccountId>
        <AccountType/>
      </UserInfo>
      <UserInfo>
        <DisplayName>Bell, William (DESE)</DisplayName>
        <AccountId>149</AccountId>
        <AccountType/>
      </UserInfo>
      <UserInfo>
        <DisplayName>Schneider, Rhoda E (DESE)</DisplayName>
        <AccountId>81</AccountId>
        <AccountType/>
      </UserInfo>
      <UserInfo>
        <DisplayName>Stronach, Anne Marie  (DESE)</DisplayName>
        <AccountId>150</AccountId>
        <AccountType/>
      </UserInfo>
      <UserInfo>
        <DisplayName>Liti, Zhaneta (DESE)</DisplayName>
        <AccountId>130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0" ma:contentTypeDescription="Create a new document." ma:contentTypeScope="" ma:versionID="117d48ffcc830dcf9b79d7ac38cd7965">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e5fe6aca301ed7cf8f23d42232957161"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72D50-E638-4C63-96A7-BCF0DF77EB76}">
  <ds:schemaRefs>
    <ds:schemaRef ds:uri="http://schemas.microsoft.com/sharepoint/v3/contenttype/forms"/>
  </ds:schemaRefs>
</ds:datastoreItem>
</file>

<file path=customXml/itemProps2.xml><?xml version="1.0" encoding="utf-8"?>
<ds:datastoreItem xmlns:ds="http://schemas.openxmlformats.org/officeDocument/2006/customXml" ds:itemID="{C0891175-DF0F-4B79-9E60-48F7D104ED9E}">
  <ds:schemaRefs>
    <ds:schemaRef ds:uri="http://purl.org/dc/terms/"/>
    <ds:schemaRef ds:uri="http://schemas.microsoft.com/office/2006/documentManagement/types"/>
    <ds:schemaRef ds:uri="http://purl.org/dc/dcmitype/"/>
    <ds:schemaRef ds:uri="6cc6ac48-9972-4fdd-8495-0ab5ba7fdac9"/>
    <ds:schemaRef ds:uri="http://purl.org/dc/elements/1.1/"/>
    <ds:schemaRef ds:uri="http://schemas.microsoft.com/office/2006/metadata/properties"/>
    <ds:schemaRef ds:uri="c7223b7f-d29a-40a7-89e9-7fcbaea795a5"/>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DBFC9C-DF3E-410E-9DF7-E0F07E06AE2E}">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TotalTime>
  <Words>1798</Words>
  <Application>Microsoft Office PowerPoint</Application>
  <PresentationFormat>Widescreen</PresentationFormat>
  <Paragraphs>163</Paragraphs>
  <Slides>25</Slides>
  <Notes>8</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25</vt:i4>
      </vt:variant>
    </vt:vector>
  </HeadingPairs>
  <TitlesOfParts>
    <vt:vector size="44" baseType="lpstr">
      <vt:lpstr>等线</vt:lpstr>
      <vt:lpstr>Arial</vt:lpstr>
      <vt:lpstr>Calibri</vt:lpstr>
      <vt:lpstr>Calibri Light</vt:lpstr>
      <vt:lpstr>Courier New</vt:lpstr>
      <vt:lpstr>Helvetica</vt:lpstr>
      <vt:lpstr>Lato</vt:lpstr>
      <vt:lpstr>Libre Franklin</vt:lpstr>
      <vt:lpstr>Segoe</vt:lpstr>
      <vt:lpstr>Segoe SemiBold</vt:lpstr>
      <vt:lpstr>Segoe UI</vt:lpstr>
      <vt:lpstr>Segoe UI Semibold</vt:lpstr>
      <vt:lpstr>Symbol</vt:lpstr>
      <vt:lpstr>Times New Roman</vt:lpstr>
      <vt:lpstr>Wingdings</vt:lpstr>
      <vt:lpstr>Office Theme</vt:lpstr>
      <vt:lpstr>ESE​​</vt:lpstr>
      <vt:lpstr>1_ESE​​</vt:lpstr>
      <vt:lpstr>Retrospect</vt:lpstr>
      <vt:lpstr>Special Education Leaders' Meeting</vt:lpstr>
      <vt:lpstr>CONTENTS</vt:lpstr>
      <vt:lpstr>IEP Improvement Project</vt:lpstr>
      <vt:lpstr>The IEP Improvement Project</vt:lpstr>
      <vt:lpstr>MA DESE Special Education Forms</vt:lpstr>
      <vt:lpstr>Projected Timeline for IEP Improvement Project</vt:lpstr>
      <vt:lpstr>Projected Timeline for IEP Improvement Project</vt:lpstr>
      <vt:lpstr>Problem Resolution System</vt:lpstr>
      <vt:lpstr>State Regulations: Special Education and General Education</vt:lpstr>
      <vt:lpstr>Federal Regulations</vt:lpstr>
      <vt:lpstr>Regulations</vt:lpstr>
      <vt:lpstr>Tips</vt:lpstr>
      <vt:lpstr>Equitable Services Update</vt:lpstr>
      <vt:lpstr> IDEA Equitable Services Resolution </vt:lpstr>
      <vt:lpstr>Notice to Impacted Districts for Year 2 Resolution Funds  </vt:lpstr>
      <vt:lpstr> Consultation Requirement for Resolution Funds </vt:lpstr>
      <vt:lpstr>Important Due Dates and Action Steps for Year 2 Resolution</vt:lpstr>
      <vt:lpstr>Special Education Updates</vt:lpstr>
      <vt:lpstr>Safe, In-Person Learning for Students with Disabilities</vt:lpstr>
      <vt:lpstr>Powerful Learning Experiences for Students with Disabilities</vt:lpstr>
      <vt:lpstr>Attorney General’s Advisory</vt:lpstr>
      <vt:lpstr>COVID-19 Testing Program</vt:lpstr>
      <vt:lpstr>Transportation</vt:lpstr>
      <vt:lpstr>Special Education Updates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April 14, 2022</dc:title>
  <dc:creator>DESE</dc:creator>
  <cp:lastModifiedBy>Zou, Dong (EOE)</cp:lastModifiedBy>
  <cp:revision>22</cp:revision>
  <dcterms:created xsi:type="dcterms:W3CDTF">2022-03-10T21:46:51Z</dcterms:created>
  <dcterms:modified xsi:type="dcterms:W3CDTF">2022-04-29T21:24:57Z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29 2022</vt:lpwstr>
  </property>
</Properties>
</file>