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8" r:id="rId5"/>
  </p:sldMasterIdLst>
  <p:notesMasterIdLst>
    <p:notesMasterId r:id="rId36"/>
  </p:notesMasterIdLst>
  <p:handoutMasterIdLst>
    <p:handoutMasterId r:id="rId37"/>
  </p:handoutMasterIdLst>
  <p:sldIdLst>
    <p:sldId id="256" r:id="rId6"/>
    <p:sldId id="263" r:id="rId7"/>
    <p:sldId id="260" r:id="rId8"/>
    <p:sldId id="261" r:id="rId9"/>
    <p:sldId id="271" r:id="rId10"/>
    <p:sldId id="459" r:id="rId11"/>
    <p:sldId id="257" r:id="rId12"/>
    <p:sldId id="258" r:id="rId13"/>
    <p:sldId id="259" r:id="rId14"/>
    <p:sldId id="460" r:id="rId15"/>
    <p:sldId id="461" r:id="rId16"/>
    <p:sldId id="462" r:id="rId17"/>
    <p:sldId id="463" r:id="rId18"/>
    <p:sldId id="464" r:id="rId19"/>
    <p:sldId id="465" r:id="rId20"/>
    <p:sldId id="466" r:id="rId21"/>
    <p:sldId id="467" r:id="rId22"/>
    <p:sldId id="468" r:id="rId23"/>
    <p:sldId id="469" r:id="rId24"/>
    <p:sldId id="470" r:id="rId25"/>
    <p:sldId id="471" r:id="rId26"/>
    <p:sldId id="472" r:id="rId27"/>
    <p:sldId id="458" r:id="rId28"/>
    <p:sldId id="265" r:id="rId29"/>
    <p:sldId id="264" r:id="rId30"/>
    <p:sldId id="268" r:id="rId31"/>
    <p:sldId id="270" r:id="rId32"/>
    <p:sldId id="473" r:id="rId33"/>
    <p:sldId id="266" r:id="rId34"/>
    <p:sldId id="267" r:id="rId35"/>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EC526-ED1A-4E97-840E-E8788802ECB2}" v="477" dt="2022-11-17T20:22:54.119"/>
    <p1510:client id="{5CACBD51-64B2-D039-4514-A37C3971E97F}" v="2" dt="2022-11-18T16:41:57.507"/>
    <p1510:client id="{9BA03410-1D46-4215-90D0-5CFACC91AC76}" v="32" dt="2022-11-18T16:45:46.215"/>
    <p1510:client id="{A8D0E2BA-85CC-43BD-9C08-E3E06E806E45}" v="18" dt="2022-11-18T16:45:09.121"/>
    <p1510:client id="{E14E615F-DCBE-43F1-951D-D947CCC9DE7B}" v="41" dt="2022-11-17T19:13:17.975"/>
    <p1510:client id="{FD67C94D-31A0-49D9-84C5-56680F5C2F7B}" v="64" dt="2022-11-17T19:17:59.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51" autoAdjust="0"/>
    <p:restoredTop sz="86405" autoAdjust="0"/>
  </p:normalViewPr>
  <p:slideViewPr>
    <p:cSldViewPr snapToGrid="0">
      <p:cViewPr varScale="1">
        <p:scale>
          <a:sx n="89" d="100"/>
          <a:sy n="89" d="100"/>
        </p:scale>
        <p:origin x="120" y="21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12/1/2022</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93316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4278731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216390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184141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600746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474CB-3FB9-D6D5-ADBA-AF890D47B8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F6C290-61DB-DF0E-0B0B-A497B9EAD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48C685-FC0A-8A62-E014-8670A6054F65}"/>
              </a:ext>
            </a:extLst>
          </p:cNvPr>
          <p:cNvSpPr>
            <a:spLocks noGrp="1"/>
          </p:cNvSpPr>
          <p:nvPr>
            <p:ph type="dt" sz="half" idx="10"/>
          </p:nvPr>
        </p:nvSpPr>
        <p:spPr/>
        <p:txBody>
          <a:bodyPr/>
          <a:lstStyle/>
          <a:p>
            <a:fld id="{5171340D-3262-4A90-B168-70C93F50D12F}" type="datetimeFigureOut">
              <a:rPr lang="en-US" smtClean="0"/>
              <a:pPr/>
              <a:t>12/1/2022</a:t>
            </a:fld>
            <a:endParaRPr lang="en-US"/>
          </a:p>
        </p:txBody>
      </p:sp>
      <p:sp>
        <p:nvSpPr>
          <p:cNvPr id="5" name="Footer Placeholder 4">
            <a:extLst>
              <a:ext uri="{FF2B5EF4-FFF2-40B4-BE49-F238E27FC236}">
                <a16:creationId xmlns:a16="http://schemas.microsoft.com/office/drawing/2014/main" id="{5BE57054-48CB-B71A-4869-B430777AF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49C03-D9E1-C189-1A72-38D79AA874EC}"/>
              </a:ext>
            </a:extLst>
          </p:cNvPr>
          <p:cNvSpPr>
            <a:spLocks noGrp="1"/>
          </p:cNvSpPr>
          <p:nvPr>
            <p:ph type="sldNum" sz="quarter" idx="12"/>
          </p:nvPr>
        </p:nvSpPr>
        <p:spPr/>
        <p:txBody>
          <a:bodyPr/>
          <a:lstStyle/>
          <a:p>
            <a:fld id="{4389E7C8-55C1-4F92-8A74-765C80A9F710}" type="slidenum">
              <a:rPr lang="en-US" smtClean="0"/>
              <a:pPr/>
              <a:t>‹#›</a:t>
            </a:fld>
            <a:endParaRPr lang="en-US"/>
          </a:p>
        </p:txBody>
      </p:sp>
    </p:spTree>
    <p:extLst>
      <p:ext uri="{BB962C8B-B14F-4D97-AF65-F5344CB8AC3E}">
        <p14:creationId xmlns:p14="http://schemas.microsoft.com/office/powerpoint/2010/main" val="295423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1BF9-6E9E-FD72-612E-78FF116B2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4DA0AA-9628-ED55-C8E8-3E531C0611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DA58A-5F02-5F08-F68B-8DDAE0BF2539}"/>
              </a:ext>
            </a:extLst>
          </p:cNvPr>
          <p:cNvSpPr>
            <a:spLocks noGrp="1"/>
          </p:cNvSpPr>
          <p:nvPr>
            <p:ph type="dt" sz="half" idx="10"/>
          </p:nvPr>
        </p:nvSpPr>
        <p:spPr/>
        <p:txBody>
          <a:bodyPr/>
          <a:lstStyle/>
          <a:p>
            <a:fld id="{5171340D-3262-4A90-B168-70C93F50D12F}" type="datetimeFigureOut">
              <a:rPr lang="en-US" smtClean="0"/>
              <a:pPr/>
              <a:t>12/1/2022</a:t>
            </a:fld>
            <a:endParaRPr lang="en-US"/>
          </a:p>
        </p:txBody>
      </p:sp>
      <p:sp>
        <p:nvSpPr>
          <p:cNvPr id="5" name="Footer Placeholder 4">
            <a:extLst>
              <a:ext uri="{FF2B5EF4-FFF2-40B4-BE49-F238E27FC236}">
                <a16:creationId xmlns:a16="http://schemas.microsoft.com/office/drawing/2014/main" id="{A5CC5462-8999-C317-2688-241718616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B98FE-C414-E5DA-EB63-1F9D334B82E5}"/>
              </a:ext>
            </a:extLst>
          </p:cNvPr>
          <p:cNvSpPr>
            <a:spLocks noGrp="1"/>
          </p:cNvSpPr>
          <p:nvPr>
            <p:ph type="sldNum" sz="quarter" idx="12"/>
          </p:nvPr>
        </p:nvSpPr>
        <p:spPr/>
        <p:txBody>
          <a:bodyPr/>
          <a:lstStyle/>
          <a:p>
            <a:fld id="{4389E7C8-55C1-4F92-8A74-765C80A9F710}" type="slidenum">
              <a:rPr lang="en-US" smtClean="0"/>
              <a:pPr/>
              <a:t>‹#›</a:t>
            </a:fld>
            <a:endParaRPr lang="en-US"/>
          </a:p>
        </p:txBody>
      </p:sp>
    </p:spTree>
    <p:extLst>
      <p:ext uri="{BB962C8B-B14F-4D97-AF65-F5344CB8AC3E}">
        <p14:creationId xmlns:p14="http://schemas.microsoft.com/office/powerpoint/2010/main" val="345404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DC3D-4D46-E2C3-E5B5-A752110723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25BA02-9EF5-3C6E-3103-FB06B9430E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57F255-042B-4D7B-F93B-36D7875EC25A}"/>
              </a:ext>
            </a:extLst>
          </p:cNvPr>
          <p:cNvSpPr>
            <a:spLocks noGrp="1"/>
          </p:cNvSpPr>
          <p:nvPr>
            <p:ph type="dt" sz="half" idx="10"/>
          </p:nvPr>
        </p:nvSpPr>
        <p:spPr/>
        <p:txBody>
          <a:bodyPr/>
          <a:lstStyle/>
          <a:p>
            <a:fld id="{5171340D-3262-4A90-B168-70C93F50D12F}" type="datetimeFigureOut">
              <a:rPr lang="en-US" smtClean="0"/>
              <a:pPr/>
              <a:t>12/1/2022</a:t>
            </a:fld>
            <a:endParaRPr lang="en-US"/>
          </a:p>
        </p:txBody>
      </p:sp>
      <p:sp>
        <p:nvSpPr>
          <p:cNvPr id="5" name="Footer Placeholder 4">
            <a:extLst>
              <a:ext uri="{FF2B5EF4-FFF2-40B4-BE49-F238E27FC236}">
                <a16:creationId xmlns:a16="http://schemas.microsoft.com/office/drawing/2014/main" id="{AFC782F9-C820-A28F-5993-4DF21A8DF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EB16E-672C-9EFE-6995-F918ED4D60FF}"/>
              </a:ext>
            </a:extLst>
          </p:cNvPr>
          <p:cNvSpPr>
            <a:spLocks noGrp="1"/>
          </p:cNvSpPr>
          <p:nvPr>
            <p:ph type="sldNum" sz="quarter" idx="12"/>
          </p:nvPr>
        </p:nvSpPr>
        <p:spPr/>
        <p:txBody>
          <a:bodyPr/>
          <a:lstStyle/>
          <a:p>
            <a:fld id="{4389E7C8-55C1-4F92-8A74-765C80A9F710}" type="slidenum">
              <a:rPr lang="en-US" smtClean="0"/>
              <a:pPr/>
              <a:t>‹#›</a:t>
            </a:fld>
            <a:endParaRPr lang="en-US"/>
          </a:p>
        </p:txBody>
      </p:sp>
    </p:spTree>
    <p:extLst>
      <p:ext uri="{BB962C8B-B14F-4D97-AF65-F5344CB8AC3E}">
        <p14:creationId xmlns:p14="http://schemas.microsoft.com/office/powerpoint/2010/main" val="1275950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E468-06B4-4FDD-6F43-B5BDC2177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0A3E51-CA15-1F1D-7243-9FF016CA2D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7E5492-90B7-45DD-4706-B4629A8DD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2E7181-AAB7-9529-E258-B8A5DAF16716}"/>
              </a:ext>
            </a:extLst>
          </p:cNvPr>
          <p:cNvSpPr>
            <a:spLocks noGrp="1"/>
          </p:cNvSpPr>
          <p:nvPr>
            <p:ph type="dt" sz="half" idx="10"/>
          </p:nvPr>
        </p:nvSpPr>
        <p:spPr/>
        <p:txBody>
          <a:bodyPr/>
          <a:lstStyle/>
          <a:p>
            <a:fld id="{5171340D-3262-4A90-B168-70C93F50D12F}" type="datetimeFigureOut">
              <a:rPr lang="en-US" smtClean="0"/>
              <a:pPr/>
              <a:t>12/1/2022</a:t>
            </a:fld>
            <a:endParaRPr lang="en-US"/>
          </a:p>
        </p:txBody>
      </p:sp>
      <p:sp>
        <p:nvSpPr>
          <p:cNvPr id="6" name="Footer Placeholder 5">
            <a:extLst>
              <a:ext uri="{FF2B5EF4-FFF2-40B4-BE49-F238E27FC236}">
                <a16:creationId xmlns:a16="http://schemas.microsoft.com/office/drawing/2014/main" id="{E1C57872-87E2-D566-4C20-064491B99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F57EA-4F39-55EE-F54E-9313465D2442}"/>
              </a:ext>
            </a:extLst>
          </p:cNvPr>
          <p:cNvSpPr>
            <a:spLocks noGrp="1"/>
          </p:cNvSpPr>
          <p:nvPr>
            <p:ph type="sldNum" sz="quarter" idx="12"/>
          </p:nvPr>
        </p:nvSpPr>
        <p:spPr/>
        <p:txBody>
          <a:bodyPr/>
          <a:lstStyle/>
          <a:p>
            <a:fld id="{4389E7C8-55C1-4F92-8A74-765C80A9F710}" type="slidenum">
              <a:rPr lang="en-US" smtClean="0"/>
              <a:pPr/>
              <a:t>‹#›</a:t>
            </a:fld>
            <a:endParaRPr lang="en-US"/>
          </a:p>
        </p:txBody>
      </p:sp>
    </p:spTree>
    <p:extLst>
      <p:ext uri="{BB962C8B-B14F-4D97-AF65-F5344CB8AC3E}">
        <p14:creationId xmlns:p14="http://schemas.microsoft.com/office/powerpoint/2010/main" val="1910355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CFF7-5232-3683-14CC-7DA0272C63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3158D3-817F-3E50-4EE4-24F0AC54A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FE10AA-C537-8043-1582-3E564F7B7A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F16585-D31B-4DF4-EDBD-372DFC488D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03F680-2915-9663-A992-D69D633A9C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01922D-9C10-9E26-E000-FCCF850B26D7}"/>
              </a:ext>
            </a:extLst>
          </p:cNvPr>
          <p:cNvSpPr>
            <a:spLocks noGrp="1"/>
          </p:cNvSpPr>
          <p:nvPr>
            <p:ph type="dt" sz="half" idx="10"/>
          </p:nvPr>
        </p:nvSpPr>
        <p:spPr/>
        <p:txBody>
          <a:bodyPr/>
          <a:lstStyle/>
          <a:p>
            <a:fld id="{5171340D-3262-4A90-B168-70C93F50D12F}" type="datetimeFigureOut">
              <a:rPr lang="en-US" smtClean="0"/>
              <a:pPr/>
              <a:t>12/1/2022</a:t>
            </a:fld>
            <a:endParaRPr lang="en-US"/>
          </a:p>
        </p:txBody>
      </p:sp>
      <p:sp>
        <p:nvSpPr>
          <p:cNvPr id="8" name="Footer Placeholder 7">
            <a:extLst>
              <a:ext uri="{FF2B5EF4-FFF2-40B4-BE49-F238E27FC236}">
                <a16:creationId xmlns:a16="http://schemas.microsoft.com/office/drawing/2014/main" id="{08AC6F60-72A6-FF0F-BCEB-77F4599749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0CC4DA-F1E2-5BAA-ADA7-F690EA24449A}"/>
              </a:ext>
            </a:extLst>
          </p:cNvPr>
          <p:cNvSpPr>
            <a:spLocks noGrp="1"/>
          </p:cNvSpPr>
          <p:nvPr>
            <p:ph type="sldNum" sz="quarter" idx="12"/>
          </p:nvPr>
        </p:nvSpPr>
        <p:spPr/>
        <p:txBody>
          <a:bodyPr/>
          <a:lstStyle/>
          <a:p>
            <a:fld id="{4389E7C8-55C1-4F92-8A74-765C80A9F710}" type="slidenum">
              <a:rPr lang="en-US" smtClean="0"/>
              <a:pPr/>
              <a:t>‹#›</a:t>
            </a:fld>
            <a:endParaRPr lang="en-US"/>
          </a:p>
        </p:txBody>
      </p:sp>
    </p:spTree>
    <p:extLst>
      <p:ext uri="{BB962C8B-B14F-4D97-AF65-F5344CB8AC3E}">
        <p14:creationId xmlns:p14="http://schemas.microsoft.com/office/powerpoint/2010/main" val="2085076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D990-FEE0-6BF5-964C-935477CA5E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B1A1B0-D0FE-0C6F-9CEA-EE1B290BD84C}"/>
              </a:ext>
            </a:extLst>
          </p:cNvPr>
          <p:cNvSpPr>
            <a:spLocks noGrp="1"/>
          </p:cNvSpPr>
          <p:nvPr>
            <p:ph type="dt" sz="half" idx="10"/>
          </p:nvPr>
        </p:nvSpPr>
        <p:spPr/>
        <p:txBody>
          <a:bodyPr/>
          <a:lstStyle/>
          <a:p>
            <a:fld id="{5171340D-3262-4A90-B168-70C93F50D12F}" type="datetimeFigureOut">
              <a:rPr lang="en-US" smtClean="0"/>
              <a:pPr/>
              <a:t>12/1/2022</a:t>
            </a:fld>
            <a:endParaRPr lang="en-US"/>
          </a:p>
        </p:txBody>
      </p:sp>
      <p:sp>
        <p:nvSpPr>
          <p:cNvPr id="4" name="Footer Placeholder 3">
            <a:extLst>
              <a:ext uri="{FF2B5EF4-FFF2-40B4-BE49-F238E27FC236}">
                <a16:creationId xmlns:a16="http://schemas.microsoft.com/office/drawing/2014/main" id="{5D300CEC-6179-AC6F-52B1-D4FDF1B244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AEBCF5-EDF0-F655-2FA6-5DEEBC282A1A}"/>
              </a:ext>
            </a:extLst>
          </p:cNvPr>
          <p:cNvSpPr>
            <a:spLocks noGrp="1"/>
          </p:cNvSpPr>
          <p:nvPr>
            <p:ph type="sldNum" sz="quarter" idx="12"/>
          </p:nvPr>
        </p:nvSpPr>
        <p:spPr/>
        <p:txBody>
          <a:bodyPr/>
          <a:lstStyle/>
          <a:p>
            <a:fld id="{4389E7C8-55C1-4F92-8A74-765C80A9F710}" type="slidenum">
              <a:rPr lang="en-US" smtClean="0"/>
              <a:pPr/>
              <a:t>‹#›</a:t>
            </a:fld>
            <a:endParaRPr lang="en-US"/>
          </a:p>
        </p:txBody>
      </p:sp>
    </p:spTree>
    <p:extLst>
      <p:ext uri="{BB962C8B-B14F-4D97-AF65-F5344CB8AC3E}">
        <p14:creationId xmlns:p14="http://schemas.microsoft.com/office/powerpoint/2010/main" val="3136746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6A1C0-A363-9D3C-E385-3934928BC78D}"/>
              </a:ext>
            </a:extLst>
          </p:cNvPr>
          <p:cNvSpPr>
            <a:spLocks noGrp="1"/>
          </p:cNvSpPr>
          <p:nvPr>
            <p:ph type="dt" sz="half" idx="10"/>
          </p:nvPr>
        </p:nvSpPr>
        <p:spPr/>
        <p:txBody>
          <a:bodyPr/>
          <a:lstStyle/>
          <a:p>
            <a:fld id="{5171340D-3262-4A90-B168-70C93F50D12F}" type="datetimeFigureOut">
              <a:rPr lang="en-US" smtClean="0"/>
              <a:pPr/>
              <a:t>12/1/2022</a:t>
            </a:fld>
            <a:endParaRPr lang="en-US"/>
          </a:p>
        </p:txBody>
      </p:sp>
      <p:sp>
        <p:nvSpPr>
          <p:cNvPr id="3" name="Footer Placeholder 2">
            <a:extLst>
              <a:ext uri="{FF2B5EF4-FFF2-40B4-BE49-F238E27FC236}">
                <a16:creationId xmlns:a16="http://schemas.microsoft.com/office/drawing/2014/main" id="{4FFA0DAF-7DE0-7617-5C27-9499ED69D2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5EB61D-D072-3EED-F374-7730871D82D1}"/>
              </a:ext>
            </a:extLst>
          </p:cNvPr>
          <p:cNvSpPr>
            <a:spLocks noGrp="1"/>
          </p:cNvSpPr>
          <p:nvPr>
            <p:ph type="sldNum" sz="quarter" idx="12"/>
          </p:nvPr>
        </p:nvSpPr>
        <p:spPr/>
        <p:txBody>
          <a:bodyPr/>
          <a:lstStyle/>
          <a:p>
            <a:fld id="{4389E7C8-55C1-4F92-8A74-765C80A9F710}" type="slidenum">
              <a:rPr lang="en-US" smtClean="0"/>
              <a:pPr/>
              <a:t>‹#›</a:t>
            </a:fld>
            <a:endParaRPr lang="en-US"/>
          </a:p>
        </p:txBody>
      </p:sp>
    </p:spTree>
    <p:extLst>
      <p:ext uri="{BB962C8B-B14F-4D97-AF65-F5344CB8AC3E}">
        <p14:creationId xmlns:p14="http://schemas.microsoft.com/office/powerpoint/2010/main" val="1731814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4EE1-2F55-EBD5-822C-720D3B7945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A17068-9580-348B-FD76-5155C484C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4229F0-35E0-40BE-84DE-8FBC5C7BC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31B283-7780-334E-2200-6CAA6D0AA3FB}"/>
              </a:ext>
            </a:extLst>
          </p:cNvPr>
          <p:cNvSpPr>
            <a:spLocks noGrp="1"/>
          </p:cNvSpPr>
          <p:nvPr>
            <p:ph type="dt" sz="half" idx="10"/>
          </p:nvPr>
        </p:nvSpPr>
        <p:spPr/>
        <p:txBody>
          <a:bodyPr/>
          <a:lstStyle/>
          <a:p>
            <a:fld id="{5171340D-3262-4A90-B168-70C93F50D12F}" type="datetimeFigureOut">
              <a:rPr lang="en-US" smtClean="0"/>
              <a:pPr/>
              <a:t>12/1/2022</a:t>
            </a:fld>
            <a:endParaRPr lang="en-US"/>
          </a:p>
        </p:txBody>
      </p:sp>
      <p:sp>
        <p:nvSpPr>
          <p:cNvPr id="6" name="Footer Placeholder 5">
            <a:extLst>
              <a:ext uri="{FF2B5EF4-FFF2-40B4-BE49-F238E27FC236}">
                <a16:creationId xmlns:a16="http://schemas.microsoft.com/office/drawing/2014/main" id="{A0A460CE-AAF6-B03B-5967-5F123C4657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676BA3-D2F8-919F-4C72-EAB6888FC48D}"/>
              </a:ext>
            </a:extLst>
          </p:cNvPr>
          <p:cNvSpPr>
            <a:spLocks noGrp="1"/>
          </p:cNvSpPr>
          <p:nvPr>
            <p:ph type="sldNum" sz="quarter" idx="12"/>
          </p:nvPr>
        </p:nvSpPr>
        <p:spPr/>
        <p:txBody>
          <a:bodyPr/>
          <a:lstStyle/>
          <a:p>
            <a:fld id="{4389E7C8-55C1-4F92-8A74-765C80A9F710}" type="slidenum">
              <a:rPr lang="en-US" smtClean="0"/>
              <a:pPr/>
              <a:t>‹#›</a:t>
            </a:fld>
            <a:endParaRPr lang="en-US"/>
          </a:p>
        </p:txBody>
      </p:sp>
    </p:spTree>
    <p:extLst>
      <p:ext uri="{BB962C8B-B14F-4D97-AF65-F5344CB8AC3E}">
        <p14:creationId xmlns:p14="http://schemas.microsoft.com/office/powerpoint/2010/main" val="978438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91B52-B037-FEDF-B4A4-5B4315D7C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EAF359-7696-EC68-75D6-8E25B1FD6C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03E5C1-EA61-3A09-EDF1-59CEE2F68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F3D311-D96D-2A96-AFBA-A1B79CD5CF7A}"/>
              </a:ext>
            </a:extLst>
          </p:cNvPr>
          <p:cNvSpPr>
            <a:spLocks noGrp="1"/>
          </p:cNvSpPr>
          <p:nvPr>
            <p:ph type="dt" sz="half" idx="10"/>
          </p:nvPr>
        </p:nvSpPr>
        <p:spPr/>
        <p:txBody>
          <a:bodyPr/>
          <a:lstStyle/>
          <a:p>
            <a:fld id="{5171340D-3262-4A90-B168-70C93F50D12F}" type="datetimeFigureOut">
              <a:rPr lang="en-US" smtClean="0"/>
              <a:pPr/>
              <a:t>12/1/2022</a:t>
            </a:fld>
            <a:endParaRPr lang="en-US"/>
          </a:p>
        </p:txBody>
      </p:sp>
      <p:sp>
        <p:nvSpPr>
          <p:cNvPr id="6" name="Footer Placeholder 5">
            <a:extLst>
              <a:ext uri="{FF2B5EF4-FFF2-40B4-BE49-F238E27FC236}">
                <a16:creationId xmlns:a16="http://schemas.microsoft.com/office/drawing/2014/main" id="{E13F7B5D-C450-CED4-ED81-62B152AD39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21E429-CC21-C646-56DC-42CCDC1D9A8B}"/>
              </a:ext>
            </a:extLst>
          </p:cNvPr>
          <p:cNvSpPr>
            <a:spLocks noGrp="1"/>
          </p:cNvSpPr>
          <p:nvPr>
            <p:ph type="sldNum" sz="quarter" idx="12"/>
          </p:nvPr>
        </p:nvSpPr>
        <p:spPr/>
        <p:txBody>
          <a:bodyPr/>
          <a:lstStyle/>
          <a:p>
            <a:fld id="{4389E7C8-55C1-4F92-8A74-765C80A9F710}" type="slidenum">
              <a:rPr lang="en-US" smtClean="0"/>
              <a:pPr/>
              <a:t>‹#›</a:t>
            </a:fld>
            <a:endParaRPr lang="en-US"/>
          </a:p>
        </p:txBody>
      </p:sp>
    </p:spTree>
    <p:extLst>
      <p:ext uri="{BB962C8B-B14F-4D97-AF65-F5344CB8AC3E}">
        <p14:creationId xmlns:p14="http://schemas.microsoft.com/office/powerpoint/2010/main" val="3072167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A4D9-89AB-762E-DB4A-D830EFB01C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687BDC-13BB-0044-FB1D-C9E92F737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37886-2541-751B-FD58-5EF5A8C9C45F}"/>
              </a:ext>
            </a:extLst>
          </p:cNvPr>
          <p:cNvSpPr>
            <a:spLocks noGrp="1"/>
          </p:cNvSpPr>
          <p:nvPr>
            <p:ph type="dt" sz="half" idx="10"/>
          </p:nvPr>
        </p:nvSpPr>
        <p:spPr/>
        <p:txBody>
          <a:bodyPr/>
          <a:lstStyle/>
          <a:p>
            <a:fld id="{5171340D-3262-4A90-B168-70C93F50D12F}" type="datetimeFigureOut">
              <a:rPr lang="en-US" smtClean="0"/>
              <a:pPr/>
              <a:t>12/1/2022</a:t>
            </a:fld>
            <a:endParaRPr lang="en-US"/>
          </a:p>
        </p:txBody>
      </p:sp>
      <p:sp>
        <p:nvSpPr>
          <p:cNvPr id="5" name="Footer Placeholder 4">
            <a:extLst>
              <a:ext uri="{FF2B5EF4-FFF2-40B4-BE49-F238E27FC236}">
                <a16:creationId xmlns:a16="http://schemas.microsoft.com/office/drawing/2014/main" id="{08E71004-9DC2-0BF2-1CAB-97282A3F9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43ABF-B385-43C1-44A4-6492DF683C37}"/>
              </a:ext>
            </a:extLst>
          </p:cNvPr>
          <p:cNvSpPr>
            <a:spLocks noGrp="1"/>
          </p:cNvSpPr>
          <p:nvPr>
            <p:ph type="sldNum" sz="quarter" idx="12"/>
          </p:nvPr>
        </p:nvSpPr>
        <p:spPr/>
        <p:txBody>
          <a:bodyPr/>
          <a:lstStyle/>
          <a:p>
            <a:fld id="{4389E7C8-55C1-4F92-8A74-765C80A9F710}" type="slidenum">
              <a:rPr lang="en-US" smtClean="0"/>
              <a:pPr/>
              <a:t>‹#›</a:t>
            </a:fld>
            <a:endParaRPr lang="en-US"/>
          </a:p>
        </p:txBody>
      </p:sp>
    </p:spTree>
    <p:extLst>
      <p:ext uri="{BB962C8B-B14F-4D97-AF65-F5344CB8AC3E}">
        <p14:creationId xmlns:p14="http://schemas.microsoft.com/office/powerpoint/2010/main" val="118880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8B532-9400-90F0-D722-16A3FB6EAD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564A83-E5E3-B9C8-5DA5-D19C600666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208F6-F669-44B0-60FB-CBF0BE2F9987}"/>
              </a:ext>
            </a:extLst>
          </p:cNvPr>
          <p:cNvSpPr>
            <a:spLocks noGrp="1"/>
          </p:cNvSpPr>
          <p:nvPr>
            <p:ph type="dt" sz="half" idx="10"/>
          </p:nvPr>
        </p:nvSpPr>
        <p:spPr/>
        <p:txBody>
          <a:bodyPr/>
          <a:lstStyle/>
          <a:p>
            <a:fld id="{5171340D-3262-4A90-B168-70C93F50D12F}" type="datetimeFigureOut">
              <a:rPr lang="en-US" smtClean="0"/>
              <a:pPr/>
              <a:t>12/1/2022</a:t>
            </a:fld>
            <a:endParaRPr lang="en-US"/>
          </a:p>
        </p:txBody>
      </p:sp>
      <p:sp>
        <p:nvSpPr>
          <p:cNvPr id="5" name="Footer Placeholder 4">
            <a:extLst>
              <a:ext uri="{FF2B5EF4-FFF2-40B4-BE49-F238E27FC236}">
                <a16:creationId xmlns:a16="http://schemas.microsoft.com/office/drawing/2014/main" id="{42C2D4D8-E5F9-3D08-93AD-0C8E84199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3EAAA-7240-A550-DBD7-96FF8BA2EA75}"/>
              </a:ext>
            </a:extLst>
          </p:cNvPr>
          <p:cNvSpPr>
            <a:spLocks noGrp="1"/>
          </p:cNvSpPr>
          <p:nvPr>
            <p:ph type="sldNum" sz="quarter" idx="12"/>
          </p:nvPr>
        </p:nvSpPr>
        <p:spPr/>
        <p:txBody>
          <a:bodyPr/>
          <a:lstStyle/>
          <a:p>
            <a:fld id="{4389E7C8-55C1-4F92-8A74-765C80A9F710}" type="slidenum">
              <a:rPr lang="en-US" smtClean="0"/>
              <a:pPr/>
              <a:t>‹#›</a:t>
            </a:fld>
            <a:endParaRPr lang="en-US"/>
          </a:p>
        </p:txBody>
      </p:sp>
    </p:spTree>
    <p:extLst>
      <p:ext uri="{BB962C8B-B14F-4D97-AF65-F5344CB8AC3E}">
        <p14:creationId xmlns:p14="http://schemas.microsoft.com/office/powerpoint/2010/main" val="120778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8F8A4-D68B-7E5B-CF5F-52FF7C3C69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B6E170-A175-C650-AC4B-D7470AD9E2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2F410-30B9-DCC4-E75C-D4A4C00BFD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1340D-3262-4A90-B168-70C93F50D12F}" type="datetimeFigureOut">
              <a:rPr lang="en-US" smtClean="0"/>
              <a:pPr/>
              <a:t>12/1/2022</a:t>
            </a:fld>
            <a:endParaRPr lang="en-US"/>
          </a:p>
        </p:txBody>
      </p:sp>
      <p:sp>
        <p:nvSpPr>
          <p:cNvPr id="5" name="Footer Placeholder 4">
            <a:extLst>
              <a:ext uri="{FF2B5EF4-FFF2-40B4-BE49-F238E27FC236}">
                <a16:creationId xmlns:a16="http://schemas.microsoft.com/office/drawing/2014/main" id="{B4692726-E470-FB9B-4330-D927353B1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C71562-F3D2-7DCD-DCE3-A8EA1F6403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9E7C8-55C1-4F92-8A74-765C80A9F710}" type="slidenum">
              <a:rPr lang="en-US" smtClean="0"/>
              <a:pPr/>
              <a:t>‹#›</a:t>
            </a:fld>
            <a:endParaRPr lang="en-US"/>
          </a:p>
        </p:txBody>
      </p:sp>
    </p:spTree>
    <p:extLst>
      <p:ext uri="{BB962C8B-B14F-4D97-AF65-F5344CB8AC3E}">
        <p14:creationId xmlns:p14="http://schemas.microsoft.com/office/powerpoint/2010/main" val="252957166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s://www.wyomingehdi.org/wp-content/uploads/2012/04/Relationship-of-Hearing-Loss-to-Listening-and-Learning-Needs.pdf"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l29yLTM3gFw"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d.org/resources/education/k-12-education/additional-resources/" TargetMode="External"/><Relationship Id="rId2" Type="http://schemas.openxmlformats.org/officeDocument/2006/relationships/hyperlink" Target="https://fcsn.org/guidance-on-application-of-least-restrictive-environment-lre-for-students-who-are-deaf-or-hard-of-hearing/" TargetMode="External"/><Relationship Id="rId1" Type="http://schemas.openxmlformats.org/officeDocument/2006/relationships/slideLayout" Target="../slideLayouts/slideLayout11.xml"/><Relationship Id="rId6" Type="http://schemas.openxmlformats.org/officeDocument/2006/relationships/hyperlink" Target="https://www.youtube.com/watch?v=l29yLTM3gFw" TargetMode="External"/><Relationship Id="rId5" Type="http://schemas.openxmlformats.org/officeDocument/2006/relationships/hyperlink" Target="https://www.wyomingehdi.org/wp-content/uploads/2012/04/Relationship-of-Hearing-Loss-to-Listening-and-Learning-Needs.pdf" TargetMode="External"/><Relationship Id="rId4" Type="http://schemas.openxmlformats.org/officeDocument/2006/relationships/hyperlink" Target="https://www.handsandvoices.org/articles/articles_index.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sites.ed.gov/idea/files/Letter-to-State-Directors-of-Special-Education-on-Ensuring-a-High-Quality-Education-for-Highly-Mobile-Children-11-10-2022.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ites.ed.gov/idea/files/Letter-to-State-Directors-of-Special-Education-on-Ensuring-a-High-Quality-Education-for-Highly-Mobile-Children-11-10-2022.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ixabay.com/en/thanks-3d-sign-word-thank-you-100404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mailto:Margaret.Lee@mass.gov" TargetMode="External"/><Relationship Id="rId2" Type="http://schemas.openxmlformats.org/officeDocument/2006/relationships/hyperlink" Target="mailto:Roberta.J.Perry2@mass.gov" TargetMode="External"/><Relationship Id="rId1" Type="http://schemas.openxmlformats.org/officeDocument/2006/relationships/slideLayout" Target="../slideLayouts/slideLayout16.xml"/><Relationship Id="rId4" Type="http://schemas.openxmlformats.org/officeDocument/2006/relationships/hyperlink" Target="mailto:aurora.wilber@mass.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mailto:melissa.adams@mass.gov" TargetMode="External"/><Relationship Id="rId2" Type="http://schemas.openxmlformats.org/officeDocument/2006/relationships/hyperlink" Target="mailto:melissa.dowler@mass.gov" TargetMode="External"/><Relationship Id="rId1" Type="http://schemas.openxmlformats.org/officeDocument/2006/relationships/slideLayout" Target="../slideLayouts/slideLayout16.xml"/><Relationship Id="rId5" Type="http://schemas.openxmlformats.org/officeDocument/2006/relationships/hyperlink" Target="mailto:emily.graves-harrison@mass.gov" TargetMode="External"/><Relationship Id="rId4" Type="http://schemas.openxmlformats.org/officeDocument/2006/relationships/hyperlink" Target="mailto:terri.pancare@mass.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lstStyle/>
          <a:p>
            <a:r>
              <a:rPr lang="en-US" b="1" dirty="0">
                <a:solidFill>
                  <a:srgbClr val="002060"/>
                </a:solidFill>
                <a:latin typeface="Calibri"/>
                <a:cs typeface="Arial"/>
              </a:rPr>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t>November 18, 2022</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CF77-880C-42CD-A1DF-991349DFCD9B}"/>
              </a:ext>
            </a:extLst>
          </p:cNvPr>
          <p:cNvSpPr>
            <a:spLocks noGrp="1"/>
          </p:cNvSpPr>
          <p:nvPr>
            <p:ph type="title"/>
          </p:nvPr>
        </p:nvSpPr>
        <p:spPr>
          <a:xfrm>
            <a:off x="600890" y="19685"/>
            <a:ext cx="10752910" cy="1325563"/>
          </a:xfrm>
        </p:spPr>
        <p:txBody>
          <a:bodyPr/>
          <a:lstStyle/>
          <a:p>
            <a:r>
              <a:rPr lang="en-US" b="1" dirty="0">
                <a:solidFill>
                  <a:schemeClr val="bg1"/>
                </a:solidFill>
              </a:rPr>
              <a:t>Age of Diagnosis</a:t>
            </a:r>
          </a:p>
        </p:txBody>
      </p:sp>
      <p:sp>
        <p:nvSpPr>
          <p:cNvPr id="3" name="Content Placeholder 2">
            <a:extLst>
              <a:ext uri="{FF2B5EF4-FFF2-40B4-BE49-F238E27FC236}">
                <a16:creationId xmlns:a16="http://schemas.microsoft.com/office/drawing/2014/main" id="{1E50FC69-FECD-4347-BAD1-74A080DC6745}"/>
              </a:ext>
            </a:extLst>
          </p:cNvPr>
          <p:cNvSpPr>
            <a:spLocks noGrp="1"/>
          </p:cNvSpPr>
          <p:nvPr>
            <p:ph idx="1"/>
          </p:nvPr>
        </p:nvSpPr>
        <p:spPr>
          <a:xfrm>
            <a:off x="600890" y="1452881"/>
            <a:ext cx="11052629" cy="5039994"/>
          </a:xfrm>
        </p:spPr>
        <p:txBody>
          <a:bodyPr>
            <a:normAutofit/>
          </a:bodyPr>
          <a:lstStyle/>
          <a:p>
            <a:pPr marL="0" indent="0">
              <a:buNone/>
            </a:pPr>
            <a:r>
              <a:rPr lang="en-US" dirty="0">
                <a:solidFill>
                  <a:schemeClr val="bg1"/>
                </a:solidFill>
              </a:rPr>
              <a:t>Age of Diagnosis: </a:t>
            </a:r>
          </a:p>
          <a:p>
            <a:pPr marL="457200" lvl="1" indent="0">
              <a:buNone/>
            </a:pPr>
            <a:endParaRPr lang="en-US" sz="2000" dirty="0">
              <a:solidFill>
                <a:schemeClr val="bg1"/>
              </a:solidFill>
            </a:endParaRPr>
          </a:p>
          <a:p>
            <a:pPr marL="457200" lvl="1" indent="0">
              <a:buNone/>
            </a:pPr>
            <a:r>
              <a:rPr lang="en-US" dirty="0">
                <a:solidFill>
                  <a:schemeClr val="bg1"/>
                </a:solidFill>
              </a:rPr>
              <a:t>The Newborn Hearing Screening has increased significantly the number of children identified with hearing loss at early age. There are still, however, hearing losses that are undiagnosed until later in childhood.</a:t>
            </a:r>
          </a:p>
          <a:p>
            <a:pPr marL="457200" lvl="1" indent="0">
              <a:buNone/>
            </a:pPr>
            <a:endParaRPr lang="en-US" dirty="0">
              <a:solidFill>
                <a:schemeClr val="bg1"/>
              </a:solidFill>
            </a:endParaRPr>
          </a:p>
          <a:p>
            <a:pPr marL="457200" lvl="1" indent="0">
              <a:buNone/>
            </a:pPr>
            <a:r>
              <a:rPr lang="en-US" dirty="0">
                <a:solidFill>
                  <a:schemeClr val="bg1"/>
                </a:solidFill>
              </a:rPr>
              <a:t>A later diagnosis impacts critical language development with reduced access to the speech and language in their environment</a:t>
            </a:r>
          </a:p>
          <a:p>
            <a:pPr marL="457200" lvl="1" indent="0">
              <a:buNone/>
            </a:pPr>
            <a:endParaRPr lang="en-US" dirty="0">
              <a:solidFill>
                <a:schemeClr val="bg1"/>
              </a:solidFill>
            </a:endParaRPr>
          </a:p>
          <a:p>
            <a:pPr marL="457200" lvl="1" indent="0">
              <a:buNone/>
            </a:pPr>
            <a:r>
              <a:rPr lang="en-US" b="1" dirty="0">
                <a:solidFill>
                  <a:schemeClr val="bg1"/>
                </a:solidFill>
              </a:rPr>
              <a:t>Language deprivation </a:t>
            </a:r>
            <a:r>
              <a:rPr lang="en-US" dirty="0">
                <a:solidFill>
                  <a:schemeClr val="bg1"/>
                </a:solidFill>
              </a:rPr>
              <a:t>occurs due to a chronic lack of full access to a natural language – SPOKEN OR MANUAL - during the critical period of language acquisition. </a:t>
            </a:r>
            <a:r>
              <a:rPr lang="en-US" sz="2200" b="1" dirty="0">
                <a:solidFill>
                  <a:schemeClr val="bg1"/>
                </a:solidFill>
              </a:rPr>
              <a:t>There is an elevated neurological sensitivity for language development during the first five years of a child’s life. The developing brain responds to language no matter how it is presented, so exposure to ASL is equivalent to exposure to a spoken language.</a:t>
            </a:r>
            <a:endParaRPr lang="en-US" sz="2200" dirty="0">
              <a:solidFill>
                <a:schemeClr val="bg1"/>
              </a:solidFill>
            </a:endParaRPr>
          </a:p>
        </p:txBody>
      </p:sp>
    </p:spTree>
    <p:extLst>
      <p:ext uri="{BB962C8B-B14F-4D97-AF65-F5344CB8AC3E}">
        <p14:creationId xmlns:p14="http://schemas.microsoft.com/office/powerpoint/2010/main" val="307392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B799-EC1A-4CE9-98BB-F09F4BBA3A6A}"/>
              </a:ext>
            </a:extLst>
          </p:cNvPr>
          <p:cNvSpPr>
            <a:spLocks noGrp="1"/>
          </p:cNvSpPr>
          <p:nvPr>
            <p:ph type="title"/>
          </p:nvPr>
        </p:nvSpPr>
        <p:spPr>
          <a:xfrm>
            <a:off x="838200" y="100965"/>
            <a:ext cx="10515600" cy="1325563"/>
          </a:xfrm>
        </p:spPr>
        <p:txBody>
          <a:bodyPr/>
          <a:lstStyle/>
          <a:p>
            <a:r>
              <a:rPr lang="en-US" b="1" dirty="0">
                <a:solidFill>
                  <a:schemeClr val="bg1"/>
                </a:solidFill>
              </a:rPr>
              <a:t>Degree of Hearing Loss</a:t>
            </a:r>
          </a:p>
        </p:txBody>
      </p:sp>
      <p:sp>
        <p:nvSpPr>
          <p:cNvPr id="3" name="Content Placeholder 2">
            <a:extLst>
              <a:ext uri="{FF2B5EF4-FFF2-40B4-BE49-F238E27FC236}">
                <a16:creationId xmlns:a16="http://schemas.microsoft.com/office/drawing/2014/main" id="{081F38AA-66A6-45B9-B0B6-BD7B326C8EBC}"/>
              </a:ext>
            </a:extLst>
          </p:cNvPr>
          <p:cNvSpPr>
            <a:spLocks noGrp="1"/>
          </p:cNvSpPr>
          <p:nvPr>
            <p:ph idx="1"/>
          </p:nvPr>
        </p:nvSpPr>
        <p:spPr>
          <a:xfrm>
            <a:off x="927463" y="1341120"/>
            <a:ext cx="10228217" cy="5181600"/>
          </a:xfrm>
        </p:spPr>
        <p:txBody>
          <a:bodyPr>
            <a:normAutofit/>
          </a:bodyPr>
          <a:lstStyle/>
          <a:p>
            <a:pPr marL="0" indent="0">
              <a:buNone/>
            </a:pPr>
            <a:r>
              <a:rPr lang="en-US" sz="3200" dirty="0">
                <a:solidFill>
                  <a:schemeClr val="bg1"/>
                </a:solidFill>
              </a:rPr>
              <a:t>Degree of Hearing Loss:</a:t>
            </a:r>
          </a:p>
          <a:p>
            <a:pPr marL="0" indent="0">
              <a:buNone/>
            </a:pPr>
            <a:r>
              <a:rPr lang="en-US" sz="3200" dirty="0">
                <a:solidFill>
                  <a:schemeClr val="bg1"/>
                </a:solidFill>
              </a:rPr>
              <a:t>The severity of hearing loss impacts the amount of auditory information available to the child. It impacts:</a:t>
            </a:r>
          </a:p>
          <a:p>
            <a:r>
              <a:rPr lang="en-US" sz="3200" dirty="0">
                <a:solidFill>
                  <a:schemeClr val="bg1"/>
                </a:solidFill>
              </a:rPr>
              <a:t>Auditory curriculum [what, why, how and how well students acquire language through access to sound throughout their day]</a:t>
            </a:r>
          </a:p>
          <a:p>
            <a:r>
              <a:rPr lang="en-US" sz="3200" dirty="0">
                <a:solidFill>
                  <a:schemeClr val="bg1"/>
                </a:solidFill>
              </a:rPr>
              <a:t>Social language and interaction with peers</a:t>
            </a:r>
          </a:p>
          <a:p>
            <a:r>
              <a:rPr lang="en-US" sz="3200" dirty="0">
                <a:solidFill>
                  <a:schemeClr val="bg1"/>
                </a:solidFill>
              </a:rPr>
              <a:t>Incidental language learning [*through which 80-90% of vocabulary is attained]</a:t>
            </a:r>
          </a:p>
          <a:p>
            <a:pPr marL="0" indent="0">
              <a:buNone/>
            </a:pPr>
            <a:r>
              <a:rPr lang="en-US" dirty="0">
                <a:solidFill>
                  <a:schemeClr val="bg1"/>
                </a:solidFill>
              </a:rPr>
              <a:t> </a:t>
            </a:r>
          </a:p>
        </p:txBody>
      </p:sp>
    </p:spTree>
    <p:extLst>
      <p:ext uri="{BB962C8B-B14F-4D97-AF65-F5344CB8AC3E}">
        <p14:creationId xmlns:p14="http://schemas.microsoft.com/office/powerpoint/2010/main" val="108761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3200" y="0"/>
            <a:ext cx="10374630" cy="1228725"/>
          </a:xfrm>
        </p:spPr>
        <p:txBody>
          <a:bodyPr>
            <a:normAutofit/>
          </a:bodyPr>
          <a:lstStyle/>
          <a:p>
            <a:r>
              <a:rPr lang="en-US" b="1" dirty="0">
                <a:solidFill>
                  <a:schemeClr val="bg1"/>
                </a:solidFill>
              </a:rPr>
              <a:t>Degree of Hearing Loss</a:t>
            </a:r>
          </a:p>
        </p:txBody>
      </p:sp>
      <p:sp>
        <p:nvSpPr>
          <p:cNvPr id="3" name="Content Placeholder 2"/>
          <p:cNvSpPr>
            <a:spLocks noGrp="1"/>
          </p:cNvSpPr>
          <p:nvPr>
            <p:ph idx="4294967295"/>
          </p:nvPr>
        </p:nvSpPr>
        <p:spPr>
          <a:xfrm>
            <a:off x="0" y="904240"/>
            <a:ext cx="12192000" cy="5414010"/>
          </a:xfrm>
        </p:spPr>
        <p:txBody>
          <a:bodyPr>
            <a:noAutofit/>
          </a:bodyPr>
          <a:lstStyle/>
          <a:p>
            <a:r>
              <a:rPr lang="en-US" sz="2400" dirty="0">
                <a:solidFill>
                  <a:schemeClr val="bg1"/>
                </a:solidFill>
              </a:rPr>
              <a:t>Degree of hearing loss refers to the severity of the loss and is generally described as: </a:t>
            </a:r>
            <a:r>
              <a:rPr lang="en-US" sz="2400" b="1" dirty="0">
                <a:solidFill>
                  <a:schemeClr val="bg1"/>
                </a:solidFill>
              </a:rPr>
              <a:t>MILD, MODERATE, SEVERE OR PROFOUND</a:t>
            </a:r>
            <a:r>
              <a:rPr lang="en-US" sz="2400" dirty="0">
                <a:solidFill>
                  <a:schemeClr val="bg1"/>
                </a:solidFill>
              </a:rPr>
              <a:t>. Hearing loss that borders between two categories is typically labeled as a combination of the two categories [e.g. losses at 60 dB HL might be called </a:t>
            </a:r>
            <a:r>
              <a:rPr lang="en-US" sz="2400" b="1" dirty="0">
                <a:solidFill>
                  <a:schemeClr val="bg1"/>
                </a:solidFill>
              </a:rPr>
              <a:t>MODERATE-TO-SEVERE</a:t>
            </a:r>
            <a:r>
              <a:rPr lang="en-US" sz="2400" dirty="0">
                <a:solidFill>
                  <a:schemeClr val="bg1"/>
                </a:solidFill>
              </a:rPr>
              <a:t>]</a:t>
            </a:r>
          </a:p>
          <a:p>
            <a:r>
              <a:rPr lang="en-US" sz="2400" dirty="0">
                <a:solidFill>
                  <a:schemeClr val="bg1"/>
                </a:solidFill>
              </a:rPr>
              <a:t>Degrees of loss are measured in units called </a:t>
            </a:r>
            <a:r>
              <a:rPr lang="en-US" sz="2400" b="1" dirty="0">
                <a:solidFill>
                  <a:schemeClr val="bg1"/>
                </a:solidFill>
              </a:rPr>
              <a:t>DECIBELS</a:t>
            </a:r>
            <a:r>
              <a:rPr lang="en-US" sz="2400" dirty="0">
                <a:solidFill>
                  <a:schemeClr val="bg1"/>
                </a:solidFill>
              </a:rPr>
              <a:t> or </a:t>
            </a:r>
            <a:r>
              <a:rPr lang="en-US" sz="2400" b="1" dirty="0">
                <a:solidFill>
                  <a:schemeClr val="bg1"/>
                </a:solidFill>
              </a:rPr>
              <a:t>dB. </a:t>
            </a:r>
            <a:r>
              <a:rPr lang="en-US" sz="2400" dirty="0">
                <a:solidFill>
                  <a:schemeClr val="bg1"/>
                </a:solidFill>
              </a:rPr>
              <a:t>The measures relate to how loud [in DECIBELS] a sound must be presented before it is detected.</a:t>
            </a:r>
            <a:endParaRPr lang="en-US" sz="2400" b="1" dirty="0">
              <a:solidFill>
                <a:schemeClr val="bg1"/>
              </a:solidFill>
            </a:endParaRPr>
          </a:p>
          <a:p>
            <a:r>
              <a:rPr lang="en-US" sz="2400" b="1" dirty="0">
                <a:solidFill>
                  <a:schemeClr val="bg1"/>
                </a:solidFill>
              </a:rPr>
              <a:t>MILD HEARING LOSS:</a:t>
            </a:r>
            <a:r>
              <a:rPr lang="en-US" sz="2400" dirty="0">
                <a:solidFill>
                  <a:schemeClr val="bg1"/>
                </a:solidFill>
              </a:rPr>
              <a:t>  26 – 40 dB</a:t>
            </a:r>
          </a:p>
          <a:p>
            <a:r>
              <a:rPr lang="en-US" sz="2400" b="1" dirty="0">
                <a:solidFill>
                  <a:schemeClr val="bg1"/>
                </a:solidFill>
              </a:rPr>
              <a:t>MODERATE HEARING LOSS:  </a:t>
            </a:r>
            <a:r>
              <a:rPr lang="en-US" sz="2400" dirty="0">
                <a:solidFill>
                  <a:schemeClr val="bg1"/>
                </a:solidFill>
              </a:rPr>
              <a:t>41 – 55 dB</a:t>
            </a:r>
          </a:p>
          <a:p>
            <a:r>
              <a:rPr lang="en-US" sz="2400" b="1" dirty="0">
                <a:solidFill>
                  <a:schemeClr val="bg1"/>
                </a:solidFill>
              </a:rPr>
              <a:t>MODERATELY SEVERE HEARING LOSS:  </a:t>
            </a:r>
            <a:r>
              <a:rPr lang="en-US" sz="2400" dirty="0">
                <a:solidFill>
                  <a:schemeClr val="bg1"/>
                </a:solidFill>
              </a:rPr>
              <a:t>56 – 70 dB</a:t>
            </a:r>
          </a:p>
          <a:p>
            <a:r>
              <a:rPr lang="en-US" sz="2400" b="1" dirty="0">
                <a:solidFill>
                  <a:schemeClr val="bg1"/>
                </a:solidFill>
              </a:rPr>
              <a:t>SEVERE HEARING LOSS:  </a:t>
            </a:r>
            <a:r>
              <a:rPr lang="en-US" sz="2400" dirty="0">
                <a:solidFill>
                  <a:schemeClr val="bg1"/>
                </a:solidFill>
              </a:rPr>
              <a:t>71 – 90 dB</a:t>
            </a:r>
          </a:p>
          <a:p>
            <a:r>
              <a:rPr lang="en-US" sz="2400" b="1" dirty="0">
                <a:solidFill>
                  <a:schemeClr val="bg1"/>
                </a:solidFill>
              </a:rPr>
              <a:t>PROFOUND HEARING LOSS:  </a:t>
            </a:r>
            <a:r>
              <a:rPr lang="en-US" sz="2400" dirty="0">
                <a:solidFill>
                  <a:schemeClr val="bg1"/>
                </a:solidFill>
              </a:rPr>
              <a:t>91 – 100+ dB</a:t>
            </a:r>
          </a:p>
          <a:p>
            <a:r>
              <a:rPr lang="en-US" sz="2400" dirty="0">
                <a:solidFill>
                  <a:schemeClr val="bg1"/>
                </a:solidFill>
              </a:rPr>
              <a:t>See link below: Relationship of Hearing Loss to Listening and Learning Needs</a:t>
            </a:r>
            <a:endParaRPr lang="en-US" sz="2400" dirty="0">
              <a:solidFill>
                <a:schemeClr val="bg2">
                  <a:lumMod val="75000"/>
                </a:schemeClr>
              </a:solidFill>
            </a:endParaRPr>
          </a:p>
          <a:p>
            <a:pPr marL="0" indent="0">
              <a:buNone/>
            </a:pPr>
            <a:r>
              <a:rPr lang="en-US" sz="1800" dirty="0">
                <a:solidFill>
                  <a:schemeClr val="bg2">
                    <a:lumMod val="75000"/>
                  </a:schemeClr>
                </a:solidFill>
                <a:hlinkClick r:id="rId2">
                  <a:extLst>
                    <a:ext uri="{A12FA001-AC4F-418D-AE19-62706E023703}">
                      <ahyp:hlinkClr xmlns:ahyp="http://schemas.microsoft.com/office/drawing/2018/hyperlinkcolor" val="tx"/>
                    </a:ext>
                  </a:extLst>
                </a:hlinkClick>
              </a:rPr>
              <a:t>https://www.wyomingehdi.org/wp-content/uploads/2012/04/Relationship-of-Hearing-Loss-to-Listening-and-Learning-Needs.pdf</a:t>
            </a:r>
            <a:endParaRPr lang="en-US" sz="2400" dirty="0">
              <a:solidFill>
                <a:schemeClr val="bg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DEC530-D98F-C0BC-7398-DD13188CA3E8}"/>
              </a:ext>
            </a:extLst>
          </p:cNvPr>
          <p:cNvSpPr>
            <a:spLocks noGrp="1"/>
          </p:cNvSpPr>
          <p:nvPr>
            <p:ph type="title"/>
          </p:nvPr>
        </p:nvSpPr>
        <p:spPr>
          <a:xfrm>
            <a:off x="838200" y="0"/>
            <a:ext cx="10515600" cy="1325563"/>
          </a:xfrm>
        </p:spPr>
        <p:txBody>
          <a:bodyPr/>
          <a:lstStyle/>
          <a:p>
            <a:r>
              <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AUDIOLOGIST</a:t>
            </a:r>
            <a:endParaRPr lang="en-US" dirty="0">
              <a:solidFill>
                <a:schemeClr val="bg1"/>
              </a:solidFill>
            </a:endParaRPr>
          </a:p>
        </p:txBody>
      </p:sp>
      <p:sp>
        <p:nvSpPr>
          <p:cNvPr id="5" name="Content Placeholder 4">
            <a:extLst>
              <a:ext uri="{FF2B5EF4-FFF2-40B4-BE49-F238E27FC236}">
                <a16:creationId xmlns:a16="http://schemas.microsoft.com/office/drawing/2014/main" id="{EF5FACA6-82C6-BF0B-7B80-1A6C9C0D7192}"/>
              </a:ext>
            </a:extLst>
          </p:cNvPr>
          <p:cNvSpPr>
            <a:spLocks noGrp="1"/>
          </p:cNvSpPr>
          <p:nvPr>
            <p:ph idx="1"/>
          </p:nvPr>
        </p:nvSpPr>
        <p:spPr>
          <a:xfrm>
            <a:off x="767080" y="1474618"/>
            <a:ext cx="10515600" cy="5180181"/>
          </a:xfrm>
        </p:spPr>
        <p:txBody>
          <a:bodyPr>
            <a:normAutofit/>
          </a:bodyPr>
          <a:lstStyle/>
          <a:p>
            <a:pPr marL="0" marR="0" indent="0">
              <a:spcBef>
                <a:spcPts val="0"/>
              </a:spcBef>
              <a:spcAft>
                <a:spcPts val="0"/>
              </a:spcAft>
              <a:buNone/>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 Audiologist</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 professionally trained and licensed. The Audiologist measures hearing loss and makes recommendations about assistive technology.</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 Audiogram</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 a chart that shows the results of the hearing test. It shows how well the person hears a sound across a spectrum of frequencies, or pitches, from low to high. It also shows the intensity, or loudness, before a sound is detected.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Speech</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 comprised of sounds that fall into the range of frequencies. The following chart shows how speech and everyday sounds in the environment are impacted, depending on the severity of loss and at which frequencies.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9114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F2E5-DCEF-03B3-15C6-7A2E7E4C1CDB}"/>
              </a:ext>
            </a:extLst>
          </p:cNvPr>
          <p:cNvSpPr>
            <a:spLocks noGrp="1"/>
          </p:cNvSpPr>
          <p:nvPr>
            <p:ph type="title"/>
          </p:nvPr>
        </p:nvSpPr>
        <p:spPr>
          <a:xfrm>
            <a:off x="838200" y="18255"/>
            <a:ext cx="10515600" cy="1241585"/>
          </a:xfrm>
        </p:spPr>
        <p:txBody>
          <a:bodyPr/>
          <a:lstStyle/>
          <a:p>
            <a:r>
              <a:rPr lang="en-US" dirty="0">
                <a:solidFill>
                  <a:schemeClr val="bg1"/>
                </a:solidFill>
              </a:rPr>
              <a:t>Audiogram of Familiar Sounds</a:t>
            </a:r>
          </a:p>
        </p:txBody>
      </p:sp>
      <p:pic>
        <p:nvPicPr>
          <p:cNvPr id="4" name="Content Placeholder 3" descr="See the source image">
            <a:extLst>
              <a:ext uri="{FF2B5EF4-FFF2-40B4-BE49-F238E27FC236}">
                <a16:creationId xmlns:a16="http://schemas.microsoft.com/office/drawing/2014/main" id="{CA7FC4CF-6AA6-E88B-CA23-194D51EB67F9}"/>
              </a:ext>
            </a:extLst>
          </p:cNvPr>
          <p:cNvPicPr>
            <a:picLocks noGrp="1" noChangeAspect="1"/>
          </p:cNvPicPr>
          <p:nvPr>
            <p:ph idx="1"/>
          </p:nvPr>
        </p:nvPicPr>
        <p:blipFill>
          <a:blip r:embed="rId2" cstate="print"/>
          <a:srcRect/>
          <a:stretch>
            <a:fillRect/>
          </a:stretch>
        </p:blipFill>
        <p:spPr bwMode="auto">
          <a:xfrm>
            <a:off x="4413782" y="1574800"/>
            <a:ext cx="3364436" cy="5039043"/>
          </a:xfrm>
          <a:prstGeom prst="rect">
            <a:avLst/>
          </a:prstGeom>
          <a:noFill/>
          <a:ln w="9525">
            <a:noFill/>
            <a:miter lim="800000"/>
            <a:headEnd/>
            <a:tailEnd/>
          </a:ln>
        </p:spPr>
      </p:pic>
    </p:spTree>
    <p:extLst>
      <p:ext uri="{BB962C8B-B14F-4D97-AF65-F5344CB8AC3E}">
        <p14:creationId xmlns:p14="http://schemas.microsoft.com/office/powerpoint/2010/main" val="76574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BE9C-9E78-66A6-482A-F65CE094E1C7}"/>
              </a:ext>
            </a:extLst>
          </p:cNvPr>
          <p:cNvSpPr>
            <a:spLocks noGrp="1"/>
          </p:cNvSpPr>
          <p:nvPr>
            <p:ph type="title"/>
          </p:nvPr>
        </p:nvSpPr>
        <p:spPr>
          <a:xfrm>
            <a:off x="909320" y="0"/>
            <a:ext cx="10515600" cy="1325563"/>
          </a:xfrm>
        </p:spPr>
        <p:txBody>
          <a:bodyPr/>
          <a:lstStyle/>
          <a:p>
            <a:r>
              <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TYPES OF HEARING LOSS</a:t>
            </a:r>
            <a:endParaRPr lang="en-US" dirty="0">
              <a:solidFill>
                <a:schemeClr val="bg1"/>
              </a:solidFill>
            </a:endParaRPr>
          </a:p>
        </p:txBody>
      </p:sp>
      <p:sp>
        <p:nvSpPr>
          <p:cNvPr id="3" name="Content Placeholder 2">
            <a:extLst>
              <a:ext uri="{FF2B5EF4-FFF2-40B4-BE49-F238E27FC236}">
                <a16:creationId xmlns:a16="http://schemas.microsoft.com/office/drawing/2014/main" id="{2FC6F1CF-E96B-3562-FADE-0E4FB04E4DBA}"/>
              </a:ext>
            </a:extLst>
          </p:cNvPr>
          <p:cNvSpPr>
            <a:spLocks noGrp="1"/>
          </p:cNvSpPr>
          <p:nvPr>
            <p:ph idx="1"/>
          </p:nvPr>
        </p:nvSpPr>
        <p:spPr>
          <a:xfrm>
            <a:off x="838200" y="1513840"/>
            <a:ext cx="10515600" cy="5171123"/>
          </a:xfrm>
        </p:spPr>
        <p:txBody>
          <a:bodyPr/>
          <a:lstStyle/>
          <a:p>
            <a:pPr marL="0" marR="0" indent="0">
              <a:spcBef>
                <a:spcPts val="0"/>
              </a:spcBef>
              <a:spcAft>
                <a:spcPts val="0"/>
              </a:spcAft>
              <a:buNone/>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Four types of hearing loss: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Sensorineural:</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when the inner ear or hearing nerve are damaged. This loss is permanent.</a:t>
            </a:r>
          </a:p>
          <a:p>
            <a:pPr marL="0" marR="0" indent="0">
              <a:spcBef>
                <a:spcPts val="0"/>
              </a:spcBef>
              <a:spcAft>
                <a:spcPts val="0"/>
              </a:spcAft>
              <a:buNone/>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Conductive:</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occurs in the outer or middle ear and sound waves are unable to carry sound to the inner ear. This loss often is reversible.</a:t>
            </a:r>
          </a:p>
          <a:p>
            <a:pPr marL="0" marR="0" indent="0">
              <a:spcBef>
                <a:spcPts val="0"/>
              </a:spcBef>
              <a:spcAft>
                <a:spcPts val="0"/>
              </a:spcAft>
              <a:buNone/>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Mixed:</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as the word implies… it is a combination of Sensorineural and Conductive.</a:t>
            </a:r>
          </a:p>
          <a:p>
            <a:pPr marL="0" marR="0" indent="0">
              <a:spcBef>
                <a:spcPts val="0"/>
              </a:spcBef>
              <a:spcAft>
                <a:spcPts val="0"/>
              </a:spcAft>
              <a:buNone/>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Auditory Neuropathy Spectrum Disorder:</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this loss is characterized by compromised signal processing along the auditory nerve and by deteriorated speech perception.</a:t>
            </a:r>
          </a:p>
          <a:p>
            <a:endParaRPr lang="en-US" dirty="0"/>
          </a:p>
        </p:txBody>
      </p:sp>
    </p:spTree>
    <p:extLst>
      <p:ext uri="{BB962C8B-B14F-4D97-AF65-F5344CB8AC3E}">
        <p14:creationId xmlns:p14="http://schemas.microsoft.com/office/powerpoint/2010/main" val="46995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4779-8796-4B30-9D02-ECA5F6D184F6}"/>
              </a:ext>
            </a:extLst>
          </p:cNvPr>
          <p:cNvSpPr>
            <a:spLocks noGrp="1"/>
          </p:cNvSpPr>
          <p:nvPr>
            <p:ph type="title"/>
          </p:nvPr>
        </p:nvSpPr>
        <p:spPr>
          <a:xfrm>
            <a:off x="838200" y="141605"/>
            <a:ext cx="10515600" cy="1325563"/>
          </a:xfrm>
        </p:spPr>
        <p:txBody>
          <a:bodyPr>
            <a:normAutofit/>
          </a:bodyPr>
          <a:lstStyle/>
          <a:p>
            <a:r>
              <a:rPr lang="en-US" sz="4000" b="1" dirty="0">
                <a:solidFill>
                  <a:schemeClr val="bg1"/>
                </a:solidFill>
              </a:rPr>
              <a:t>Reduced Access To Language – </a:t>
            </a:r>
            <a:br>
              <a:rPr lang="en-US" sz="4000" b="1" dirty="0">
                <a:solidFill>
                  <a:schemeClr val="bg1"/>
                </a:solidFill>
              </a:rPr>
            </a:br>
            <a:r>
              <a:rPr lang="en-US" sz="4000" b="1" dirty="0">
                <a:solidFill>
                  <a:schemeClr val="bg1"/>
                </a:solidFill>
              </a:rPr>
              <a:t>Spoken or Manual</a:t>
            </a:r>
          </a:p>
        </p:txBody>
      </p:sp>
      <p:sp>
        <p:nvSpPr>
          <p:cNvPr id="3" name="Content Placeholder 2">
            <a:extLst>
              <a:ext uri="{FF2B5EF4-FFF2-40B4-BE49-F238E27FC236}">
                <a16:creationId xmlns:a16="http://schemas.microsoft.com/office/drawing/2014/main" id="{693D9E54-BD12-4BFB-B771-69EBCA28471D}"/>
              </a:ext>
            </a:extLst>
          </p:cNvPr>
          <p:cNvSpPr>
            <a:spLocks noGrp="1"/>
          </p:cNvSpPr>
          <p:nvPr>
            <p:ph idx="1"/>
          </p:nvPr>
        </p:nvSpPr>
        <p:spPr>
          <a:xfrm>
            <a:off x="965200" y="1467168"/>
            <a:ext cx="10388600" cy="4964112"/>
          </a:xfrm>
        </p:spPr>
        <p:txBody>
          <a:bodyPr>
            <a:normAutofit/>
          </a:bodyPr>
          <a:lstStyle/>
          <a:p>
            <a:pPr marL="0" indent="0">
              <a:buNone/>
            </a:pPr>
            <a:r>
              <a:rPr lang="en-US" sz="3000" dirty="0">
                <a:solidFill>
                  <a:schemeClr val="bg1"/>
                </a:solidFill>
              </a:rPr>
              <a:t>Reduced access affects the foundations of language, vocabulary and literacy including:</a:t>
            </a:r>
          </a:p>
          <a:p>
            <a:r>
              <a:rPr lang="en-US" sz="3000" dirty="0">
                <a:solidFill>
                  <a:schemeClr val="bg1"/>
                </a:solidFill>
              </a:rPr>
              <a:t>Background knowledge [which includes new concepts and  vocabulary; multiple meanings and idiomatic language]</a:t>
            </a:r>
          </a:p>
          <a:p>
            <a:r>
              <a:rPr lang="en-US" sz="3000" dirty="0">
                <a:solidFill>
                  <a:schemeClr val="bg1"/>
                </a:solidFill>
              </a:rPr>
              <a:t>Functional language [misunderstanding or misuse of verb tense,  pluralization, non agreement of subject and verb and possessives]</a:t>
            </a:r>
          </a:p>
          <a:p>
            <a:r>
              <a:rPr lang="en-US" sz="3000" dirty="0">
                <a:solidFill>
                  <a:schemeClr val="bg1"/>
                </a:solidFill>
              </a:rPr>
              <a:t>Curriculum [vocabulary; number concepts; language and problem-solving skills]</a:t>
            </a:r>
          </a:p>
          <a:p>
            <a:r>
              <a:rPr lang="en-US" sz="3000" dirty="0">
                <a:solidFill>
                  <a:schemeClr val="bg1"/>
                </a:solidFill>
              </a:rPr>
              <a:t>Possibly reading comprehension and written expression</a:t>
            </a:r>
          </a:p>
        </p:txBody>
      </p:sp>
    </p:spTree>
    <p:extLst>
      <p:ext uri="{BB962C8B-B14F-4D97-AF65-F5344CB8AC3E}">
        <p14:creationId xmlns:p14="http://schemas.microsoft.com/office/powerpoint/2010/main" val="306080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3056-2339-4470-B366-986C24BC594C}"/>
              </a:ext>
            </a:extLst>
          </p:cNvPr>
          <p:cNvSpPr>
            <a:spLocks noGrp="1"/>
          </p:cNvSpPr>
          <p:nvPr>
            <p:ph type="title"/>
          </p:nvPr>
        </p:nvSpPr>
        <p:spPr>
          <a:xfrm>
            <a:off x="640080" y="166172"/>
            <a:ext cx="10515600" cy="1029729"/>
          </a:xfrm>
        </p:spPr>
        <p:txBody>
          <a:bodyPr>
            <a:normAutofit/>
          </a:bodyPr>
          <a:lstStyle/>
          <a:p>
            <a:r>
              <a:rPr lang="en-US" b="1" dirty="0">
                <a:solidFill>
                  <a:schemeClr val="bg1"/>
                </a:solidFill>
              </a:rPr>
              <a:t>Reduced Access continued</a:t>
            </a:r>
          </a:p>
        </p:txBody>
      </p:sp>
      <p:sp>
        <p:nvSpPr>
          <p:cNvPr id="3" name="Content Placeholder 2">
            <a:extLst>
              <a:ext uri="{FF2B5EF4-FFF2-40B4-BE49-F238E27FC236}">
                <a16:creationId xmlns:a16="http://schemas.microsoft.com/office/drawing/2014/main" id="{72734CF8-7AC5-4737-A096-A667CF08B4FD}"/>
              </a:ext>
            </a:extLst>
          </p:cNvPr>
          <p:cNvSpPr>
            <a:spLocks noGrp="1"/>
          </p:cNvSpPr>
          <p:nvPr>
            <p:ph idx="1"/>
          </p:nvPr>
        </p:nvSpPr>
        <p:spPr>
          <a:xfrm>
            <a:off x="838200" y="1195901"/>
            <a:ext cx="10515600" cy="5130483"/>
          </a:xfrm>
        </p:spPr>
        <p:txBody>
          <a:bodyPr>
            <a:noAutofit/>
          </a:bodyPr>
          <a:lstStyle/>
          <a:p>
            <a:r>
              <a:rPr lang="en-US" sz="3000" dirty="0">
                <a:solidFill>
                  <a:schemeClr val="bg1"/>
                </a:solidFill>
              </a:rPr>
              <a:t>Students with hearing loss tend to have “Swiss cheese language” with unpredictable knowledge gaps in vocabulary and concepts</a:t>
            </a:r>
          </a:p>
          <a:p>
            <a:r>
              <a:rPr lang="en-US" sz="3000" dirty="0">
                <a:solidFill>
                  <a:schemeClr val="bg1"/>
                </a:solidFill>
              </a:rPr>
              <a:t>Students with hearing loss do not access verbal communication as fully as their hearing peers</a:t>
            </a:r>
          </a:p>
          <a:p>
            <a:r>
              <a:rPr lang="en-US" sz="3000" dirty="0">
                <a:solidFill>
                  <a:schemeClr val="bg1"/>
                </a:solidFill>
              </a:rPr>
              <a:t>Students with hearing loss are at high risk for delayed vocabulary acquisition, vocabularies of smaller size and sophistication, experience struggles with the English verb system and lack access to morphological information</a:t>
            </a:r>
          </a:p>
          <a:p>
            <a:r>
              <a:rPr lang="en-US" sz="3000" dirty="0">
                <a:solidFill>
                  <a:schemeClr val="bg1"/>
                </a:solidFill>
              </a:rPr>
              <a:t>Important to keep in mind that Hearing Aids and Cochlear Implants do not restore hearing to normal</a:t>
            </a:r>
          </a:p>
        </p:txBody>
      </p:sp>
    </p:spTree>
    <p:extLst>
      <p:ext uri="{BB962C8B-B14F-4D97-AF65-F5344CB8AC3E}">
        <p14:creationId xmlns:p14="http://schemas.microsoft.com/office/powerpoint/2010/main" val="426757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A955-DB99-4759-8E78-3CCF69641D3B}"/>
              </a:ext>
            </a:extLst>
          </p:cNvPr>
          <p:cNvSpPr>
            <a:spLocks noGrp="1"/>
          </p:cNvSpPr>
          <p:nvPr>
            <p:ph type="title"/>
          </p:nvPr>
        </p:nvSpPr>
        <p:spPr>
          <a:xfrm>
            <a:off x="838200" y="100965"/>
            <a:ext cx="10515600" cy="1325563"/>
          </a:xfrm>
        </p:spPr>
        <p:txBody>
          <a:bodyPr/>
          <a:lstStyle/>
          <a:p>
            <a:r>
              <a:rPr lang="en-US" b="1" dirty="0">
                <a:solidFill>
                  <a:schemeClr val="bg1"/>
                </a:solidFill>
              </a:rPr>
              <a:t>Reduced Access continued</a:t>
            </a:r>
          </a:p>
        </p:txBody>
      </p:sp>
      <p:sp>
        <p:nvSpPr>
          <p:cNvPr id="3" name="Content Placeholder 2">
            <a:extLst>
              <a:ext uri="{FF2B5EF4-FFF2-40B4-BE49-F238E27FC236}">
                <a16:creationId xmlns:a16="http://schemas.microsoft.com/office/drawing/2014/main" id="{3257F9E7-D330-445A-8AD8-4003800067BF}"/>
              </a:ext>
            </a:extLst>
          </p:cNvPr>
          <p:cNvSpPr>
            <a:spLocks noGrp="1"/>
          </p:cNvSpPr>
          <p:nvPr>
            <p:ph idx="1"/>
          </p:nvPr>
        </p:nvSpPr>
        <p:spPr>
          <a:xfrm>
            <a:off x="838200" y="1330960"/>
            <a:ext cx="10515600" cy="5069839"/>
          </a:xfrm>
        </p:spPr>
        <p:txBody>
          <a:bodyPr>
            <a:normAutofit/>
          </a:bodyPr>
          <a:lstStyle/>
          <a:p>
            <a:r>
              <a:rPr lang="en-US" sz="2800" dirty="0">
                <a:solidFill>
                  <a:schemeClr val="bg1"/>
                </a:solidFill>
              </a:rPr>
              <a:t>Listening and learning in the classroom can be very challenging for students with hearing loss</a:t>
            </a:r>
          </a:p>
          <a:p>
            <a:r>
              <a:rPr lang="en-US" sz="2800" dirty="0">
                <a:solidFill>
                  <a:schemeClr val="bg1"/>
                </a:solidFill>
              </a:rPr>
              <a:t>Listening effort required by students with hearing loss often results in reduced retention, fatigue and attention challenges. When a person has hearing loss the brain has to compensate and work harder to process the same information as hearing peers…. Leading to additional stress and fatigue</a:t>
            </a:r>
          </a:p>
          <a:p>
            <a:r>
              <a:rPr lang="en-US" sz="2800" dirty="0">
                <a:solidFill>
                  <a:schemeClr val="bg1"/>
                </a:solidFill>
              </a:rPr>
              <a:t>Although two children might have similar hearing loss on paper, their history and experience will play a huge part in their success</a:t>
            </a:r>
          </a:p>
          <a:p>
            <a:r>
              <a:rPr lang="en-US" sz="2800" dirty="0">
                <a:solidFill>
                  <a:schemeClr val="bg1"/>
                </a:solidFill>
              </a:rPr>
              <a:t>Outcomes are based on a number of variables</a:t>
            </a:r>
          </a:p>
        </p:txBody>
      </p:sp>
    </p:spTree>
    <p:extLst>
      <p:ext uri="{BB962C8B-B14F-4D97-AF65-F5344CB8AC3E}">
        <p14:creationId xmlns:p14="http://schemas.microsoft.com/office/powerpoint/2010/main" val="493923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044"/>
            <a:ext cx="10317480" cy="862928"/>
          </a:xfrm>
        </p:spPr>
        <p:txBody>
          <a:bodyPr/>
          <a:lstStyle/>
          <a:p>
            <a:r>
              <a:rPr lang="en-US" b="1" dirty="0">
                <a:solidFill>
                  <a:schemeClr val="bg1"/>
                </a:solidFill>
              </a:rPr>
              <a:t>Signs That Child May Have Hearing Loss</a:t>
            </a:r>
          </a:p>
        </p:txBody>
      </p:sp>
      <p:sp>
        <p:nvSpPr>
          <p:cNvPr id="3" name="Content Placeholder 2"/>
          <p:cNvSpPr>
            <a:spLocks noGrp="1"/>
          </p:cNvSpPr>
          <p:nvPr>
            <p:ph idx="1"/>
          </p:nvPr>
        </p:nvSpPr>
        <p:spPr>
          <a:xfrm>
            <a:off x="838200" y="1209040"/>
            <a:ext cx="10515600" cy="5171439"/>
          </a:xfrm>
        </p:spPr>
        <p:txBody>
          <a:bodyPr>
            <a:normAutofit/>
          </a:bodyPr>
          <a:lstStyle/>
          <a:p>
            <a:pPr>
              <a:buNone/>
            </a:pPr>
            <a:r>
              <a:rPr lang="en-US" sz="3200" dirty="0">
                <a:solidFill>
                  <a:schemeClr val="bg1"/>
                </a:solidFill>
              </a:rPr>
              <a:t>Things to watch for:</a:t>
            </a:r>
          </a:p>
          <a:p>
            <a:r>
              <a:rPr lang="en-US" sz="3200" dirty="0">
                <a:solidFill>
                  <a:schemeClr val="bg1"/>
                </a:solidFill>
              </a:rPr>
              <a:t>Having limited or unclear speech</a:t>
            </a:r>
          </a:p>
          <a:p>
            <a:r>
              <a:rPr lang="en-US" sz="3200" dirty="0">
                <a:solidFill>
                  <a:schemeClr val="bg1"/>
                </a:solidFill>
              </a:rPr>
              <a:t>Not following directions or paying attention</a:t>
            </a:r>
          </a:p>
          <a:p>
            <a:r>
              <a:rPr lang="en-US" sz="3200" dirty="0">
                <a:solidFill>
                  <a:schemeClr val="bg1"/>
                </a:solidFill>
              </a:rPr>
              <a:t>Hearing only parts of a conversation; asking for information to be repeated</a:t>
            </a:r>
          </a:p>
          <a:p>
            <a:r>
              <a:rPr lang="en-US" sz="3200" dirty="0">
                <a:solidFill>
                  <a:schemeClr val="bg1"/>
                </a:solidFill>
              </a:rPr>
              <a:t>Not being able to hear everyday sounds [such as a school bell or morning announcements]</a:t>
            </a:r>
          </a:p>
          <a:p>
            <a:r>
              <a:rPr lang="en-US" sz="3200" dirty="0">
                <a:solidFill>
                  <a:schemeClr val="bg1"/>
                </a:solidFill>
              </a:rPr>
              <a:t>Struggles to learn new information and concepts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CF866-C1C4-91AC-5D30-291923A619AE}"/>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A1E1279A-F93F-FE06-C2BB-D4AE192A5942}"/>
              </a:ext>
            </a:extLst>
          </p:cNvPr>
          <p:cNvSpPr>
            <a:spLocks noGrp="1"/>
          </p:cNvSpPr>
          <p:nvPr>
            <p:ph idx="1"/>
          </p:nvPr>
        </p:nvSpPr>
        <p:spPr>
          <a:xfrm>
            <a:off x="838200" y="2288267"/>
            <a:ext cx="10515600" cy="4052559"/>
          </a:xfrm>
        </p:spPr>
        <p:txBody>
          <a:bodyPr vert="horz" lIns="91440" tIns="45720" rIns="91440" bIns="45720" rtlCol="0" anchor="t">
            <a:normAutofit/>
          </a:bodyPr>
          <a:lstStyle/>
          <a:p>
            <a:pPr>
              <a:spcAft>
                <a:spcPts val="1200"/>
              </a:spcAft>
            </a:pPr>
            <a:r>
              <a:rPr lang="en-US" sz="3600" b="1" dirty="0">
                <a:solidFill>
                  <a:schemeClr val="tx2"/>
                </a:solidFill>
                <a:effectLst/>
                <a:latin typeface="Calibri"/>
                <a:ea typeface="Times New Roman" panose="02020603050405020304" pitchFamily="18" charset="0"/>
                <a:cs typeface="Arial"/>
              </a:rPr>
              <a:t>Massachusetts Commission for the Deaf and Hard of Hearing Updates</a:t>
            </a:r>
            <a:r>
              <a:rPr lang="en-US" sz="3600" b="1" dirty="0">
                <a:solidFill>
                  <a:schemeClr val="tx2"/>
                </a:solidFill>
                <a:latin typeface="Calibri"/>
                <a:ea typeface="Times New Roman" panose="02020603050405020304" pitchFamily="18" charset="0"/>
                <a:cs typeface="Arial"/>
              </a:rPr>
              <a:t> </a:t>
            </a:r>
            <a:endParaRPr lang="en-US" sz="3600" b="1" dirty="0">
              <a:solidFill>
                <a:schemeClr val="tx2"/>
              </a:solidFill>
              <a:effectLst/>
              <a:latin typeface="Calibri"/>
              <a:ea typeface="Times New Roman" panose="02020603050405020304" pitchFamily="18" charset="0"/>
            </a:endParaRPr>
          </a:p>
          <a:p>
            <a:pPr>
              <a:spcAft>
                <a:spcPts val="1200"/>
              </a:spcAft>
            </a:pPr>
            <a:r>
              <a:rPr lang="en-US" sz="3600" b="1" dirty="0">
                <a:solidFill>
                  <a:schemeClr val="tx2"/>
                </a:solidFill>
                <a:effectLst/>
                <a:latin typeface="Calibri"/>
                <a:ea typeface="Times New Roman" panose="02020603050405020304" pitchFamily="18" charset="0"/>
                <a:cs typeface="Arial"/>
              </a:rPr>
              <a:t>Special Education Updates</a:t>
            </a:r>
            <a:r>
              <a:rPr lang="en-US" sz="3600" b="1" dirty="0">
                <a:solidFill>
                  <a:schemeClr val="tx2"/>
                </a:solidFill>
                <a:latin typeface="Calibri"/>
                <a:ea typeface="Times New Roman" panose="02020603050405020304" pitchFamily="18" charset="0"/>
                <a:cs typeface="Arial"/>
              </a:rPr>
              <a:t> </a:t>
            </a:r>
            <a:endParaRPr lang="en-US" sz="3600" b="1" dirty="0">
              <a:solidFill>
                <a:schemeClr val="tx2"/>
              </a:solidFill>
              <a:effectLst/>
              <a:latin typeface="Calibri"/>
              <a:ea typeface="Times New Roman" panose="02020603050405020304" pitchFamily="18" charset="0"/>
            </a:endParaRPr>
          </a:p>
          <a:p>
            <a:pPr>
              <a:spcAft>
                <a:spcPts val="1200"/>
              </a:spcAft>
            </a:pPr>
            <a:r>
              <a:rPr lang="en-US" sz="3600" b="1" dirty="0">
                <a:solidFill>
                  <a:schemeClr val="tx2"/>
                </a:solidFill>
                <a:effectLst/>
                <a:latin typeface="Calibri"/>
                <a:ea typeface="Times New Roman" panose="02020603050405020304" pitchFamily="18" charset="0"/>
                <a:cs typeface="Arial"/>
              </a:rPr>
              <a:t>Q&amp;A</a:t>
            </a:r>
            <a:endParaRPr lang="en-US" sz="3600" b="1" dirty="0">
              <a:solidFill>
                <a:schemeClr val="tx2"/>
              </a:solidFill>
              <a:latin typeface="Calibri"/>
              <a:cs typeface="Arial"/>
            </a:endParaRPr>
          </a:p>
        </p:txBody>
      </p:sp>
    </p:spTree>
    <p:extLst>
      <p:ext uri="{BB962C8B-B14F-4D97-AF65-F5344CB8AC3E}">
        <p14:creationId xmlns:p14="http://schemas.microsoft.com/office/powerpoint/2010/main" val="178763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C191-F3BA-44FE-8DBA-8DE4ABFB3D83}"/>
              </a:ext>
            </a:extLst>
          </p:cNvPr>
          <p:cNvSpPr>
            <a:spLocks noGrp="1"/>
          </p:cNvSpPr>
          <p:nvPr>
            <p:ph type="title"/>
          </p:nvPr>
        </p:nvSpPr>
        <p:spPr/>
        <p:txBody>
          <a:bodyPr/>
          <a:lstStyle/>
          <a:p>
            <a:r>
              <a:rPr lang="en-US" b="1" dirty="0">
                <a:solidFill>
                  <a:schemeClr val="bg1"/>
                </a:solidFill>
              </a:rPr>
              <a:t>Unfair Spelling Test</a:t>
            </a:r>
          </a:p>
        </p:txBody>
      </p:sp>
      <p:sp>
        <p:nvSpPr>
          <p:cNvPr id="3" name="Content Placeholder 2">
            <a:extLst>
              <a:ext uri="{FF2B5EF4-FFF2-40B4-BE49-F238E27FC236}">
                <a16:creationId xmlns:a16="http://schemas.microsoft.com/office/drawing/2014/main" id="{738E6B73-EBB2-40CD-AF88-E60584032239}"/>
              </a:ext>
            </a:extLst>
          </p:cNvPr>
          <p:cNvSpPr>
            <a:spLocks noGrp="1"/>
          </p:cNvSpPr>
          <p:nvPr>
            <p:ph idx="1"/>
          </p:nvPr>
        </p:nvSpPr>
        <p:spPr/>
        <p:txBody>
          <a:bodyPr/>
          <a:lstStyle/>
          <a:p>
            <a:endParaRPr lang="en-US" dirty="0">
              <a:solidFill>
                <a:schemeClr val="bg1"/>
              </a:solidFill>
            </a:endParaRPr>
          </a:p>
          <a:p>
            <a:pPr marL="0" indent="0">
              <a:buNone/>
            </a:pPr>
            <a:r>
              <a:rPr lang="en-US" sz="3000" dirty="0">
                <a:solidFill>
                  <a:schemeClr val="bg1"/>
                </a:solidFill>
              </a:rPr>
              <a:t>Below is a simulation of how/what a child may hear during a spelling test, based on varying degrees of hearing loss:</a:t>
            </a:r>
          </a:p>
          <a:p>
            <a:endParaRPr lang="en-US" sz="3000" dirty="0">
              <a:solidFill>
                <a:schemeClr val="bg1"/>
              </a:solidFill>
            </a:endParaRPr>
          </a:p>
          <a:p>
            <a:pPr marL="0" indent="0">
              <a:buNone/>
            </a:pPr>
            <a:r>
              <a:rPr lang="en-US" sz="3000" dirty="0">
                <a:solidFill>
                  <a:schemeClr val="bg1"/>
                </a:solidFill>
              </a:rPr>
              <a:t>	</a:t>
            </a:r>
            <a:r>
              <a:rPr lang="en-US" sz="3000" dirty="0">
                <a:solidFill>
                  <a:schemeClr val="bg2">
                    <a:lumMod val="75000"/>
                  </a:schemeClr>
                </a:solidFill>
                <a:hlinkClick r:id="rId2">
                  <a:extLst>
                    <a:ext uri="{A12FA001-AC4F-418D-AE19-62706E023703}">
                      <ahyp:hlinkClr xmlns:ahyp="http://schemas.microsoft.com/office/drawing/2018/hyperlinkcolor" val="tx"/>
                    </a:ext>
                  </a:extLst>
                </a:hlinkClick>
              </a:rPr>
              <a:t>https://www.youtube.com/watch?v=l29yLTM3gFw</a:t>
            </a:r>
            <a:endParaRPr lang="en-US" sz="3000" dirty="0">
              <a:solidFill>
                <a:schemeClr val="bg2">
                  <a:lumMod val="75000"/>
                </a:schemeClr>
              </a:solidFill>
            </a:endParaRPr>
          </a:p>
          <a:p>
            <a:pPr marL="0" indent="0">
              <a:buNone/>
            </a:pPr>
            <a:endParaRPr lang="en-US" sz="3000" dirty="0">
              <a:solidFill>
                <a:schemeClr val="bg1"/>
              </a:solidFill>
            </a:endParaRPr>
          </a:p>
        </p:txBody>
      </p:sp>
    </p:spTree>
    <p:extLst>
      <p:ext uri="{BB962C8B-B14F-4D97-AF65-F5344CB8AC3E}">
        <p14:creationId xmlns:p14="http://schemas.microsoft.com/office/powerpoint/2010/main" val="232401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099-0711-408D-B9C4-A35B1A044AA3}"/>
              </a:ext>
            </a:extLst>
          </p:cNvPr>
          <p:cNvSpPr>
            <a:spLocks noGrp="1"/>
          </p:cNvSpPr>
          <p:nvPr>
            <p:ph type="title"/>
          </p:nvPr>
        </p:nvSpPr>
        <p:spPr>
          <a:xfrm>
            <a:off x="838200" y="90805"/>
            <a:ext cx="10515600" cy="1570171"/>
          </a:xfrm>
        </p:spPr>
        <p:txBody>
          <a:bodyPr/>
          <a:lstStyle/>
          <a:p>
            <a:r>
              <a:rPr lang="en-US" b="1" dirty="0">
                <a:solidFill>
                  <a:schemeClr val="bg1"/>
                </a:solidFill>
              </a:rPr>
              <a:t>DISCUSSION</a:t>
            </a:r>
          </a:p>
        </p:txBody>
      </p:sp>
      <p:sp>
        <p:nvSpPr>
          <p:cNvPr id="3" name="Content Placeholder 2">
            <a:extLst>
              <a:ext uri="{FF2B5EF4-FFF2-40B4-BE49-F238E27FC236}">
                <a16:creationId xmlns:a16="http://schemas.microsoft.com/office/drawing/2014/main" id="{C81AEE40-7564-47D9-95F5-97FECB728DDB}"/>
              </a:ext>
            </a:extLst>
          </p:cNvPr>
          <p:cNvSpPr>
            <a:spLocks noGrp="1"/>
          </p:cNvSpPr>
          <p:nvPr>
            <p:ph idx="1"/>
          </p:nvPr>
        </p:nvSpPr>
        <p:spPr>
          <a:xfrm>
            <a:off x="838200" y="1551304"/>
            <a:ext cx="10515600" cy="5154295"/>
          </a:xfrm>
        </p:spPr>
        <p:txBody>
          <a:bodyPr>
            <a:normAutofit/>
          </a:bodyPr>
          <a:lstStyle/>
          <a:p>
            <a:pPr marL="0" indent="0">
              <a:buNone/>
            </a:pPr>
            <a:endParaRPr lang="en-US" dirty="0">
              <a:solidFill>
                <a:schemeClr val="bg1"/>
              </a:solidFill>
            </a:endParaRPr>
          </a:p>
          <a:p>
            <a:pPr marL="0" indent="0">
              <a:buNone/>
            </a:pPr>
            <a:r>
              <a:rPr lang="en-US" sz="3200" dirty="0">
                <a:solidFill>
                  <a:schemeClr val="bg1"/>
                </a:solidFill>
              </a:rPr>
              <a:t>What did YOU perceive with this simulation? Even listening with the “mild” loss there was a struggle to “hear” the words clearly</a:t>
            </a:r>
          </a:p>
          <a:p>
            <a:pPr marL="0" indent="0">
              <a:buNone/>
            </a:pPr>
            <a:endParaRPr lang="en-US" sz="3200" dirty="0">
              <a:solidFill>
                <a:schemeClr val="bg1"/>
              </a:solidFill>
            </a:endParaRPr>
          </a:p>
          <a:p>
            <a:pPr marL="0" indent="0">
              <a:buNone/>
            </a:pPr>
            <a:r>
              <a:rPr lang="en-US" sz="3200" dirty="0">
                <a:solidFill>
                  <a:schemeClr val="bg1"/>
                </a:solidFill>
              </a:rPr>
              <a:t>How many tried to increase the volume…thinking it would help to “hear”?</a:t>
            </a:r>
          </a:p>
          <a:p>
            <a:pPr marL="0" indent="0">
              <a:buNone/>
            </a:pPr>
            <a:endParaRPr lang="en-US" sz="3200" dirty="0">
              <a:solidFill>
                <a:schemeClr val="bg1"/>
              </a:solidFill>
            </a:endParaRPr>
          </a:p>
          <a:p>
            <a:pPr marL="0" indent="0">
              <a:buNone/>
            </a:pPr>
            <a:r>
              <a:rPr lang="en-US" sz="3200" dirty="0">
                <a:solidFill>
                  <a:schemeClr val="bg1"/>
                </a:solidFill>
              </a:rPr>
              <a:t>If you did turn up the volume, did it make anything clearer?</a:t>
            </a:r>
          </a:p>
        </p:txBody>
      </p:sp>
    </p:spTree>
    <p:extLst>
      <p:ext uri="{BB962C8B-B14F-4D97-AF65-F5344CB8AC3E}">
        <p14:creationId xmlns:p14="http://schemas.microsoft.com/office/powerpoint/2010/main" val="81768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6014-20E7-4687-B4AC-93B96925CCCC}"/>
              </a:ext>
            </a:extLst>
          </p:cNvPr>
          <p:cNvSpPr>
            <a:spLocks noGrp="1"/>
          </p:cNvSpPr>
          <p:nvPr>
            <p:ph type="title"/>
          </p:nvPr>
        </p:nvSpPr>
        <p:spPr>
          <a:xfrm>
            <a:off x="919480" y="0"/>
            <a:ext cx="10515600" cy="1325563"/>
          </a:xfrm>
        </p:spPr>
        <p:txBody>
          <a:bodyPr/>
          <a:lstStyle/>
          <a:p>
            <a:r>
              <a:rPr lang="en-US" b="1" dirty="0">
                <a:solidFill>
                  <a:schemeClr val="bg1"/>
                </a:solidFill>
              </a:rPr>
              <a:t>Least Restrictive Environment [LRE]</a:t>
            </a:r>
          </a:p>
        </p:txBody>
      </p:sp>
      <p:sp>
        <p:nvSpPr>
          <p:cNvPr id="3" name="Content Placeholder 2">
            <a:extLst>
              <a:ext uri="{FF2B5EF4-FFF2-40B4-BE49-F238E27FC236}">
                <a16:creationId xmlns:a16="http://schemas.microsoft.com/office/drawing/2014/main" id="{8A84CFA2-519A-4556-B9EE-C20A4204B41F}"/>
              </a:ext>
            </a:extLst>
          </p:cNvPr>
          <p:cNvSpPr>
            <a:spLocks noGrp="1"/>
          </p:cNvSpPr>
          <p:nvPr>
            <p:ph idx="1"/>
          </p:nvPr>
        </p:nvSpPr>
        <p:spPr>
          <a:xfrm>
            <a:off x="996778" y="1076960"/>
            <a:ext cx="10677062" cy="5486400"/>
          </a:xfrm>
        </p:spPr>
        <p:txBody>
          <a:bodyPr>
            <a:normAutofit fontScale="70000" lnSpcReduction="20000"/>
          </a:bodyPr>
          <a:lstStyle/>
          <a:p>
            <a:pPr marL="0" indent="0">
              <a:lnSpc>
                <a:spcPct val="120000"/>
              </a:lnSpc>
              <a:spcBef>
                <a:spcPts val="600"/>
              </a:spcBef>
              <a:buNone/>
            </a:pPr>
            <a:r>
              <a:rPr lang="en-US" sz="2800" dirty="0">
                <a:solidFill>
                  <a:schemeClr val="bg1"/>
                </a:solidFill>
              </a:rPr>
              <a:t>The goal of this presentation was to highlight the many challenges that Deaf/Hard of Hearing students face in school and why programming is so important. It is hoped that the information presented gives you a better understanding as to why the regular classroom may not be the “Least Restrictive Environment” for the deaf or hard of hearing student.</a:t>
            </a:r>
          </a:p>
          <a:p>
            <a:pPr marL="0" indent="0">
              <a:lnSpc>
                <a:spcPct val="120000"/>
              </a:lnSpc>
              <a:spcBef>
                <a:spcPts val="600"/>
              </a:spcBef>
              <a:buNone/>
            </a:pPr>
            <a:r>
              <a:rPr lang="en-US" sz="3000" dirty="0">
                <a:solidFill>
                  <a:schemeClr val="bg1"/>
                </a:solidFill>
              </a:rPr>
              <a:t>For more information we have identified a number of valuable resources for further review.  </a:t>
            </a:r>
          </a:p>
          <a:p>
            <a:pPr marL="0" indent="0">
              <a:buNone/>
            </a:pPr>
            <a:r>
              <a:rPr lang="en-US" dirty="0">
                <a:solidFill>
                  <a:schemeClr val="bg2">
                    <a:lumMod val="75000"/>
                  </a:schemeClr>
                </a:solidFill>
                <a:hlinkClick r:id="rId2">
                  <a:extLst>
                    <a:ext uri="{A12FA001-AC4F-418D-AE19-62706E023703}">
                      <ahyp:hlinkClr xmlns:ahyp="http://schemas.microsoft.com/office/drawing/2018/hyperlinkcolor" val="tx"/>
                    </a:ext>
                  </a:extLst>
                </a:hlinkClick>
              </a:rPr>
              <a:t>https://fcsn.org/guidance-on-application-of-least-restrictive-environment-lre-for-students-who-are-deaf-or-hard-of-hearing</a:t>
            </a:r>
            <a:r>
              <a:rPr lang="en-US" dirty="0">
                <a:solidFill>
                  <a:schemeClr val="bg2">
                    <a:lumMod val="90000"/>
                  </a:schemeClr>
                </a:solidFill>
                <a:hlinkClick r:id="rId2">
                  <a:extLst>
                    <a:ext uri="{A12FA001-AC4F-418D-AE19-62706E023703}">
                      <ahyp:hlinkClr xmlns:ahyp="http://schemas.microsoft.com/office/drawing/2018/hyperlinkcolor" val="tx"/>
                    </a:ext>
                  </a:extLst>
                </a:hlinkClick>
              </a:rPr>
              <a:t>/</a:t>
            </a:r>
            <a:r>
              <a:rPr lang="en-US" dirty="0">
                <a:solidFill>
                  <a:schemeClr val="bg2">
                    <a:lumMod val="90000"/>
                  </a:schemeClr>
                </a:solidFill>
              </a:rPr>
              <a:t> ]</a:t>
            </a:r>
          </a:p>
          <a:p>
            <a:pPr marL="0" indent="0">
              <a:buNone/>
            </a:pPr>
            <a:r>
              <a:rPr lang="en-US" dirty="0">
                <a:solidFill>
                  <a:schemeClr val="bg1"/>
                </a:solidFill>
              </a:rPr>
              <a:t>	</a:t>
            </a:r>
            <a:endParaRPr lang="en-US" dirty="0">
              <a:solidFill>
                <a:schemeClr val="bg2">
                  <a:lumMod val="75000"/>
                </a:schemeClr>
              </a:solidFill>
            </a:endParaRPr>
          </a:p>
          <a:p>
            <a:pPr marL="0" marR="0" indent="0">
              <a:spcBef>
                <a:spcPts val="0"/>
              </a:spcBef>
              <a:spcAft>
                <a:spcPts val="0"/>
              </a:spcAft>
              <a:buNone/>
            </a:pPr>
            <a:r>
              <a:rPr lang="en-US" sz="2800" u="sng" dirty="0">
                <a:solidFill>
                  <a:schemeClr val="bg2">
                    <a:lumMod val="75000"/>
                  </a:schemeClr>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https://www.nad.org/resources/education/k-12-education/additional-resources/</a:t>
            </a:r>
            <a:endParaRPr lang="en-US" sz="2800" u="sng" dirty="0">
              <a:solidFill>
                <a:schemeClr val="bg2">
                  <a:lumMod val="75000"/>
                </a:schemeClr>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u="sng" dirty="0">
              <a:solidFill>
                <a:schemeClr val="bg2">
                  <a:lumMod val="75000"/>
                </a:schemeClr>
              </a:solidFill>
              <a:latin typeface="Calibri" panose="020F0502020204030204" pitchFamily="34" charset="0"/>
              <a:ea typeface="Calibri" panose="020F0502020204030204" pitchFamily="34" charset="0"/>
            </a:endParaRPr>
          </a:p>
          <a:p>
            <a:pPr marL="0" marR="0" indent="0">
              <a:spcBef>
                <a:spcPts val="0"/>
              </a:spcBef>
              <a:spcAft>
                <a:spcPts val="0"/>
              </a:spcAft>
              <a:buNone/>
            </a:pPr>
            <a:r>
              <a:rPr lang="en-US" sz="2800" u="sng" dirty="0">
                <a:solidFill>
                  <a:schemeClr val="bg2">
                    <a:lumMod val="75000"/>
                  </a:schemeClr>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Hands &amp; Voices (handsandvoices.org)</a:t>
            </a:r>
            <a:r>
              <a:rPr lang="en-US" sz="2800" dirty="0">
                <a:solidFill>
                  <a:schemeClr val="bg2">
                    <a:lumMod val="75000"/>
                  </a:schemeClr>
                </a:solidFill>
                <a:effectLst/>
                <a:latin typeface="Calibri" panose="020F0502020204030204" pitchFamily="34" charset="0"/>
                <a:ea typeface="Calibri" panose="020F0502020204030204" pitchFamily="34" charset="0"/>
              </a:rPr>
              <a:t> </a:t>
            </a:r>
          </a:p>
          <a:p>
            <a:pPr marL="0" indent="0">
              <a:buNone/>
            </a:pPr>
            <a:r>
              <a:rPr lang="en-US" sz="3600" dirty="0">
                <a:solidFill>
                  <a:schemeClr val="bg1"/>
                </a:solidFill>
              </a:rPr>
              <a:t>Relationship of Hearing Loss to Listening and Learning Needs</a:t>
            </a:r>
            <a:endParaRPr lang="en-US" sz="3600" dirty="0">
              <a:solidFill>
                <a:schemeClr val="bg2">
                  <a:lumMod val="75000"/>
                </a:schemeClr>
              </a:solidFill>
            </a:endParaRPr>
          </a:p>
          <a:p>
            <a:pPr marL="0" indent="0">
              <a:buNone/>
            </a:pPr>
            <a:r>
              <a:rPr lang="en-US" sz="2800" dirty="0">
                <a:solidFill>
                  <a:schemeClr val="bg2">
                    <a:lumMod val="75000"/>
                  </a:schemeClr>
                </a:solidFill>
                <a:hlinkClick r:id="rId5">
                  <a:extLst>
                    <a:ext uri="{A12FA001-AC4F-418D-AE19-62706E023703}">
                      <ahyp:hlinkClr xmlns:ahyp="http://schemas.microsoft.com/office/drawing/2018/hyperlinkcolor" val="tx"/>
                    </a:ext>
                  </a:extLst>
                </a:hlinkClick>
              </a:rPr>
              <a:t>https://www.wyomingehdi.org/wp-content/uploads/2012/04/Relationship-of-Hearing-Loss-to-Listening-and-Learning-Needs.pdf</a:t>
            </a:r>
            <a:endParaRPr lang="en-US" sz="2800" dirty="0">
              <a:solidFill>
                <a:schemeClr val="bg2">
                  <a:lumMod val="75000"/>
                </a:schemeClr>
              </a:solidFill>
            </a:endParaRPr>
          </a:p>
          <a:p>
            <a:pPr marL="0" indent="0">
              <a:buNone/>
            </a:pPr>
            <a:endParaRPr lang="en-US" sz="3600" dirty="0">
              <a:solidFill>
                <a:schemeClr val="bg1"/>
              </a:solidFill>
            </a:endParaRPr>
          </a:p>
          <a:p>
            <a:pPr marL="0" indent="0">
              <a:buNone/>
            </a:pPr>
            <a:r>
              <a:rPr lang="en-US" sz="3600" dirty="0">
                <a:solidFill>
                  <a:schemeClr val="bg1"/>
                </a:solidFill>
              </a:rPr>
              <a:t>Unfair Spelling Test </a:t>
            </a:r>
          </a:p>
          <a:p>
            <a:pPr marL="0" indent="0">
              <a:buNone/>
            </a:pPr>
            <a:r>
              <a:rPr lang="en-US" sz="3600" dirty="0">
                <a:solidFill>
                  <a:schemeClr val="bg2">
                    <a:lumMod val="75000"/>
                  </a:schemeClr>
                </a:solidFill>
                <a:hlinkClick r:id="rId6">
                  <a:extLst>
                    <a:ext uri="{A12FA001-AC4F-418D-AE19-62706E023703}">
                      <ahyp:hlinkClr xmlns:ahyp="http://schemas.microsoft.com/office/drawing/2018/hyperlinkcolor" val="tx"/>
                    </a:ext>
                  </a:extLst>
                </a:hlinkClick>
              </a:rPr>
              <a:t>https://www.youtube.com/watch?v=l29yLTM3gFw</a:t>
            </a:r>
            <a:endParaRPr lang="en-US" sz="3600" dirty="0">
              <a:solidFill>
                <a:schemeClr val="bg2">
                  <a:lumMod val="75000"/>
                </a:schemeClr>
              </a:solidFill>
            </a:endParaRPr>
          </a:p>
          <a:p>
            <a:pPr marL="0" indent="0">
              <a:buNone/>
            </a:pPr>
            <a:endParaRPr lang="en-US" sz="3600" dirty="0">
              <a:solidFill>
                <a:schemeClr val="bg2">
                  <a:lumMod val="75000"/>
                </a:schemeClr>
              </a:solidFill>
            </a:endParaRPr>
          </a:p>
          <a:p>
            <a:pPr marL="0" marR="0" indent="0">
              <a:spcBef>
                <a:spcPts val="0"/>
              </a:spcBef>
              <a:spcAft>
                <a:spcPts val="0"/>
              </a:spcAft>
              <a:buNone/>
            </a:pPr>
            <a:endParaRPr lang="en-US" sz="2800" dirty="0">
              <a:solidFill>
                <a:schemeClr val="bg2">
                  <a:lumMod val="75000"/>
                </a:schemeClr>
              </a:solidFill>
              <a:effectLst/>
              <a:latin typeface="Calibri" panose="020F0502020204030204" pitchFamily="34" charset="0"/>
              <a:ea typeface="Calibri" panose="020F0502020204030204" pitchFamily="34" charset="0"/>
            </a:endParaRPr>
          </a:p>
          <a:p>
            <a:pPr marL="0" indent="0">
              <a:buNone/>
            </a:pPr>
            <a:endParaRPr lang="en-US" dirty="0">
              <a:solidFill>
                <a:schemeClr val="bg1"/>
              </a:solidFill>
            </a:endParaRPr>
          </a:p>
        </p:txBody>
      </p:sp>
    </p:spTree>
    <p:extLst>
      <p:ext uri="{BB962C8B-B14F-4D97-AF65-F5344CB8AC3E}">
        <p14:creationId xmlns:p14="http://schemas.microsoft.com/office/powerpoint/2010/main" val="106952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9388"/>
            <a:ext cx="10058400" cy="809625"/>
          </a:xfrm>
        </p:spPr>
        <p:txBody>
          <a:bodyPr/>
          <a:lstStyle/>
          <a:p>
            <a:r>
              <a:rPr lang="en-US" b="1" dirty="0">
                <a:solidFill>
                  <a:schemeClr val="bg1"/>
                </a:solidFill>
              </a:rPr>
              <a:t>Wrap Up</a:t>
            </a:r>
          </a:p>
        </p:txBody>
      </p:sp>
      <p:sp>
        <p:nvSpPr>
          <p:cNvPr id="3" name="Content Placeholder 2"/>
          <p:cNvSpPr>
            <a:spLocks noGrp="1"/>
          </p:cNvSpPr>
          <p:nvPr>
            <p:ph idx="4294967295"/>
          </p:nvPr>
        </p:nvSpPr>
        <p:spPr>
          <a:xfrm>
            <a:off x="0" y="974725"/>
            <a:ext cx="12192000" cy="5449887"/>
          </a:xfrm>
        </p:spPr>
        <p:txBody>
          <a:bodyPr>
            <a:noAutofit/>
          </a:bodyPr>
          <a:lstStyle/>
          <a:p>
            <a:r>
              <a:rPr lang="en-US" sz="3000" dirty="0">
                <a:solidFill>
                  <a:schemeClr val="bg1"/>
                </a:solidFill>
              </a:rPr>
              <a:t>This presentation was meant to give you an overview of challenges Deaf and Hard of Hearing students face during their school day. The impact a child’s hearing loss has on day to day life activities can be overlooked because it is invisible.</a:t>
            </a:r>
          </a:p>
          <a:p>
            <a:r>
              <a:rPr lang="en-US" sz="3000" dirty="0">
                <a:solidFill>
                  <a:schemeClr val="bg1"/>
                </a:solidFill>
              </a:rPr>
              <a:t> “WHAT CAN MCDHH DO FOR YOU”… the best resources are the Children’s Specialists at MCDHH. Contact information has been provided on an earlier slide. There is no charge for their services and they look forward to partnering with your schools.</a:t>
            </a:r>
          </a:p>
          <a:p>
            <a:r>
              <a:rPr lang="en-US" sz="3000" dirty="0">
                <a:solidFill>
                  <a:schemeClr val="bg1"/>
                </a:solidFill>
              </a:rPr>
              <a:t>MCDHH also has a Communication Access Trainer who can provide assessment of the learning environment with recommendations for ensuring access. </a:t>
            </a:r>
          </a:p>
          <a:p>
            <a:r>
              <a:rPr lang="en-US" sz="3000" dirty="0">
                <a:solidFill>
                  <a:schemeClr val="bg1"/>
                </a:solidFill>
              </a:rPr>
              <a:t>MCDHH screens and maintains a registry of qualified Educational Interpreters.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pPr algn="ctr"/>
            <a:r>
              <a:rPr lang="en-US" dirty="0">
                <a:latin typeface="Calibri"/>
                <a:cs typeface="Arial"/>
              </a:rPr>
              <a:t>Special Education Updates</a:t>
            </a:r>
            <a:endParaRPr lang="en-US"/>
          </a:p>
        </p:txBody>
      </p:sp>
    </p:spTree>
    <p:extLst>
      <p:ext uri="{BB962C8B-B14F-4D97-AF65-F5344CB8AC3E}">
        <p14:creationId xmlns:p14="http://schemas.microsoft.com/office/powerpoint/2010/main" val="3824232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fontScale="90000"/>
          </a:bodyPr>
          <a:lstStyle/>
          <a:p>
            <a:r>
              <a:rPr lang="en-US" dirty="0">
                <a:latin typeface="Calibri"/>
                <a:cs typeface="Arial"/>
              </a:rPr>
              <a:t>Ensuring a High-Quality Education for Highly Mobile Children</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vert="horz" lIns="91440" tIns="45720" rIns="91440" bIns="45720" rtlCol="0" anchor="t">
            <a:noAutofit/>
          </a:bodyPr>
          <a:lstStyle/>
          <a:p>
            <a:r>
              <a:rPr lang="en-US" sz="3200" dirty="0">
                <a:solidFill>
                  <a:schemeClr val="tx2"/>
                </a:solidFill>
                <a:latin typeface="Calibri"/>
                <a:cs typeface="Arial"/>
              </a:rPr>
              <a:t>On </a:t>
            </a:r>
            <a:r>
              <a:rPr lang="en-US" sz="3200">
                <a:solidFill>
                  <a:schemeClr val="tx2"/>
                </a:solidFill>
                <a:latin typeface="Calibri"/>
                <a:cs typeface="Arial"/>
              </a:rPr>
              <a:t>November 10, </a:t>
            </a:r>
            <a:r>
              <a:rPr lang="en-US" sz="3200" dirty="0">
                <a:solidFill>
                  <a:schemeClr val="tx2"/>
                </a:solidFill>
                <a:latin typeface="Calibri"/>
                <a:cs typeface="Arial"/>
              </a:rPr>
              <a:t>2022, the </a:t>
            </a:r>
            <a:r>
              <a:rPr lang="en-US" sz="3200" b="1" dirty="0">
                <a:solidFill>
                  <a:schemeClr val="tx2"/>
                </a:solidFill>
                <a:latin typeface="Calibri"/>
                <a:cs typeface="Arial"/>
              </a:rPr>
              <a:t>U.S. Department of Education’s Office of Special Education and Rehabilitative Services </a:t>
            </a:r>
            <a:r>
              <a:rPr lang="en-US" sz="3200" dirty="0">
                <a:solidFill>
                  <a:schemeClr val="tx2"/>
                </a:solidFill>
                <a:latin typeface="Calibri"/>
                <a:cs typeface="Arial"/>
              </a:rPr>
              <a:t>issued a </a:t>
            </a:r>
            <a:r>
              <a:rPr lang="en-US" sz="3200" dirty="0">
                <a:solidFill>
                  <a:schemeClr val="tx2"/>
                </a:solidFill>
                <a:latin typeface="Calibri"/>
                <a:cs typeface="Arial"/>
                <a:hlinkClick r:id="rId2">
                  <a:extLst>
                    <a:ext uri="{A12FA001-AC4F-418D-AE19-62706E023703}">
                      <ahyp:hlinkClr xmlns:ahyp="http://schemas.microsoft.com/office/drawing/2018/hyperlinkcolor" val="tx"/>
                    </a:ext>
                  </a:extLst>
                </a:hlinkClick>
              </a:rPr>
              <a:t>letter</a:t>
            </a:r>
            <a:r>
              <a:rPr lang="en-US" sz="3200" dirty="0">
                <a:solidFill>
                  <a:schemeClr val="tx2"/>
                </a:solidFill>
                <a:latin typeface="Calibri"/>
                <a:cs typeface="Arial"/>
              </a:rPr>
              <a:t> to state special education directors that provides guidance and resources on supporting highly mobile children and their families</a:t>
            </a:r>
          </a:p>
          <a:p>
            <a:r>
              <a:rPr lang="en-US" sz="3200" dirty="0">
                <a:solidFill>
                  <a:schemeClr val="tx2"/>
                </a:solidFill>
                <a:latin typeface="Calibri"/>
                <a:cs typeface="Arial"/>
              </a:rPr>
              <a:t>Highly mobile children include children and youth experiencing frequent moves into new school districts, such as military-connected children, migratory children, children who are homeless, and children in the foster care system</a:t>
            </a:r>
          </a:p>
        </p:txBody>
      </p:sp>
    </p:spTree>
    <p:extLst>
      <p:ext uri="{BB962C8B-B14F-4D97-AF65-F5344CB8AC3E}">
        <p14:creationId xmlns:p14="http://schemas.microsoft.com/office/powerpoint/2010/main" val="99031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61756-CEB5-73D6-1BB1-D6BE72AAC37A}"/>
              </a:ext>
            </a:extLst>
          </p:cNvPr>
          <p:cNvSpPr>
            <a:spLocks noGrp="1"/>
          </p:cNvSpPr>
          <p:nvPr>
            <p:ph type="title"/>
          </p:nvPr>
        </p:nvSpPr>
        <p:spPr/>
        <p:txBody>
          <a:bodyPr>
            <a:normAutofit/>
          </a:bodyPr>
          <a:lstStyle/>
          <a:p>
            <a:r>
              <a:rPr lang="en-US" dirty="0">
                <a:latin typeface="Arial"/>
                <a:cs typeface="Arial"/>
                <a:hlinkClick r:id="rId2"/>
              </a:rPr>
              <a:t>The November 10 Letter</a:t>
            </a:r>
            <a:endParaRPr lang="en-US" dirty="0">
              <a:latin typeface="Arial"/>
              <a:cs typeface="Arial"/>
            </a:endParaRPr>
          </a:p>
        </p:txBody>
      </p:sp>
      <p:sp>
        <p:nvSpPr>
          <p:cNvPr id="2" name="Content Placeholder 1">
            <a:extLst>
              <a:ext uri="{FF2B5EF4-FFF2-40B4-BE49-F238E27FC236}">
                <a16:creationId xmlns:a16="http://schemas.microsoft.com/office/drawing/2014/main" id="{91B92A82-76A2-9067-C2B6-49CCDFC83299}"/>
              </a:ext>
            </a:extLst>
          </p:cNvPr>
          <p:cNvSpPr>
            <a:spLocks noGrp="1"/>
          </p:cNvSpPr>
          <p:nvPr>
            <p:ph idx="1"/>
          </p:nvPr>
        </p:nvSpPr>
        <p:spPr/>
        <p:txBody>
          <a:bodyPr vert="horz" lIns="91440" tIns="45720" rIns="91440" bIns="45720" rtlCol="0" anchor="t">
            <a:noAutofit/>
          </a:bodyPr>
          <a:lstStyle/>
          <a:p>
            <a:r>
              <a:rPr lang="en-US" sz="3200" b="1" dirty="0">
                <a:solidFill>
                  <a:schemeClr val="tx2"/>
                </a:solidFill>
                <a:latin typeface="Calibri"/>
                <a:cs typeface="Arial"/>
              </a:rPr>
              <a:t>Two main issues identified:</a:t>
            </a:r>
          </a:p>
          <a:p>
            <a:pPr lvl="1"/>
            <a:r>
              <a:rPr lang="en-US" sz="2800" dirty="0">
                <a:solidFill>
                  <a:schemeClr val="tx2"/>
                </a:solidFill>
                <a:latin typeface="Calibri"/>
                <a:cs typeface="Arial"/>
              </a:rPr>
              <a:t>Issue #1: Highly mobile children should have timely and expedited evaluations and eligibility determinations</a:t>
            </a:r>
          </a:p>
          <a:p>
            <a:pPr lvl="1"/>
            <a:r>
              <a:rPr lang="en-US" sz="2800" dirty="0">
                <a:solidFill>
                  <a:schemeClr val="tx2"/>
                </a:solidFill>
                <a:latin typeface="Calibri"/>
                <a:cs typeface="Arial"/>
              </a:rPr>
              <a:t>Issue #2: Comparable services include services during the summer, such as Extended School Year (ESY) services</a:t>
            </a:r>
          </a:p>
          <a:p>
            <a:pPr marL="342900" lvl="1" indent="-342900"/>
            <a:r>
              <a:rPr lang="en-US" sz="3200" b="1" dirty="0">
                <a:solidFill>
                  <a:schemeClr val="tx2"/>
                </a:solidFill>
                <a:latin typeface="Calibri"/>
                <a:cs typeface="Arial"/>
              </a:rPr>
              <a:t>Outlines the requirements related to each of those issues and provides an analysis of how those issues are manifesting in schools and districts</a:t>
            </a:r>
          </a:p>
          <a:p>
            <a:pPr marL="342900" lvl="1" indent="-342900"/>
            <a:r>
              <a:rPr lang="en-US" sz="3200" b="1" dirty="0">
                <a:solidFill>
                  <a:schemeClr val="tx2"/>
                </a:solidFill>
                <a:latin typeface="Calibri"/>
                <a:cs typeface="Arial"/>
              </a:rPr>
              <a:t>Provides key resources for additional information</a:t>
            </a:r>
          </a:p>
        </p:txBody>
      </p:sp>
    </p:spTree>
    <p:extLst>
      <p:ext uri="{BB962C8B-B14F-4D97-AF65-F5344CB8AC3E}">
        <p14:creationId xmlns:p14="http://schemas.microsoft.com/office/powerpoint/2010/main" val="2553969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235F0F-6C93-1955-A109-4FF3C4A3473F}"/>
              </a:ext>
            </a:extLst>
          </p:cNvPr>
          <p:cNvSpPr>
            <a:spLocks noGrp="1"/>
          </p:cNvSpPr>
          <p:nvPr>
            <p:ph type="title"/>
          </p:nvPr>
        </p:nvSpPr>
        <p:spPr/>
        <p:txBody>
          <a:bodyPr>
            <a:normAutofit/>
          </a:bodyPr>
          <a:lstStyle/>
          <a:p>
            <a:r>
              <a:rPr lang="en-US" sz="4800" dirty="0">
                <a:latin typeface="Calibri"/>
                <a:cs typeface="Arial"/>
              </a:rPr>
              <a:t>Celebrations!</a:t>
            </a:r>
          </a:p>
        </p:txBody>
      </p:sp>
      <p:sp>
        <p:nvSpPr>
          <p:cNvPr id="4" name="Text Placeholder 3">
            <a:extLst>
              <a:ext uri="{FF2B5EF4-FFF2-40B4-BE49-F238E27FC236}">
                <a16:creationId xmlns:a16="http://schemas.microsoft.com/office/drawing/2014/main" id="{F5FD9DB0-B791-B599-B408-1768C5076942}"/>
              </a:ext>
            </a:extLst>
          </p:cNvPr>
          <p:cNvSpPr>
            <a:spLocks noGrp="1"/>
          </p:cNvSpPr>
          <p:nvPr>
            <p:ph type="body" sz="quarter" idx="3"/>
          </p:nvPr>
        </p:nvSpPr>
        <p:spPr>
          <a:xfrm>
            <a:off x="838200" y="1942141"/>
            <a:ext cx="8254429" cy="675936"/>
          </a:xfrm>
        </p:spPr>
        <p:txBody>
          <a:bodyPr vert="horz" lIns="91440" tIns="45720" rIns="91440" bIns="45720" rtlCol="0" anchor="b">
            <a:noAutofit/>
          </a:bodyPr>
          <a:lstStyle/>
          <a:p>
            <a:r>
              <a:rPr lang="en-US" sz="2600" dirty="0">
                <a:solidFill>
                  <a:schemeClr val="tx2"/>
                </a:solidFill>
                <a:latin typeface="Calibri"/>
                <a:cs typeface="Arial"/>
              </a:rPr>
              <a:t>National Special Education Day is December 2</a:t>
            </a:r>
            <a:r>
              <a:rPr lang="en-US" sz="2600" baseline="30000" dirty="0">
                <a:solidFill>
                  <a:schemeClr val="tx2"/>
                </a:solidFill>
                <a:latin typeface="Calibri"/>
                <a:cs typeface="Arial"/>
              </a:rPr>
              <a:t>nd</a:t>
            </a:r>
            <a:r>
              <a:rPr lang="en-US" sz="2600" dirty="0">
                <a:solidFill>
                  <a:schemeClr val="tx2"/>
                </a:solidFill>
                <a:latin typeface="Calibri"/>
                <a:cs typeface="Arial"/>
              </a:rPr>
              <a:t>!</a:t>
            </a:r>
          </a:p>
        </p:txBody>
      </p:sp>
      <p:sp>
        <p:nvSpPr>
          <p:cNvPr id="5" name="Content Placeholder 4">
            <a:extLst>
              <a:ext uri="{FF2B5EF4-FFF2-40B4-BE49-F238E27FC236}">
                <a16:creationId xmlns:a16="http://schemas.microsoft.com/office/drawing/2014/main" id="{C8EBABFE-CF18-FF30-3784-5EDBEC7E11F4}"/>
              </a:ext>
            </a:extLst>
          </p:cNvPr>
          <p:cNvSpPr>
            <a:spLocks noGrp="1"/>
          </p:cNvSpPr>
          <p:nvPr>
            <p:ph sz="quarter" idx="4"/>
          </p:nvPr>
        </p:nvSpPr>
        <p:spPr>
          <a:xfrm>
            <a:off x="838200" y="2700271"/>
            <a:ext cx="9816101" cy="4032617"/>
          </a:xfrm>
        </p:spPr>
        <p:txBody>
          <a:bodyPr vert="horz" lIns="91440" tIns="45720" rIns="91440" bIns="45720" rtlCol="0" anchor="t">
            <a:normAutofit/>
          </a:bodyPr>
          <a:lstStyle/>
          <a:p>
            <a:pPr>
              <a:lnSpc>
                <a:spcPct val="120000"/>
              </a:lnSpc>
              <a:spcAft>
                <a:spcPts val="600"/>
              </a:spcAft>
            </a:pPr>
            <a:r>
              <a:rPr lang="en-US" sz="2400" i="0" dirty="0">
                <a:solidFill>
                  <a:schemeClr val="tx2"/>
                </a:solidFill>
                <a:effectLst/>
                <a:latin typeface="Calibri"/>
                <a:cs typeface="Arial"/>
              </a:rPr>
              <a:t>National Special Education Day marks the anniversary of the nation's first </a:t>
            </a:r>
            <a:r>
              <a:rPr lang="en-US" sz="2400" i="1" dirty="0">
                <a:solidFill>
                  <a:schemeClr val="tx2"/>
                </a:solidFill>
                <a:effectLst/>
                <a:latin typeface="Calibri"/>
                <a:cs typeface="Arial"/>
              </a:rPr>
              <a:t>federal</a:t>
            </a:r>
            <a:r>
              <a:rPr lang="en-US" sz="2400" i="0" dirty="0">
                <a:solidFill>
                  <a:schemeClr val="tx2"/>
                </a:solidFill>
                <a:effectLst/>
                <a:latin typeface="Calibri"/>
                <a:cs typeface="Arial"/>
              </a:rPr>
              <a:t> special education law--signed by President Gerald Ford on December 2, 1975.</a:t>
            </a:r>
            <a:r>
              <a:rPr lang="en-US" sz="2400" dirty="0">
                <a:solidFill>
                  <a:schemeClr val="tx2"/>
                </a:solidFill>
                <a:latin typeface="Calibri"/>
                <a:cs typeface="Arial"/>
              </a:rPr>
              <a:t> </a:t>
            </a:r>
            <a:endParaRPr lang="en-US" sz="2400" dirty="0">
              <a:solidFill>
                <a:schemeClr val="tx2"/>
              </a:solidFill>
              <a:latin typeface="Calibri"/>
            </a:endParaRPr>
          </a:p>
          <a:p>
            <a:pPr>
              <a:lnSpc>
                <a:spcPct val="120000"/>
              </a:lnSpc>
            </a:pPr>
            <a:r>
              <a:rPr lang="en-US" sz="2400" i="0" dirty="0">
                <a:solidFill>
                  <a:schemeClr val="tx2"/>
                </a:solidFill>
                <a:effectLst/>
                <a:latin typeface="Calibri"/>
                <a:cs typeface="Arial"/>
              </a:rPr>
              <a:t>Celebration of the day officially began in 2005--marking the 30th anniversary of the Individuals with Disabilities Education Act (IDEA).</a:t>
            </a:r>
          </a:p>
          <a:p>
            <a:pPr>
              <a:lnSpc>
                <a:spcPct val="120000"/>
              </a:lnSpc>
            </a:pPr>
            <a:r>
              <a:rPr lang="en-US" sz="2400" dirty="0">
                <a:solidFill>
                  <a:schemeClr val="tx2"/>
                </a:solidFill>
                <a:latin typeface="Calibri"/>
                <a:cs typeface="Arial"/>
              </a:rPr>
              <a:t>Friday, December 2 is a</a:t>
            </a:r>
            <a:r>
              <a:rPr lang="en-US" sz="2400" i="0" dirty="0">
                <a:solidFill>
                  <a:schemeClr val="tx2"/>
                </a:solidFill>
                <a:effectLst/>
                <a:latin typeface="Calibri"/>
                <a:cs typeface="Arial"/>
              </a:rPr>
              <a:t> day to celebrate our accomplishments, as teachers, administrators, students and parents...please use this day to recognize those who do so much to support our students!</a:t>
            </a:r>
            <a:endParaRPr lang="en-US" b="1" i="0" dirty="0">
              <a:solidFill>
                <a:schemeClr val="tx2"/>
              </a:solidFill>
              <a:effectLst/>
              <a:latin typeface="Verdana, Arial, Helvetica, sans-serif"/>
            </a:endParaRPr>
          </a:p>
        </p:txBody>
      </p:sp>
    </p:spTree>
    <p:extLst>
      <p:ext uri="{BB962C8B-B14F-4D97-AF65-F5344CB8AC3E}">
        <p14:creationId xmlns:p14="http://schemas.microsoft.com/office/powerpoint/2010/main" val="2500339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8141CF-1D16-400D-9C13-13AAF666CDF0}"/>
              </a:ext>
            </a:extLst>
          </p:cNvPr>
          <p:cNvSpPr>
            <a:spLocks noGrp="1"/>
          </p:cNvSpPr>
          <p:nvPr>
            <p:ph type="body" idx="1"/>
          </p:nvPr>
        </p:nvSpPr>
        <p:spPr/>
        <p:txBody>
          <a:bodyPr/>
          <a:lstStyle/>
          <a:p>
            <a:pPr algn="ctr"/>
            <a:r>
              <a:rPr lang="en-US"/>
              <a:t>2022</a:t>
            </a:r>
          </a:p>
        </p:txBody>
      </p:sp>
      <p:sp>
        <p:nvSpPr>
          <p:cNvPr id="3" name="Content Placeholder 2">
            <a:extLst>
              <a:ext uri="{FF2B5EF4-FFF2-40B4-BE49-F238E27FC236}">
                <a16:creationId xmlns:a16="http://schemas.microsoft.com/office/drawing/2014/main" id="{462C2C35-E4FC-4F2A-9E7F-E12515729CA3}"/>
              </a:ext>
            </a:extLst>
          </p:cNvPr>
          <p:cNvSpPr>
            <a:spLocks noGrp="1"/>
          </p:cNvSpPr>
          <p:nvPr>
            <p:ph sz="half" idx="2"/>
          </p:nvPr>
        </p:nvSpPr>
        <p:spPr/>
        <p:txBody>
          <a:bodyPr/>
          <a:lstStyle/>
          <a:p>
            <a:r>
              <a:rPr lang="en-US" sz="2800">
                <a:effectLst/>
                <a:latin typeface="Calibri" panose="020F0502020204030204" pitchFamily="34" charset="0"/>
                <a:ea typeface="Calibri" panose="020F0502020204030204" pitchFamily="34" charset="0"/>
              </a:rPr>
              <a:t>No meeting in December 2022</a:t>
            </a:r>
          </a:p>
          <a:p>
            <a:pPr marL="0" indent="0">
              <a:buNone/>
            </a:pPr>
            <a:endParaRPr lang="en-US"/>
          </a:p>
        </p:txBody>
      </p:sp>
      <p:sp>
        <p:nvSpPr>
          <p:cNvPr id="4" name="Text Placeholder 3">
            <a:extLst>
              <a:ext uri="{FF2B5EF4-FFF2-40B4-BE49-F238E27FC236}">
                <a16:creationId xmlns:a16="http://schemas.microsoft.com/office/drawing/2014/main" id="{E59E28A4-CD10-4E93-8350-3EB107F4A069}"/>
              </a:ext>
            </a:extLst>
          </p:cNvPr>
          <p:cNvSpPr>
            <a:spLocks noGrp="1"/>
          </p:cNvSpPr>
          <p:nvPr>
            <p:ph type="body" sz="quarter" idx="3"/>
          </p:nvPr>
        </p:nvSpPr>
        <p:spPr/>
        <p:txBody>
          <a:bodyPr/>
          <a:lstStyle/>
          <a:p>
            <a:pPr algn="ctr"/>
            <a:r>
              <a:rPr lang="en-US"/>
              <a:t>2023</a:t>
            </a:r>
          </a:p>
        </p:txBody>
      </p:sp>
      <p:sp>
        <p:nvSpPr>
          <p:cNvPr id="5" name="Content Placeholder 4">
            <a:extLst>
              <a:ext uri="{FF2B5EF4-FFF2-40B4-BE49-F238E27FC236}">
                <a16:creationId xmlns:a16="http://schemas.microsoft.com/office/drawing/2014/main" id="{7994C7CA-2123-40F4-96AE-B4895036D048}"/>
              </a:ext>
            </a:extLst>
          </p:cNvPr>
          <p:cNvSpPr>
            <a:spLocks noGrp="1"/>
          </p:cNvSpPr>
          <p:nvPr>
            <p:ph sz="quarter" idx="4"/>
          </p:nvPr>
        </p:nvSpPr>
        <p:spPr/>
        <p:txBody>
          <a:bodyPr>
            <a:normAutofit fontScale="77500" lnSpcReduction="20000"/>
          </a:bodyPr>
          <a:lstStyle/>
          <a:p>
            <a:r>
              <a:rPr lang="en-US"/>
              <a:t>Friday, January 20, 2023 – Noon to 1pm</a:t>
            </a:r>
          </a:p>
          <a:p>
            <a:r>
              <a:rPr lang="en-US"/>
              <a:t>Friday, February 10, 2023 – Noon to 1pm</a:t>
            </a:r>
          </a:p>
          <a:p>
            <a:r>
              <a:rPr lang="en-US"/>
              <a:t>Friday, March 24, 2023 – 11am to noon</a:t>
            </a:r>
          </a:p>
          <a:p>
            <a:r>
              <a:rPr lang="en-US"/>
              <a:t>Friday, April 28, 2023 – 11am to noon</a:t>
            </a:r>
          </a:p>
          <a:p>
            <a:r>
              <a:rPr lang="en-US"/>
              <a:t>Friday, May 26, 2023 – 11am to noon</a:t>
            </a:r>
          </a:p>
          <a:p>
            <a:r>
              <a:rPr lang="en-US"/>
              <a:t>Friday, June 23, 2023 – 11am to noon</a:t>
            </a:r>
          </a:p>
          <a:p>
            <a:pPr marL="0" indent="0">
              <a:buNone/>
            </a:pPr>
            <a:endParaRPr lang="en-US"/>
          </a:p>
        </p:txBody>
      </p:sp>
      <p:sp>
        <p:nvSpPr>
          <p:cNvPr id="6" name="Title 5">
            <a:extLst>
              <a:ext uri="{FF2B5EF4-FFF2-40B4-BE49-F238E27FC236}">
                <a16:creationId xmlns:a16="http://schemas.microsoft.com/office/drawing/2014/main" id="{36F09E50-F7A8-4439-9A7B-3424B49E96EA}"/>
              </a:ext>
            </a:extLst>
          </p:cNvPr>
          <p:cNvSpPr>
            <a:spLocks noGrp="1"/>
          </p:cNvSpPr>
          <p:nvPr>
            <p:ph type="title"/>
          </p:nvPr>
        </p:nvSpPr>
        <p:spPr/>
        <p:txBody>
          <a:bodyPr>
            <a:normAutofit fontScale="90000"/>
          </a:bodyPr>
          <a:lstStyle/>
          <a:p>
            <a:r>
              <a:rPr lang="en-US"/>
              <a:t>Special Education Leaders Meetings for SY2022-2023</a:t>
            </a:r>
          </a:p>
        </p:txBody>
      </p:sp>
    </p:spTree>
    <p:extLst>
      <p:ext uri="{BB962C8B-B14F-4D97-AF65-F5344CB8AC3E}">
        <p14:creationId xmlns:p14="http://schemas.microsoft.com/office/powerpoint/2010/main" val="4205163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pPr algn="ctr"/>
            <a:r>
              <a:rPr lang="en-US" dirty="0"/>
              <a:t>Q&amp;A</a:t>
            </a:r>
          </a:p>
        </p:txBody>
      </p:sp>
    </p:spTree>
    <p:extLst>
      <p:ext uri="{BB962C8B-B14F-4D97-AF65-F5344CB8AC3E}">
        <p14:creationId xmlns:p14="http://schemas.microsoft.com/office/powerpoint/2010/main" val="671918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421257" y="2882157"/>
            <a:ext cx="11421373" cy="1093686"/>
          </a:xfrm>
        </p:spPr>
        <p:txBody>
          <a:bodyPr>
            <a:noAutofit/>
          </a:bodyPr>
          <a:lstStyle/>
          <a:p>
            <a:pPr algn="ctr"/>
            <a:r>
              <a:rPr lang="en-US" dirty="0">
                <a:latin typeface="Calibri"/>
                <a:cs typeface="Arial"/>
              </a:rPr>
              <a:t>Massachusetts Commission for the Deaf and Hard of Hearing </a:t>
            </a:r>
            <a:br>
              <a:rPr lang="en-US" dirty="0">
                <a:latin typeface="Calibri"/>
                <a:cs typeface="Arial"/>
              </a:rPr>
            </a:br>
            <a:r>
              <a:rPr lang="en-US" dirty="0">
                <a:latin typeface="Calibri"/>
                <a:cs typeface="Arial"/>
              </a:rPr>
              <a:t>Updates</a:t>
            </a:r>
            <a:endParaRPr lang="en-US" dirty="0"/>
          </a:p>
        </p:txBody>
      </p:sp>
    </p:spTree>
    <p:extLst>
      <p:ext uri="{BB962C8B-B14F-4D97-AF65-F5344CB8AC3E}">
        <p14:creationId xmlns:p14="http://schemas.microsoft.com/office/powerpoint/2010/main" val="4086479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4B7D-FB90-6956-2B90-CC8E9ED05AA2}"/>
              </a:ext>
            </a:extLst>
          </p:cNvPr>
          <p:cNvSpPr>
            <a:spLocks noGrp="1"/>
          </p:cNvSpPr>
          <p:nvPr>
            <p:ph type="title"/>
          </p:nvPr>
        </p:nvSpPr>
        <p:spPr>
          <a:xfrm>
            <a:off x="838200" y="-1042852"/>
            <a:ext cx="10515600" cy="1042852"/>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p>
            <a:r>
              <a:rPr lang="en-US" dirty="0"/>
              <a:t>Thank you!</a:t>
            </a:r>
          </a:p>
        </p:txBody>
      </p:sp>
      <p:pic>
        <p:nvPicPr>
          <p:cNvPr id="5" name="Content Placeholder 4" descr="Thank you with stars surrounding the text">
            <a:extLst>
              <a:ext uri="{FF2B5EF4-FFF2-40B4-BE49-F238E27FC236}">
                <a16:creationId xmlns:a16="http://schemas.microsoft.com/office/drawing/2014/main" id="{C50E187F-3E09-0B8D-C9AC-5BC429B0F116}"/>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a:stretch/>
        </p:blipFill>
        <p:spPr>
          <a:xfrm>
            <a:off x="0" y="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37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latin typeface="Calibri"/>
                <a:cs typeface="Arial"/>
              </a:rPr>
              <a:t>Today's Presenters</a:t>
            </a:r>
            <a:endParaRPr lang="en-US" dirty="0">
              <a:latin typeface="Calibri"/>
            </a:endParaRP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vert="horz" lIns="91440" tIns="45720" rIns="91440" bIns="45720" rtlCol="0" anchor="t">
            <a:normAutofit/>
          </a:bodyPr>
          <a:lstStyle/>
          <a:p>
            <a:r>
              <a:rPr lang="en-US" sz="3200" dirty="0">
                <a:solidFill>
                  <a:schemeClr val="tx2"/>
                </a:solidFill>
                <a:latin typeface="Calibri"/>
                <a:cs typeface="Arial"/>
              </a:rPr>
              <a:t>Margaret Lee, Director of Social Services </a:t>
            </a:r>
            <a:endParaRPr lang="en-US" sz="3200" dirty="0">
              <a:solidFill>
                <a:schemeClr val="tx2"/>
              </a:solidFill>
              <a:latin typeface="Calibri"/>
            </a:endParaRPr>
          </a:p>
          <a:p>
            <a:r>
              <a:rPr lang="en-US" sz="3200" dirty="0">
                <a:solidFill>
                  <a:schemeClr val="tx2"/>
                </a:solidFill>
                <a:latin typeface="Calibri"/>
                <a:cs typeface="Arial"/>
              </a:rPr>
              <a:t>Roberta J. Perry, MCDHH/DESE Liaison </a:t>
            </a:r>
            <a:endParaRPr lang="en-US" sz="3200" dirty="0">
              <a:solidFill>
                <a:schemeClr val="tx2"/>
              </a:solidFill>
              <a:latin typeface="Calibri"/>
            </a:endParaRPr>
          </a:p>
          <a:p>
            <a:r>
              <a:rPr lang="en-US" sz="3200" dirty="0">
                <a:solidFill>
                  <a:schemeClr val="tx2"/>
                </a:solidFill>
                <a:latin typeface="Calibri"/>
                <a:cs typeface="Arial"/>
              </a:rPr>
              <a:t>Terri </a:t>
            </a:r>
            <a:r>
              <a:rPr lang="en-US" sz="3200" dirty="0" err="1">
                <a:solidFill>
                  <a:schemeClr val="tx2"/>
                </a:solidFill>
                <a:latin typeface="Calibri"/>
                <a:cs typeface="Arial"/>
              </a:rPr>
              <a:t>Pancare</a:t>
            </a:r>
            <a:r>
              <a:rPr lang="en-US" sz="3200" dirty="0">
                <a:solidFill>
                  <a:schemeClr val="tx2"/>
                </a:solidFill>
                <a:latin typeface="Calibri"/>
                <a:cs typeface="Arial"/>
              </a:rPr>
              <a:t>, Children’s Specialist </a:t>
            </a:r>
            <a:endParaRPr lang="en-US" sz="3200" dirty="0">
              <a:solidFill>
                <a:schemeClr val="tx2"/>
              </a:solidFill>
              <a:latin typeface="Calibri"/>
            </a:endParaRPr>
          </a:p>
          <a:p>
            <a:r>
              <a:rPr lang="en-US" sz="3200" dirty="0">
                <a:solidFill>
                  <a:schemeClr val="tx2"/>
                </a:solidFill>
                <a:latin typeface="Calibri"/>
                <a:cs typeface="Arial"/>
              </a:rPr>
              <a:t>Emily Graves-Harrison, Children’s Specialist </a:t>
            </a:r>
            <a:endParaRPr lang="en-US" sz="3200" dirty="0">
              <a:solidFill>
                <a:schemeClr val="tx2"/>
              </a:solidFill>
              <a:latin typeface="Calibri"/>
            </a:endParaRPr>
          </a:p>
          <a:p>
            <a:r>
              <a:rPr lang="en-US" sz="3200" dirty="0">
                <a:solidFill>
                  <a:schemeClr val="tx2"/>
                </a:solidFill>
                <a:latin typeface="Calibri"/>
                <a:cs typeface="Arial"/>
              </a:rPr>
              <a:t>Melissa Adams, Children’s Specialist </a:t>
            </a:r>
            <a:endParaRPr lang="en-US" sz="3200" dirty="0">
              <a:solidFill>
                <a:schemeClr val="tx2"/>
              </a:solidFill>
              <a:latin typeface="Calibri"/>
            </a:endParaRPr>
          </a:p>
          <a:p>
            <a:r>
              <a:rPr lang="en-US" sz="3200" dirty="0">
                <a:solidFill>
                  <a:schemeClr val="tx2"/>
                </a:solidFill>
                <a:latin typeface="Calibri"/>
                <a:cs typeface="Arial"/>
              </a:rPr>
              <a:t>Melissa Dowler, Children’s Specialist </a:t>
            </a:r>
          </a:p>
          <a:p>
            <a:r>
              <a:rPr lang="en-US" sz="3200" dirty="0">
                <a:solidFill>
                  <a:schemeClr val="tx2"/>
                </a:solidFill>
                <a:latin typeface="Calibri"/>
                <a:cs typeface="Arial"/>
              </a:rPr>
              <a:t>Aurora Wilber, Project Coordinator/Communications Liaison</a:t>
            </a:r>
            <a:endParaRPr lang="en-US" sz="3200" dirty="0">
              <a:solidFill>
                <a:schemeClr val="tx2"/>
              </a:solidFill>
              <a:latin typeface="Calibri"/>
            </a:endParaRPr>
          </a:p>
        </p:txBody>
      </p:sp>
    </p:spTree>
    <p:extLst>
      <p:ext uri="{BB962C8B-B14F-4D97-AF65-F5344CB8AC3E}">
        <p14:creationId xmlns:p14="http://schemas.microsoft.com/office/powerpoint/2010/main" val="176689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A38BF8-C443-4AB0-B837-0B9A2C3024F7}"/>
              </a:ext>
            </a:extLst>
          </p:cNvPr>
          <p:cNvSpPr>
            <a:spLocks noGrp="1"/>
          </p:cNvSpPr>
          <p:nvPr>
            <p:ph type="ctrTitle"/>
          </p:nvPr>
        </p:nvSpPr>
        <p:spPr>
          <a:xfrm>
            <a:off x="795342" y="191381"/>
            <a:ext cx="8272458" cy="3189507"/>
          </a:xfrm>
        </p:spPr>
        <p:txBody>
          <a:bodyPr>
            <a:normAutofit fontScale="90000"/>
          </a:bodyPr>
          <a:lstStyle/>
          <a:p>
            <a:pPr algn="l"/>
            <a:r>
              <a:rPr lang="en-US" sz="8000" b="1" dirty="0">
                <a:solidFill>
                  <a:srgbClr val="FFFFFF"/>
                </a:solidFill>
              </a:rPr>
              <a:t>WHAT CAN MCDHH DO FOR YOU?</a:t>
            </a:r>
            <a:br>
              <a:rPr lang="en-US" sz="8000" b="1" dirty="0">
                <a:solidFill>
                  <a:srgbClr val="FFFFFF"/>
                </a:solidFill>
              </a:rPr>
            </a:br>
            <a:endParaRPr lang="en-US" sz="8000" b="1" dirty="0">
              <a:solidFill>
                <a:srgbClr val="FFFFFF"/>
              </a:solidFill>
            </a:endParaRPr>
          </a:p>
        </p:txBody>
      </p:sp>
      <p:sp>
        <p:nvSpPr>
          <p:cNvPr id="1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A60D61D3-89B3-4BC7-9D22-6A3050CACC54}"/>
              </a:ext>
            </a:extLst>
          </p:cNvPr>
          <p:cNvSpPr>
            <a:spLocks noGrp="1"/>
          </p:cNvSpPr>
          <p:nvPr>
            <p:ph type="subTitle" idx="1"/>
          </p:nvPr>
        </p:nvSpPr>
        <p:spPr>
          <a:xfrm>
            <a:off x="795342" y="4093805"/>
            <a:ext cx="7970903" cy="1564045"/>
          </a:xfrm>
        </p:spPr>
        <p:txBody>
          <a:bodyPr anchor="t">
            <a:normAutofit fontScale="92500" lnSpcReduction="10000"/>
          </a:bodyPr>
          <a:lstStyle/>
          <a:p>
            <a:pPr algn="l"/>
            <a:endParaRPr lang="en-US" sz="2500" dirty="0">
              <a:solidFill>
                <a:srgbClr val="FEFFFF"/>
              </a:solidFill>
            </a:endParaRPr>
          </a:p>
          <a:p>
            <a:pPr algn="l"/>
            <a:r>
              <a:rPr lang="en-US" sz="3900" b="1" dirty="0">
                <a:solidFill>
                  <a:srgbClr val="FEFFFF"/>
                </a:solidFill>
              </a:rPr>
              <a:t>Important Considerations for Educating Deaf </a:t>
            </a:r>
            <a:r>
              <a:rPr lang="en-US" sz="4300" b="1" dirty="0">
                <a:solidFill>
                  <a:srgbClr val="FEFFFF"/>
                </a:solidFill>
              </a:rPr>
              <a:t>and</a:t>
            </a:r>
            <a:r>
              <a:rPr lang="en-US" sz="3900" b="1" dirty="0">
                <a:solidFill>
                  <a:srgbClr val="FEFFFF"/>
                </a:solidFill>
              </a:rPr>
              <a:t> Hard of Hearing Students</a:t>
            </a:r>
          </a:p>
        </p:txBody>
      </p:sp>
      <p:sp>
        <p:nvSpPr>
          <p:cNvPr id="1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5" descr=" Massachusetts Commission for the Deaf and Hard of Hearing logo">
            <a:extLst>
              <a:ext uri="{FF2B5EF4-FFF2-40B4-BE49-F238E27FC236}">
                <a16:creationId xmlns:a16="http://schemas.microsoft.com/office/drawing/2014/main" id="{DF56E69A-3EA9-BDAC-8201-98EB5AB95A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50507" y="4415987"/>
            <a:ext cx="3242034" cy="1730688"/>
          </a:xfrm>
          <a:prstGeom prst="roundRect">
            <a:avLst>
              <a:gd name="adj" fmla="val 4380"/>
            </a:avLst>
          </a:prstGeom>
          <a:noFill/>
          <a:ln w="3175">
            <a:no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21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098F-204E-EA1C-6E79-6EDDDAE0F616}"/>
              </a:ext>
            </a:extLst>
          </p:cNvPr>
          <p:cNvSpPr>
            <a:spLocks noGrp="1"/>
          </p:cNvSpPr>
          <p:nvPr>
            <p:ph type="title" idx="4294967295"/>
          </p:nvPr>
        </p:nvSpPr>
        <p:spPr>
          <a:xfrm>
            <a:off x="838200" y="-1325563"/>
            <a:ext cx="10515600" cy="1325563"/>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p>
            <a:r>
              <a:rPr lang="en-US" dirty="0"/>
              <a:t>List of Presenters from MCDHH</a:t>
            </a:r>
          </a:p>
        </p:txBody>
      </p:sp>
      <p:sp>
        <p:nvSpPr>
          <p:cNvPr id="3" name="Content Placeholder 2">
            <a:extLst>
              <a:ext uri="{FF2B5EF4-FFF2-40B4-BE49-F238E27FC236}">
                <a16:creationId xmlns:a16="http://schemas.microsoft.com/office/drawing/2014/main" id="{AC416317-1110-45C1-9C68-3FC4B1273E9D}"/>
              </a:ext>
            </a:extLst>
          </p:cNvPr>
          <p:cNvSpPr>
            <a:spLocks noGrp="1"/>
          </p:cNvSpPr>
          <p:nvPr>
            <p:ph idx="4294967295"/>
          </p:nvPr>
        </p:nvSpPr>
        <p:spPr>
          <a:xfrm>
            <a:off x="0" y="454025"/>
            <a:ext cx="12192000" cy="5753100"/>
          </a:xfrm>
        </p:spPr>
        <p:txBody>
          <a:bodyPr>
            <a:normAutofit fontScale="77500" lnSpcReduction="20000"/>
          </a:bodyPr>
          <a:lstStyle/>
          <a:p>
            <a:pPr marL="0" indent="0">
              <a:buNone/>
            </a:pPr>
            <a:r>
              <a:rPr lang="en-US" dirty="0">
                <a:solidFill>
                  <a:schemeClr val="bg1">
                    <a:lumMod val="95000"/>
                  </a:schemeClr>
                </a:solidFill>
              </a:rPr>
              <a:t>    </a:t>
            </a:r>
            <a:r>
              <a:rPr lang="en-US" sz="3100" dirty="0">
                <a:solidFill>
                  <a:schemeClr val="bg1">
                    <a:lumMod val="95000"/>
                  </a:schemeClr>
                </a:solidFill>
              </a:rPr>
              <a:t>Presentation by:</a:t>
            </a:r>
          </a:p>
          <a:p>
            <a:pPr marL="0" indent="0">
              <a:buNone/>
            </a:pPr>
            <a:r>
              <a:rPr lang="en-US" sz="3100" dirty="0">
                <a:solidFill>
                  <a:schemeClr val="bg1">
                    <a:lumMod val="95000"/>
                  </a:schemeClr>
                </a:solidFill>
              </a:rPr>
              <a:t>	Roberta Perry</a:t>
            </a:r>
          </a:p>
          <a:p>
            <a:pPr marL="0" indent="0">
              <a:buNone/>
            </a:pPr>
            <a:r>
              <a:rPr lang="en-US" sz="3100" dirty="0">
                <a:solidFill>
                  <a:schemeClr val="bg1">
                    <a:lumMod val="95000"/>
                  </a:schemeClr>
                </a:solidFill>
              </a:rPr>
              <a:t>	Former Children’s Specialist/Supervisor</a:t>
            </a:r>
          </a:p>
          <a:p>
            <a:pPr marL="0" indent="0">
              <a:buNone/>
            </a:pPr>
            <a:r>
              <a:rPr lang="en-US" sz="3100" dirty="0">
                <a:solidFill>
                  <a:schemeClr val="bg1">
                    <a:lumMod val="95000"/>
                  </a:schemeClr>
                </a:solidFill>
              </a:rPr>
              <a:t>	MCDHH/DESE Liaison</a:t>
            </a:r>
          </a:p>
          <a:p>
            <a:pPr marL="0" indent="0">
              <a:buNone/>
            </a:pPr>
            <a:r>
              <a:rPr lang="en-US" sz="3100" dirty="0">
                <a:solidFill>
                  <a:schemeClr val="bg1">
                    <a:lumMod val="95000"/>
                  </a:schemeClr>
                </a:solidFill>
              </a:rPr>
              <a:t>	617-851-0152 [cell]</a:t>
            </a:r>
          </a:p>
          <a:p>
            <a:pPr marL="0" indent="0">
              <a:buNone/>
            </a:pPr>
            <a:r>
              <a:rPr lang="en-US" sz="3100" dirty="0">
                <a:solidFill>
                  <a:schemeClr val="bg1">
                    <a:lumMod val="95000"/>
                  </a:schemeClr>
                </a:solidFill>
              </a:rPr>
              <a:t>	</a:t>
            </a:r>
            <a:r>
              <a:rPr lang="en-US" sz="3100" dirty="0">
                <a:solidFill>
                  <a:schemeClr val="bg1">
                    <a:lumMod val="95000"/>
                  </a:schemeClr>
                </a:solidFill>
                <a:hlinkClick r:id="rId2">
                  <a:extLst>
                    <a:ext uri="{A12FA001-AC4F-418D-AE19-62706E023703}">
                      <ahyp:hlinkClr xmlns:ahyp="http://schemas.microsoft.com/office/drawing/2018/hyperlinkcolor" val="tx"/>
                    </a:ext>
                  </a:extLst>
                </a:hlinkClick>
              </a:rPr>
              <a:t>Roberta.J.Perry2@mass.gov</a:t>
            </a:r>
            <a:endParaRPr lang="en-US" sz="3100" dirty="0">
              <a:solidFill>
                <a:schemeClr val="bg1">
                  <a:lumMod val="95000"/>
                </a:schemeClr>
              </a:solidFill>
            </a:endParaRPr>
          </a:p>
          <a:p>
            <a:pPr marL="0" indent="0">
              <a:buNone/>
            </a:pPr>
            <a:endParaRPr lang="en-US" sz="3100" dirty="0">
              <a:solidFill>
                <a:schemeClr val="bg1">
                  <a:lumMod val="95000"/>
                </a:schemeClr>
              </a:solidFill>
            </a:endParaRPr>
          </a:p>
          <a:p>
            <a:pPr marL="0" indent="0">
              <a:buNone/>
            </a:pPr>
            <a:r>
              <a:rPr lang="en-US" sz="3100" dirty="0">
                <a:solidFill>
                  <a:schemeClr val="bg1">
                    <a:lumMod val="95000"/>
                  </a:schemeClr>
                </a:solidFill>
              </a:rPr>
              <a:t>    Collaboration with:</a:t>
            </a:r>
          </a:p>
          <a:p>
            <a:pPr marL="0" indent="0">
              <a:buNone/>
            </a:pPr>
            <a:r>
              <a:rPr lang="en-US" sz="3100" dirty="0">
                <a:solidFill>
                  <a:schemeClr val="bg1">
                    <a:lumMod val="95000"/>
                  </a:schemeClr>
                </a:solidFill>
              </a:rPr>
              <a:t>	Peggy Lee				Aurora Wilber</a:t>
            </a:r>
          </a:p>
          <a:p>
            <a:pPr marL="0" indent="0">
              <a:buNone/>
            </a:pPr>
            <a:r>
              <a:rPr lang="en-US" sz="3100" dirty="0">
                <a:solidFill>
                  <a:schemeClr val="bg1">
                    <a:lumMod val="95000"/>
                  </a:schemeClr>
                </a:solidFill>
              </a:rPr>
              <a:t>	Director of Social Services		Project Coordinator/Communications Liaison</a:t>
            </a:r>
          </a:p>
          <a:p>
            <a:pPr marL="0" indent="0">
              <a:buNone/>
            </a:pPr>
            <a:r>
              <a:rPr lang="en-US" sz="3100" dirty="0">
                <a:solidFill>
                  <a:schemeClr val="bg1">
                    <a:lumMod val="95000"/>
                  </a:schemeClr>
                </a:solidFill>
              </a:rPr>
              <a:t>	MCDHH				MCDHH</a:t>
            </a:r>
          </a:p>
          <a:p>
            <a:pPr marL="0" indent="0">
              <a:buNone/>
            </a:pPr>
            <a:r>
              <a:rPr lang="en-US" sz="3100" dirty="0">
                <a:solidFill>
                  <a:schemeClr val="bg1">
                    <a:lumMod val="95000"/>
                  </a:schemeClr>
                </a:solidFill>
              </a:rPr>
              <a:t>	617-894-4169 [cell]			857-488-5477</a:t>
            </a:r>
          </a:p>
          <a:p>
            <a:pPr marL="0" indent="0">
              <a:buNone/>
            </a:pPr>
            <a:r>
              <a:rPr lang="en-US" sz="3100" dirty="0">
                <a:solidFill>
                  <a:schemeClr val="bg1">
                    <a:lumMod val="95000"/>
                  </a:schemeClr>
                </a:solidFill>
              </a:rPr>
              <a:t>	</a:t>
            </a:r>
            <a:r>
              <a:rPr lang="en-US" sz="3100" dirty="0">
                <a:solidFill>
                  <a:schemeClr val="bg1">
                    <a:lumMod val="95000"/>
                  </a:schemeClr>
                </a:solidFill>
                <a:hlinkClick r:id="rId3">
                  <a:extLst>
                    <a:ext uri="{A12FA001-AC4F-418D-AE19-62706E023703}">
                      <ahyp:hlinkClr xmlns:ahyp="http://schemas.microsoft.com/office/drawing/2018/hyperlinkcolor" val="tx"/>
                    </a:ext>
                  </a:extLst>
                </a:hlinkClick>
              </a:rPr>
              <a:t>Margaret.Lee@mass.gov</a:t>
            </a:r>
            <a:r>
              <a:rPr lang="en-US" sz="3100" dirty="0">
                <a:solidFill>
                  <a:schemeClr val="bg1">
                    <a:lumMod val="95000"/>
                  </a:schemeClr>
                </a:solidFill>
              </a:rPr>
              <a:t>		</a:t>
            </a:r>
            <a:r>
              <a:rPr lang="en-US" sz="3100" dirty="0">
                <a:solidFill>
                  <a:schemeClr val="bg1">
                    <a:lumMod val="95000"/>
                  </a:schemeClr>
                </a:solidFill>
                <a:hlinkClick r:id="rId4">
                  <a:extLst>
                    <a:ext uri="{A12FA001-AC4F-418D-AE19-62706E023703}">
                      <ahyp:hlinkClr xmlns:ahyp="http://schemas.microsoft.com/office/drawing/2018/hyperlinkcolor" val="tx"/>
                    </a:ext>
                  </a:extLst>
                </a:hlinkClick>
              </a:rPr>
              <a:t>aurora.wilber@mass.gov</a:t>
            </a:r>
            <a:r>
              <a:rPr lang="en-US" sz="3100" dirty="0">
                <a:solidFill>
                  <a:schemeClr val="bg1">
                    <a:lumMod val="95000"/>
                  </a:schemeClr>
                </a:solidFill>
              </a:rPr>
              <a:t> </a:t>
            </a:r>
          </a:p>
          <a:p>
            <a:pPr marL="0" indent="0">
              <a:buNone/>
            </a:pPr>
            <a:endParaRPr lang="en-US" dirty="0">
              <a:solidFill>
                <a:schemeClr val="bg1">
                  <a:lumMod val="95000"/>
                </a:schemeClr>
              </a:solidFill>
            </a:endParaRPr>
          </a:p>
          <a:p>
            <a:pPr marL="0" indent="0">
              <a:buNone/>
            </a:pPr>
            <a:r>
              <a:rPr lang="en-US" dirty="0">
                <a:solidFill>
                  <a:schemeClr val="bg1">
                    <a:lumMod val="95000"/>
                  </a:schemeClr>
                </a:solidFill>
              </a:rPr>
              <a:t>	</a:t>
            </a:r>
          </a:p>
        </p:txBody>
      </p:sp>
    </p:spTree>
    <p:extLst>
      <p:ext uri="{BB962C8B-B14F-4D97-AF65-F5344CB8AC3E}">
        <p14:creationId xmlns:p14="http://schemas.microsoft.com/office/powerpoint/2010/main" val="122092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65C6-5C26-4AFC-944D-CD042BBDDB09}"/>
              </a:ext>
            </a:extLst>
          </p:cNvPr>
          <p:cNvSpPr>
            <a:spLocks noGrp="1"/>
          </p:cNvSpPr>
          <p:nvPr>
            <p:ph type="title"/>
          </p:nvPr>
        </p:nvSpPr>
        <p:spPr>
          <a:xfrm>
            <a:off x="838200" y="365125"/>
            <a:ext cx="10515600" cy="1016635"/>
          </a:xfrm>
        </p:spPr>
        <p:txBody>
          <a:bodyPr>
            <a:normAutofit/>
          </a:bodyPr>
          <a:lstStyle/>
          <a:p>
            <a:r>
              <a:rPr lang="en-US" sz="5400" b="1" dirty="0">
                <a:solidFill>
                  <a:schemeClr val="bg1"/>
                </a:solidFill>
              </a:rPr>
              <a:t>MCDHH</a:t>
            </a:r>
          </a:p>
        </p:txBody>
      </p:sp>
      <p:sp>
        <p:nvSpPr>
          <p:cNvPr id="3" name="Content Placeholder 2">
            <a:extLst>
              <a:ext uri="{FF2B5EF4-FFF2-40B4-BE49-F238E27FC236}">
                <a16:creationId xmlns:a16="http://schemas.microsoft.com/office/drawing/2014/main" id="{6BA962A3-1950-4159-AF5F-8076966C9146}"/>
              </a:ext>
            </a:extLst>
          </p:cNvPr>
          <p:cNvSpPr>
            <a:spLocks noGrp="1"/>
          </p:cNvSpPr>
          <p:nvPr>
            <p:ph idx="1"/>
          </p:nvPr>
        </p:nvSpPr>
        <p:spPr>
          <a:xfrm>
            <a:off x="838200" y="1280160"/>
            <a:ext cx="10515600" cy="4896803"/>
          </a:xfrm>
        </p:spPr>
        <p:txBody>
          <a:bodyPr>
            <a:normAutofit/>
          </a:bodyPr>
          <a:lstStyle/>
          <a:p>
            <a:r>
              <a:rPr lang="en-US" sz="2800" b="1" dirty="0">
                <a:solidFill>
                  <a:schemeClr val="bg1"/>
                </a:solidFill>
              </a:rPr>
              <a:t>Massachusetts Commission for the Deaf and Hard of Hearing</a:t>
            </a:r>
            <a:r>
              <a:rPr lang="en-US" sz="2800" dirty="0">
                <a:solidFill>
                  <a:schemeClr val="bg1"/>
                </a:solidFill>
              </a:rPr>
              <a:t> – Principal state agency to support Deaf and Hard of Hearing </a:t>
            </a:r>
          </a:p>
          <a:p>
            <a:pPr>
              <a:lnSpc>
                <a:spcPct val="110000"/>
              </a:lnSpc>
              <a:spcBef>
                <a:spcPts val="600"/>
              </a:spcBef>
            </a:pPr>
            <a:r>
              <a:rPr lang="en-US" sz="2800" b="1" dirty="0">
                <a:solidFill>
                  <a:schemeClr val="bg1"/>
                </a:solidFill>
              </a:rPr>
              <a:t>Children’s Specialists</a:t>
            </a:r>
            <a:r>
              <a:rPr lang="en-US" sz="2800" dirty="0">
                <a:solidFill>
                  <a:schemeClr val="bg1"/>
                </a:solidFill>
              </a:rPr>
              <a:t>:</a:t>
            </a:r>
          </a:p>
          <a:p>
            <a:pPr lvl="1">
              <a:lnSpc>
                <a:spcPct val="110000"/>
              </a:lnSpc>
              <a:spcBef>
                <a:spcPts val="0"/>
              </a:spcBef>
            </a:pPr>
            <a:r>
              <a:rPr lang="en-US" dirty="0">
                <a:solidFill>
                  <a:schemeClr val="bg1"/>
                </a:solidFill>
              </a:rPr>
              <a:t>Positions created in 1999 to support Newborn Hearing Screening Law</a:t>
            </a:r>
          </a:p>
          <a:p>
            <a:pPr lvl="1"/>
            <a:r>
              <a:rPr lang="en-US" dirty="0">
                <a:solidFill>
                  <a:schemeClr val="bg1"/>
                </a:solidFill>
              </a:rPr>
              <a:t>Specialized professionals to work with families and agencies</a:t>
            </a:r>
          </a:p>
          <a:p>
            <a:pPr lvl="1"/>
            <a:r>
              <a:rPr lang="en-US" dirty="0">
                <a:solidFill>
                  <a:schemeClr val="bg1"/>
                </a:solidFill>
              </a:rPr>
              <a:t>Identify communication, developmental and educational needs of children diagnosed with hearing loss</a:t>
            </a:r>
          </a:p>
          <a:p>
            <a:pPr lvl="1"/>
            <a:r>
              <a:rPr lang="en-US" dirty="0">
                <a:solidFill>
                  <a:schemeClr val="bg1"/>
                </a:solidFill>
              </a:rPr>
              <a:t>Provide technical assistance to Early Intervention and Educational Programs with focus on communication and cultural needs of Deaf and Hard of Hearing Children</a:t>
            </a:r>
          </a:p>
          <a:p>
            <a:pPr lvl="1"/>
            <a:r>
              <a:rPr lang="en-US" dirty="0">
                <a:solidFill>
                  <a:schemeClr val="bg1"/>
                </a:solidFill>
              </a:rPr>
              <a:t>Provide comprehensive coordination of care from birth through high school graduation or 22 years of age</a:t>
            </a:r>
          </a:p>
          <a:p>
            <a:pPr>
              <a:buNone/>
            </a:pPr>
            <a:endParaRPr lang="en-US" dirty="0"/>
          </a:p>
        </p:txBody>
      </p:sp>
    </p:spTree>
    <p:extLst>
      <p:ext uri="{BB962C8B-B14F-4D97-AF65-F5344CB8AC3E}">
        <p14:creationId xmlns:p14="http://schemas.microsoft.com/office/powerpoint/2010/main" val="333421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859963" cy="1062038"/>
          </a:xfrm>
        </p:spPr>
        <p:txBody>
          <a:bodyPr/>
          <a:lstStyle/>
          <a:p>
            <a:r>
              <a:rPr lang="en-US" b="1" dirty="0">
                <a:solidFill>
                  <a:schemeClr val="bg1"/>
                </a:solidFill>
              </a:rPr>
              <a:t>Children’s Specialists and Service Areas</a:t>
            </a:r>
          </a:p>
        </p:txBody>
      </p:sp>
      <p:sp>
        <p:nvSpPr>
          <p:cNvPr id="5" name="Content Placeholder 4"/>
          <p:cNvSpPr>
            <a:spLocks noGrp="1"/>
          </p:cNvSpPr>
          <p:nvPr>
            <p:ph idx="4294967295"/>
          </p:nvPr>
        </p:nvSpPr>
        <p:spPr>
          <a:xfrm>
            <a:off x="0" y="1697038"/>
            <a:ext cx="10515600" cy="4873625"/>
          </a:xfrm>
        </p:spPr>
        <p:txBody>
          <a:bodyPr>
            <a:normAutofit lnSpcReduction="10000"/>
          </a:bodyPr>
          <a:lstStyle/>
          <a:p>
            <a:pPr>
              <a:buNone/>
            </a:pPr>
            <a:r>
              <a:rPr lang="en-US" dirty="0"/>
              <a:t>		</a:t>
            </a:r>
            <a:r>
              <a:rPr lang="en-US" sz="2800" b="1" dirty="0">
                <a:solidFill>
                  <a:schemeClr val="bg1"/>
                </a:solidFill>
              </a:rPr>
              <a:t>Northeast/Boston Region</a:t>
            </a:r>
          </a:p>
          <a:p>
            <a:pPr lvl="1">
              <a:buNone/>
            </a:pPr>
            <a:r>
              <a:rPr lang="en-US" dirty="0">
                <a:solidFill>
                  <a:schemeClr val="bg1"/>
                </a:solidFill>
              </a:rPr>
              <a:t>			Melissa Dowler			617-694-9781</a:t>
            </a:r>
          </a:p>
          <a:p>
            <a:pPr lvl="1">
              <a:buNone/>
            </a:pPr>
            <a:r>
              <a:rPr lang="en-US" dirty="0">
                <a:solidFill>
                  <a:schemeClr val="bg1"/>
                </a:solidFill>
              </a:rPr>
              <a:t>			</a:t>
            </a:r>
            <a:r>
              <a:rPr lang="en-US" dirty="0">
                <a:solidFill>
                  <a:schemeClr val="bg2">
                    <a:lumMod val="75000"/>
                  </a:schemeClr>
                </a:solidFill>
                <a:hlinkClick r:id="rId2">
                  <a:extLst>
                    <a:ext uri="{A12FA001-AC4F-418D-AE19-62706E023703}">
                      <ahyp:hlinkClr xmlns:ahyp="http://schemas.microsoft.com/office/drawing/2018/hyperlinkcolor" val="tx"/>
                    </a:ext>
                  </a:extLst>
                </a:hlinkClick>
              </a:rPr>
              <a:t>melissa.dowler@mass.gov</a:t>
            </a:r>
            <a:r>
              <a:rPr lang="en-US" dirty="0">
                <a:solidFill>
                  <a:schemeClr val="bg2">
                    <a:lumMod val="75000"/>
                  </a:schemeClr>
                </a:solidFill>
              </a:rPr>
              <a:t>	</a:t>
            </a:r>
          </a:p>
          <a:p>
            <a:pPr marL="457200" indent="-457200">
              <a:buNone/>
            </a:pPr>
            <a:r>
              <a:rPr lang="en-US" dirty="0">
                <a:solidFill>
                  <a:schemeClr val="bg1"/>
                </a:solidFill>
              </a:rPr>
              <a:t>		</a:t>
            </a:r>
            <a:r>
              <a:rPr lang="en-US" sz="2800" b="1" dirty="0">
                <a:solidFill>
                  <a:schemeClr val="bg1"/>
                </a:solidFill>
              </a:rPr>
              <a:t>Southeast Region – Cape and Islands</a:t>
            </a:r>
          </a:p>
          <a:p>
            <a:pPr marL="914400" lvl="1" indent="-457200">
              <a:buNone/>
            </a:pPr>
            <a:r>
              <a:rPr lang="en-US" dirty="0">
                <a:solidFill>
                  <a:schemeClr val="bg1"/>
                </a:solidFill>
              </a:rPr>
              <a:t>		Melissa Adams    			617-872-4087</a:t>
            </a:r>
          </a:p>
          <a:p>
            <a:pPr marL="914400" lvl="1" indent="-457200">
              <a:buNone/>
            </a:pPr>
            <a:r>
              <a:rPr lang="en-US" dirty="0">
                <a:solidFill>
                  <a:schemeClr val="bg1"/>
                </a:solidFill>
              </a:rPr>
              <a:t>		</a:t>
            </a:r>
            <a:r>
              <a:rPr lang="en-US" dirty="0">
                <a:solidFill>
                  <a:schemeClr val="bg2">
                    <a:lumMod val="75000"/>
                  </a:schemeClr>
                </a:solidFill>
                <a:hlinkClick r:id="rId3">
                  <a:extLst>
                    <a:ext uri="{A12FA001-AC4F-418D-AE19-62706E023703}">
                      <ahyp:hlinkClr xmlns:ahyp="http://schemas.microsoft.com/office/drawing/2018/hyperlinkcolor" val="tx"/>
                    </a:ext>
                  </a:extLst>
                </a:hlinkClick>
              </a:rPr>
              <a:t>melissa.adams@mass.gov</a:t>
            </a:r>
            <a:endParaRPr lang="en-US" dirty="0">
              <a:solidFill>
                <a:schemeClr val="bg2">
                  <a:lumMod val="75000"/>
                </a:schemeClr>
              </a:solidFill>
            </a:endParaRPr>
          </a:p>
          <a:p>
            <a:pPr marL="914400" lvl="1" indent="-457200">
              <a:buNone/>
            </a:pPr>
            <a:r>
              <a:rPr lang="en-US" dirty="0">
                <a:solidFill>
                  <a:schemeClr val="bg1"/>
                </a:solidFill>
              </a:rPr>
              <a:t>	</a:t>
            </a:r>
            <a:r>
              <a:rPr lang="en-US" sz="2800" b="1" dirty="0">
                <a:solidFill>
                  <a:schemeClr val="bg1"/>
                </a:solidFill>
              </a:rPr>
              <a:t>Central Region </a:t>
            </a:r>
          </a:p>
          <a:p>
            <a:pPr marL="914400" lvl="1" indent="-457200">
              <a:buNone/>
            </a:pPr>
            <a:r>
              <a:rPr lang="en-US" dirty="0">
                <a:solidFill>
                  <a:schemeClr val="bg1"/>
                </a:solidFill>
              </a:rPr>
              <a:t>		Terri Pancare  				508-395-3634</a:t>
            </a:r>
          </a:p>
          <a:p>
            <a:pPr marL="914400" lvl="1" indent="-457200">
              <a:buNone/>
            </a:pPr>
            <a:r>
              <a:rPr lang="en-US" dirty="0">
                <a:solidFill>
                  <a:schemeClr val="bg1"/>
                </a:solidFill>
              </a:rPr>
              <a:t>		</a:t>
            </a:r>
            <a:r>
              <a:rPr lang="en-US" dirty="0">
                <a:solidFill>
                  <a:schemeClr val="bg2">
                    <a:lumMod val="75000"/>
                  </a:schemeClr>
                </a:solidFill>
                <a:hlinkClick r:id="rId4">
                  <a:extLst>
                    <a:ext uri="{A12FA001-AC4F-418D-AE19-62706E023703}">
                      <ahyp:hlinkClr xmlns:ahyp="http://schemas.microsoft.com/office/drawing/2018/hyperlinkcolor" val="tx"/>
                    </a:ext>
                  </a:extLst>
                </a:hlinkClick>
              </a:rPr>
              <a:t>terri.pancare@mass.gov</a:t>
            </a:r>
            <a:endParaRPr lang="en-US" dirty="0">
              <a:solidFill>
                <a:schemeClr val="bg2">
                  <a:lumMod val="75000"/>
                </a:schemeClr>
              </a:solidFill>
            </a:endParaRPr>
          </a:p>
          <a:p>
            <a:pPr marL="914400" lvl="1" indent="-457200">
              <a:buNone/>
            </a:pPr>
            <a:r>
              <a:rPr lang="en-US" dirty="0">
                <a:solidFill>
                  <a:schemeClr val="bg1"/>
                </a:solidFill>
              </a:rPr>
              <a:t>	</a:t>
            </a:r>
            <a:r>
              <a:rPr lang="en-US" sz="2800" b="1" dirty="0">
                <a:solidFill>
                  <a:schemeClr val="bg1"/>
                </a:solidFill>
              </a:rPr>
              <a:t>Western Region</a:t>
            </a:r>
          </a:p>
          <a:p>
            <a:pPr marL="914400" lvl="1" indent="-457200">
              <a:buNone/>
            </a:pPr>
            <a:r>
              <a:rPr lang="en-US" dirty="0">
                <a:solidFill>
                  <a:schemeClr val="bg1"/>
                </a:solidFill>
              </a:rPr>
              <a:t>		Emily Graves-Harrison			857-208-8009</a:t>
            </a:r>
          </a:p>
          <a:p>
            <a:pPr marL="914400" lvl="1" indent="-457200">
              <a:buNone/>
            </a:pPr>
            <a:r>
              <a:rPr lang="en-US" dirty="0">
                <a:solidFill>
                  <a:schemeClr val="bg1"/>
                </a:solidFill>
              </a:rPr>
              <a:t>		</a:t>
            </a:r>
            <a:r>
              <a:rPr lang="en-US" dirty="0">
                <a:solidFill>
                  <a:schemeClr val="bg2">
                    <a:lumMod val="75000"/>
                  </a:schemeClr>
                </a:solidFill>
                <a:hlinkClick r:id="rId5">
                  <a:extLst>
                    <a:ext uri="{A12FA001-AC4F-418D-AE19-62706E023703}">
                      <ahyp:hlinkClr xmlns:ahyp="http://schemas.microsoft.com/office/drawing/2018/hyperlinkcolor" val="tx"/>
                    </a:ext>
                  </a:extLst>
                </a:hlinkClick>
              </a:rPr>
              <a:t>emily.graves-harrison@mass.gov</a:t>
            </a:r>
            <a:endParaRPr lang="en-US" dirty="0">
              <a:solidFill>
                <a:schemeClr val="bg2">
                  <a:lumMod val="75000"/>
                </a:schemeClr>
              </a:solidFill>
            </a:endParaRPr>
          </a:p>
          <a:p>
            <a:pPr marL="914400" lvl="1" indent="-457200">
              <a:buNone/>
            </a:pPr>
            <a:endParaRPr lang="en-US" dirty="0"/>
          </a:p>
          <a:p>
            <a:pPr marL="914400" lvl="1" indent="-457200">
              <a:buNone/>
            </a:pPr>
            <a:endParaRPr lang="en-US" dirty="0"/>
          </a:p>
          <a:p>
            <a:pPr marL="914400" lvl="1" indent="-457200">
              <a:buNone/>
            </a:pPr>
            <a:endParaRPr lang="en-US" dirty="0"/>
          </a:p>
          <a:p>
            <a:pPr marL="914400" lvl="1" indent="-457200">
              <a:buNone/>
            </a:pPr>
            <a:endParaRPr lang="en-US" sz="2800" dirty="0"/>
          </a:p>
          <a:p>
            <a:pPr marL="914400" lvl="1" indent="-457200">
              <a:buNone/>
            </a:pP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B82D-54FC-40E3-9F53-F244164D3D00}"/>
              </a:ext>
            </a:extLst>
          </p:cNvPr>
          <p:cNvSpPr>
            <a:spLocks noGrp="1"/>
          </p:cNvSpPr>
          <p:nvPr>
            <p:ph type="title"/>
          </p:nvPr>
        </p:nvSpPr>
        <p:spPr/>
        <p:txBody>
          <a:bodyPr>
            <a:normAutofit/>
          </a:bodyPr>
          <a:lstStyle/>
          <a:p>
            <a:r>
              <a:rPr lang="en-US" b="1" dirty="0">
                <a:solidFill>
                  <a:schemeClr val="bg1"/>
                </a:solidFill>
              </a:rPr>
              <a:t>Factors that Impact Communication, Language &amp; Academic Development</a:t>
            </a:r>
          </a:p>
        </p:txBody>
      </p:sp>
      <p:sp>
        <p:nvSpPr>
          <p:cNvPr id="3" name="Content Placeholder 2">
            <a:extLst>
              <a:ext uri="{FF2B5EF4-FFF2-40B4-BE49-F238E27FC236}">
                <a16:creationId xmlns:a16="http://schemas.microsoft.com/office/drawing/2014/main" id="{CC2D7743-49E6-45E3-AAA7-6279A17BC129}"/>
              </a:ext>
            </a:extLst>
          </p:cNvPr>
          <p:cNvSpPr>
            <a:spLocks noGrp="1"/>
          </p:cNvSpPr>
          <p:nvPr>
            <p:ph idx="1"/>
          </p:nvPr>
        </p:nvSpPr>
        <p:spPr/>
        <p:txBody>
          <a:bodyPr>
            <a:normAutofit fontScale="92500" lnSpcReduction="20000"/>
          </a:bodyPr>
          <a:lstStyle/>
          <a:p>
            <a:pPr marL="514350" indent="-514350">
              <a:buAutoNum type="arabicParenR"/>
            </a:pPr>
            <a:r>
              <a:rPr lang="en-US" dirty="0">
                <a:solidFill>
                  <a:schemeClr val="bg1"/>
                </a:solidFill>
              </a:rPr>
              <a:t>Age of Diagnosis</a:t>
            </a:r>
          </a:p>
          <a:p>
            <a:pPr marL="514350" indent="-514350">
              <a:buAutoNum type="arabicParenR" startAt="2"/>
            </a:pPr>
            <a:r>
              <a:rPr lang="en-US" dirty="0">
                <a:solidFill>
                  <a:schemeClr val="bg1"/>
                </a:solidFill>
              </a:rPr>
              <a:t>Access to Visual Language</a:t>
            </a:r>
          </a:p>
          <a:p>
            <a:pPr marL="514350" indent="-514350">
              <a:buAutoNum type="arabicParenR" startAt="2"/>
            </a:pPr>
            <a:r>
              <a:rPr lang="en-US" dirty="0">
                <a:solidFill>
                  <a:schemeClr val="bg1"/>
                </a:solidFill>
              </a:rPr>
              <a:t>Degree of Hearing Loss</a:t>
            </a:r>
          </a:p>
          <a:p>
            <a:pPr marL="514350" indent="-514350">
              <a:buAutoNum type="arabicParenR" startAt="2"/>
            </a:pPr>
            <a:r>
              <a:rPr lang="en-US" dirty="0">
                <a:solidFill>
                  <a:schemeClr val="bg1"/>
                </a:solidFill>
              </a:rPr>
              <a:t>Types of Hearing Loss</a:t>
            </a:r>
          </a:p>
          <a:p>
            <a:pPr marL="514350" indent="-514350">
              <a:buAutoNum type="arabicParenR" startAt="2"/>
            </a:pPr>
            <a:r>
              <a:rPr lang="en-US" dirty="0">
                <a:solidFill>
                  <a:schemeClr val="bg1"/>
                </a:solidFill>
              </a:rPr>
              <a:t>Hearing Assistive Technology – Hearing Aids; Cochlear Implants; FM </a:t>
            </a:r>
          </a:p>
          <a:p>
            <a:pPr marL="514350" indent="-514350">
              <a:buAutoNum type="arabicParenR" startAt="2"/>
            </a:pPr>
            <a:r>
              <a:rPr lang="en-US" dirty="0">
                <a:solidFill>
                  <a:schemeClr val="bg1"/>
                </a:solidFill>
              </a:rPr>
              <a:t>Access to Pre-school programs and Professional Supports</a:t>
            </a:r>
          </a:p>
          <a:p>
            <a:pPr marL="514350" indent="-514350">
              <a:buAutoNum type="arabicParenR" startAt="2"/>
            </a:pPr>
            <a:r>
              <a:rPr lang="en-US" dirty="0">
                <a:solidFill>
                  <a:schemeClr val="bg1"/>
                </a:solidFill>
              </a:rPr>
              <a:t>Family Support</a:t>
            </a:r>
          </a:p>
          <a:p>
            <a:pPr marL="514350" indent="-514350">
              <a:buAutoNum type="arabicParenR" startAt="2"/>
            </a:pPr>
            <a:r>
              <a:rPr lang="en-US" dirty="0">
                <a:solidFill>
                  <a:schemeClr val="bg1"/>
                </a:solidFill>
              </a:rPr>
              <a:t>Additional Needs</a:t>
            </a:r>
          </a:p>
          <a:p>
            <a:pPr marL="0" indent="0">
              <a:buNone/>
            </a:pPr>
            <a:endParaRPr lang="en-US" dirty="0">
              <a:solidFill>
                <a:schemeClr val="bg1"/>
              </a:solidFill>
            </a:endParaRPr>
          </a:p>
          <a:p>
            <a:pPr marL="0" indent="0">
              <a:buNone/>
            </a:pPr>
            <a:r>
              <a:rPr lang="en-US" sz="2800" dirty="0">
                <a:solidFill>
                  <a:schemeClr val="bg1"/>
                </a:solidFill>
              </a:rPr>
              <a:t>Communication and language are the foundations of learning</a:t>
            </a:r>
          </a:p>
        </p:txBody>
      </p:sp>
    </p:spTree>
    <p:extLst>
      <p:ext uri="{BB962C8B-B14F-4D97-AF65-F5344CB8AC3E}">
        <p14:creationId xmlns:p14="http://schemas.microsoft.com/office/powerpoint/2010/main" val="4107177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Suwal, Navin (EOE)</DisplayName>
        <AccountId>18</AccountId>
        <AccountType/>
      </UserInfo>
      <UserInfo>
        <DisplayName>Castner, Kristin (DESE)</DisplayName>
        <AccountId>71</AccountId>
        <AccountType/>
      </UserInfo>
      <UserInfo>
        <DisplayName>Camacho, Jamie L. (DESE)</DisplayName>
        <AccountId>24</AccountId>
        <AccountType/>
      </UserInfo>
      <UserInfo>
        <DisplayName>Johnston, Russell (DESE)</DisplayName>
        <AccountId>19</AccountId>
        <AccountType/>
      </UserInfo>
      <UserInfo>
        <DisplayName>Rist, April K.</DisplayName>
        <AccountId>26</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3" ma:contentTypeDescription="Create a new document." ma:contentTypeScope="" ma:versionID="3facba1da2e84fb452894f73973319f8">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a9d0e6513c40f5d2ea3a19b89a14b598"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http://purl.org/dc/elements/1.1/"/>
    <ds:schemaRef ds:uri="http://schemas.microsoft.com/office/2006/metadata/properties"/>
    <ds:schemaRef ds:uri="http://purl.org/dc/terms/"/>
    <ds:schemaRef ds:uri="c7223b7f-d29a-40a7-89e9-7fcbaea795a5"/>
    <ds:schemaRef ds:uri="http://schemas.microsoft.com/office/2006/documentManagement/types"/>
    <ds:schemaRef ds:uri="http://schemas.microsoft.com/office/infopath/2007/PartnerControls"/>
    <ds:schemaRef ds:uri="http://schemas.openxmlformats.org/package/2006/metadata/core-properties"/>
    <ds:schemaRef ds:uri="6cc6ac48-9972-4fdd-8495-0ab5ba7fdac9"/>
    <ds:schemaRef ds:uri="http://www.w3.org/XML/1998/namespace"/>
    <ds:schemaRef ds:uri="http://purl.org/dc/dcmitype/"/>
  </ds:schemaRefs>
</ds:datastoreItem>
</file>

<file path=customXml/itemProps2.xml><?xml version="1.0" encoding="utf-8"?>
<ds:datastoreItem xmlns:ds="http://schemas.openxmlformats.org/officeDocument/2006/customXml" ds:itemID="{D421A271-2B7C-4937-8B0D-2BE184A10487}">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182</TotalTime>
  <Words>2071</Words>
  <Application>Microsoft Office PowerPoint</Application>
  <PresentationFormat>Widescreen</PresentationFormat>
  <Paragraphs>196</Paragraphs>
  <Slides>30</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Calibri Light</vt:lpstr>
      <vt:lpstr>Verdana, Arial, Helvetica, sans-serif</vt:lpstr>
      <vt:lpstr>Office Theme</vt:lpstr>
      <vt:lpstr>1_Office Theme</vt:lpstr>
      <vt:lpstr>Special Education Leaders Meeting</vt:lpstr>
      <vt:lpstr>Agenda</vt:lpstr>
      <vt:lpstr>Massachusetts Commission for the Deaf and Hard of Hearing  Updates</vt:lpstr>
      <vt:lpstr>Today's Presenters</vt:lpstr>
      <vt:lpstr>WHAT CAN MCDHH DO FOR YOU? </vt:lpstr>
      <vt:lpstr>List of Presenters from MCDHH</vt:lpstr>
      <vt:lpstr>MCDHH</vt:lpstr>
      <vt:lpstr>Children’s Specialists and Service Areas</vt:lpstr>
      <vt:lpstr>Factors that Impact Communication, Language &amp; Academic Development</vt:lpstr>
      <vt:lpstr>Age of Diagnosis</vt:lpstr>
      <vt:lpstr>Degree of Hearing Loss</vt:lpstr>
      <vt:lpstr>Degree of Hearing Loss</vt:lpstr>
      <vt:lpstr>AUDIOLOGIST</vt:lpstr>
      <vt:lpstr>Audiogram of Familiar Sounds</vt:lpstr>
      <vt:lpstr>TYPES OF HEARING LOSS</vt:lpstr>
      <vt:lpstr>Reduced Access To Language –  Spoken or Manual</vt:lpstr>
      <vt:lpstr>Reduced Access continued</vt:lpstr>
      <vt:lpstr>Reduced Access continued</vt:lpstr>
      <vt:lpstr>Signs That Child May Have Hearing Loss</vt:lpstr>
      <vt:lpstr>Unfair Spelling Test</vt:lpstr>
      <vt:lpstr>DISCUSSION</vt:lpstr>
      <vt:lpstr>Least Restrictive Environment [LRE]</vt:lpstr>
      <vt:lpstr>Wrap Up</vt:lpstr>
      <vt:lpstr>Special Education Updates</vt:lpstr>
      <vt:lpstr>Ensuring a High-Quality Education for Highly Mobile Children</vt:lpstr>
      <vt:lpstr>The November 10 Letter</vt:lpstr>
      <vt:lpstr>Celebrations!</vt:lpstr>
      <vt:lpstr>Special Education Leaders Meetings for SY2022-2023</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November 18, 2022</dc:title>
  <dc:creator>DESE</dc:creator>
  <cp:lastModifiedBy>Zou, Dong (EOE)</cp:lastModifiedBy>
  <cp:revision>80</cp:revision>
  <dcterms:created xsi:type="dcterms:W3CDTF">2022-10-11T20:32:22Z</dcterms:created>
  <dcterms:modified xsi:type="dcterms:W3CDTF">2022-12-01T21:16:17Z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1 2022 12:00AM</vt:lpwstr>
  </property>
</Properties>
</file>