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56" r:id="rId5"/>
    <p:sldId id="2439" r:id="rId6"/>
    <p:sldId id="2476" r:id="rId7"/>
    <p:sldId id="2477" r:id="rId8"/>
    <p:sldId id="2480" r:id="rId9"/>
    <p:sldId id="263" r:id="rId10"/>
    <p:sldId id="2479" r:id="rId11"/>
    <p:sldId id="2474" r:id="rId12"/>
    <p:sldId id="2473" r:id="rId13"/>
    <p:sldId id="2475" r:id="rId14"/>
    <p:sldId id="2446"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7EAE0F-8528-53DC-F8D2-F7DBFEB12EC6}" name="Coonley, Brian (DESE)" initials="C(" userId="S::brian.coonley@mass.gov::9dc2155b-58ac-4cdb-8629-a595a378b023" providerId="AD"/>
  <p188:author id="{F7C2575C-9356-1678-9FC7-A8242AE29B77}" name="Johnston, Russell (DESE)" initials="J(" userId="S::russell.johnston@mass.gov::7c120461-dde6-4347-b09f-f9c0472c7017" providerId="AD"/>
  <p188:author id="{4ACE8C92-3892-9D00-C143-9FE7F6538A3F}" name="Rist, April K." initials="RK" userId="S::april.k.rist@mass.gov::4389eada-97b1-467b-82fe-16345834928a" providerId="AD"/>
  <p188:author id="{D638D6DF-AF41-6081-4A5E-249713589F40}" name="Thomas, Arabela (DESE)" initials="TA(" userId="S::arabela.thomas@mass.gov::c61caa2c-bd09-41fa-982d-4db69e7cef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97E7"/>
    <a:srgbClr val="AFCBFD"/>
    <a:srgbClr val="93A9FF"/>
    <a:srgbClr val="86A9E2"/>
    <a:srgbClr val="3647B6"/>
    <a:srgbClr val="4948B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54" autoAdjust="0"/>
  </p:normalViewPr>
  <p:slideViewPr>
    <p:cSldViewPr snapToGrid="0">
      <p:cViewPr varScale="1">
        <p:scale>
          <a:sx n="45" d="100"/>
          <a:sy n="45" d="100"/>
        </p:scale>
        <p:origin x="60" y="9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AAD8F7-801B-4519-9DD5-480B6FE8A85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C328406-9A09-4CFD-B452-EADBE7B574AC}">
      <dgm:prSet/>
      <dgm:spPr/>
      <dgm:t>
        <a:bodyPr/>
        <a:lstStyle/>
        <a:p>
          <a:r>
            <a:rPr lang="en-US" dirty="0"/>
            <a:t>Gathering information: Survey to Special Education Leaders</a:t>
          </a:r>
        </a:p>
      </dgm:t>
      <dgm:extLst>
        <a:ext uri="{E40237B7-FDA0-4F09-8148-C483321AD2D9}">
          <dgm14:cNvPr xmlns:dgm14="http://schemas.microsoft.com/office/drawing/2010/diagram" id="0" name="" descr="Bulleted list: &#10;(1) Gathering information: Survey to Special Education Leaders&#10;(2) Train the Trainer Live Sessions&#10;(3) Asynchronous Tools and Resources&#10;(4) Office Hours"/>
        </a:ext>
      </dgm:extLst>
    </dgm:pt>
    <dgm:pt modelId="{82970A60-FF6A-4D6D-A16D-1525E1B59D34}" type="parTrans" cxnId="{C3F736C9-88AB-444E-A261-8B73DAFB4DB0}">
      <dgm:prSet/>
      <dgm:spPr/>
      <dgm:t>
        <a:bodyPr/>
        <a:lstStyle/>
        <a:p>
          <a:endParaRPr lang="en-US"/>
        </a:p>
      </dgm:t>
    </dgm:pt>
    <dgm:pt modelId="{5DDDCC9D-5E17-4BCD-AC60-2AF35DAD5454}" type="sibTrans" cxnId="{C3F736C9-88AB-444E-A261-8B73DAFB4DB0}">
      <dgm:prSet/>
      <dgm:spPr/>
      <dgm:t>
        <a:bodyPr/>
        <a:lstStyle/>
        <a:p>
          <a:endParaRPr lang="en-US"/>
        </a:p>
      </dgm:t>
    </dgm:pt>
    <dgm:pt modelId="{486B9197-DF8D-497C-B15B-71555976A936}">
      <dgm:prSet/>
      <dgm:spPr/>
      <dgm:t>
        <a:bodyPr/>
        <a:lstStyle/>
        <a:p>
          <a:pPr rtl="0"/>
          <a:r>
            <a:rPr lang="en-US" dirty="0">
              <a:latin typeface="Calibri Light" panose="020F0302020204030204"/>
            </a:rPr>
            <a:t>Train the Trainer Live Sessions</a:t>
          </a:r>
        </a:p>
      </dgm:t>
    </dgm:pt>
    <dgm:pt modelId="{93862CD2-C223-40EA-91A7-4970FF961A32}" type="parTrans" cxnId="{BB596490-421F-49B5-B334-7964375F9947}">
      <dgm:prSet/>
      <dgm:spPr/>
      <dgm:t>
        <a:bodyPr/>
        <a:lstStyle/>
        <a:p>
          <a:endParaRPr lang="en-US"/>
        </a:p>
      </dgm:t>
    </dgm:pt>
    <dgm:pt modelId="{9072D654-A5FA-4469-BAAA-B4092D0428FD}" type="sibTrans" cxnId="{BB596490-421F-49B5-B334-7964375F9947}">
      <dgm:prSet/>
      <dgm:spPr/>
      <dgm:t>
        <a:bodyPr/>
        <a:lstStyle/>
        <a:p>
          <a:endParaRPr lang="en-US"/>
        </a:p>
      </dgm:t>
    </dgm:pt>
    <dgm:pt modelId="{05AFCF1E-54BC-477B-ACA9-8E24B4B00640}">
      <dgm:prSet/>
      <dgm:spPr/>
      <dgm:t>
        <a:bodyPr/>
        <a:lstStyle/>
        <a:p>
          <a:r>
            <a:rPr lang="en-US" dirty="0"/>
            <a:t>Office Hours</a:t>
          </a:r>
        </a:p>
      </dgm:t>
    </dgm:pt>
    <dgm:pt modelId="{58039E7C-A3DB-46C4-BBB2-897E0891ABEF}" type="parTrans" cxnId="{FE93F484-A164-474A-AD5B-23D40BB7357E}">
      <dgm:prSet/>
      <dgm:spPr/>
      <dgm:t>
        <a:bodyPr/>
        <a:lstStyle/>
        <a:p>
          <a:endParaRPr lang="en-US"/>
        </a:p>
      </dgm:t>
    </dgm:pt>
    <dgm:pt modelId="{44FC5608-412D-4B73-8235-C9BEB4124CB0}" type="sibTrans" cxnId="{FE93F484-A164-474A-AD5B-23D40BB7357E}">
      <dgm:prSet/>
      <dgm:spPr/>
      <dgm:t>
        <a:bodyPr/>
        <a:lstStyle/>
        <a:p>
          <a:endParaRPr lang="en-US"/>
        </a:p>
      </dgm:t>
    </dgm:pt>
    <dgm:pt modelId="{36D7397E-1DD4-40F1-9647-72ED3C3BBF41}">
      <dgm:prSet phldr="0"/>
      <dgm:spPr/>
      <dgm:t>
        <a:bodyPr/>
        <a:lstStyle/>
        <a:p>
          <a:pPr rtl="0"/>
          <a:r>
            <a:rPr lang="en-US" dirty="0">
              <a:latin typeface="Calibri Light" panose="020F0302020204030204"/>
            </a:rPr>
            <a:t>Asynchronous Tools and Resources</a:t>
          </a:r>
        </a:p>
      </dgm:t>
    </dgm:pt>
    <dgm:pt modelId="{7AA9386B-8F0E-46FD-8CC4-F0D6A6C30209}" type="parTrans" cxnId="{1A550054-1BE1-4E84-87BE-8249A3B68408}">
      <dgm:prSet/>
      <dgm:spPr/>
      <dgm:t>
        <a:bodyPr/>
        <a:lstStyle/>
        <a:p>
          <a:endParaRPr lang="en-US"/>
        </a:p>
      </dgm:t>
    </dgm:pt>
    <dgm:pt modelId="{B8D0520E-E149-4273-AC7B-2660A02866AA}" type="sibTrans" cxnId="{1A550054-1BE1-4E84-87BE-8249A3B68408}">
      <dgm:prSet/>
      <dgm:spPr/>
      <dgm:t>
        <a:bodyPr/>
        <a:lstStyle/>
        <a:p>
          <a:endParaRPr lang="en-US"/>
        </a:p>
      </dgm:t>
    </dgm:pt>
    <dgm:pt modelId="{2961A8AE-E5C8-4643-B2AD-A584922B95B7}" type="pres">
      <dgm:prSet presAssocID="{5FAAD8F7-801B-4519-9DD5-480B6FE8A850}" presName="linear" presStyleCnt="0">
        <dgm:presLayoutVars>
          <dgm:animLvl val="lvl"/>
          <dgm:resizeHandles val="exact"/>
        </dgm:presLayoutVars>
      </dgm:prSet>
      <dgm:spPr/>
    </dgm:pt>
    <dgm:pt modelId="{93D70DA2-A8FB-456E-9136-2AA4AF25A768}" type="pres">
      <dgm:prSet presAssocID="{EC328406-9A09-4CFD-B452-EADBE7B574AC}" presName="parentText" presStyleLbl="node1" presStyleIdx="0" presStyleCnt="4">
        <dgm:presLayoutVars>
          <dgm:chMax val="0"/>
          <dgm:bulletEnabled val="1"/>
        </dgm:presLayoutVars>
      </dgm:prSet>
      <dgm:spPr/>
    </dgm:pt>
    <dgm:pt modelId="{4C4F66C0-ABB8-4516-AC92-EA8E6DAF0709}" type="pres">
      <dgm:prSet presAssocID="{5DDDCC9D-5E17-4BCD-AC60-2AF35DAD5454}" presName="spacer" presStyleCnt="0"/>
      <dgm:spPr/>
    </dgm:pt>
    <dgm:pt modelId="{748DE4A9-3DC5-415D-AB6B-3AA7026C941C}" type="pres">
      <dgm:prSet presAssocID="{486B9197-DF8D-497C-B15B-71555976A936}" presName="parentText" presStyleLbl="node1" presStyleIdx="1" presStyleCnt="4">
        <dgm:presLayoutVars>
          <dgm:chMax val="0"/>
          <dgm:bulletEnabled val="1"/>
        </dgm:presLayoutVars>
      </dgm:prSet>
      <dgm:spPr/>
    </dgm:pt>
    <dgm:pt modelId="{212C6A06-9E72-4B54-ADF3-D9C9B7498A5A}" type="pres">
      <dgm:prSet presAssocID="{9072D654-A5FA-4469-BAAA-B4092D0428FD}" presName="spacer" presStyleCnt="0"/>
      <dgm:spPr/>
    </dgm:pt>
    <dgm:pt modelId="{912B577B-55EC-42A3-BEEC-A20F5E6E0EE5}" type="pres">
      <dgm:prSet presAssocID="{36D7397E-1DD4-40F1-9647-72ED3C3BBF41}" presName="parentText" presStyleLbl="node1" presStyleIdx="2" presStyleCnt="4">
        <dgm:presLayoutVars>
          <dgm:chMax val="0"/>
          <dgm:bulletEnabled val="1"/>
        </dgm:presLayoutVars>
      </dgm:prSet>
      <dgm:spPr/>
    </dgm:pt>
    <dgm:pt modelId="{89DCC08B-7EBF-4162-8B93-BF02598FA6C1}" type="pres">
      <dgm:prSet presAssocID="{B8D0520E-E149-4273-AC7B-2660A02866AA}" presName="spacer" presStyleCnt="0"/>
      <dgm:spPr/>
    </dgm:pt>
    <dgm:pt modelId="{2F23C913-E1E7-43AA-916B-C39BC7F35910}" type="pres">
      <dgm:prSet presAssocID="{05AFCF1E-54BC-477B-ACA9-8E24B4B00640}" presName="parentText" presStyleLbl="node1" presStyleIdx="3" presStyleCnt="4">
        <dgm:presLayoutVars>
          <dgm:chMax val="0"/>
          <dgm:bulletEnabled val="1"/>
        </dgm:presLayoutVars>
      </dgm:prSet>
      <dgm:spPr/>
    </dgm:pt>
  </dgm:ptLst>
  <dgm:cxnLst>
    <dgm:cxn modelId="{3564F949-0282-465C-B4B5-5D80E918ADC7}" type="presOf" srcId="{486B9197-DF8D-497C-B15B-71555976A936}" destId="{748DE4A9-3DC5-415D-AB6B-3AA7026C941C}" srcOrd="0" destOrd="0" presId="urn:microsoft.com/office/officeart/2005/8/layout/vList2"/>
    <dgm:cxn modelId="{1A550054-1BE1-4E84-87BE-8249A3B68408}" srcId="{5FAAD8F7-801B-4519-9DD5-480B6FE8A850}" destId="{36D7397E-1DD4-40F1-9647-72ED3C3BBF41}" srcOrd="2" destOrd="0" parTransId="{7AA9386B-8F0E-46FD-8CC4-F0D6A6C30209}" sibTransId="{B8D0520E-E149-4273-AC7B-2660A02866AA}"/>
    <dgm:cxn modelId="{FE93F484-A164-474A-AD5B-23D40BB7357E}" srcId="{5FAAD8F7-801B-4519-9DD5-480B6FE8A850}" destId="{05AFCF1E-54BC-477B-ACA9-8E24B4B00640}" srcOrd="3" destOrd="0" parTransId="{58039E7C-A3DB-46C4-BBB2-897E0891ABEF}" sibTransId="{44FC5608-412D-4B73-8235-C9BEB4124CB0}"/>
    <dgm:cxn modelId="{BB596490-421F-49B5-B334-7964375F9947}" srcId="{5FAAD8F7-801B-4519-9DD5-480B6FE8A850}" destId="{486B9197-DF8D-497C-B15B-71555976A936}" srcOrd="1" destOrd="0" parTransId="{93862CD2-C223-40EA-91A7-4970FF961A32}" sibTransId="{9072D654-A5FA-4469-BAAA-B4092D0428FD}"/>
    <dgm:cxn modelId="{462FFA94-1A01-4BBC-AB95-49B78E875BC5}" type="presOf" srcId="{EC328406-9A09-4CFD-B452-EADBE7B574AC}" destId="{93D70DA2-A8FB-456E-9136-2AA4AF25A768}" srcOrd="0" destOrd="0" presId="urn:microsoft.com/office/officeart/2005/8/layout/vList2"/>
    <dgm:cxn modelId="{821CE6B4-5D76-4420-AE36-F6C6A4503B26}" type="presOf" srcId="{36D7397E-1DD4-40F1-9647-72ED3C3BBF41}" destId="{912B577B-55EC-42A3-BEEC-A20F5E6E0EE5}" srcOrd="0" destOrd="0" presId="urn:microsoft.com/office/officeart/2005/8/layout/vList2"/>
    <dgm:cxn modelId="{C3F736C9-88AB-444E-A261-8B73DAFB4DB0}" srcId="{5FAAD8F7-801B-4519-9DD5-480B6FE8A850}" destId="{EC328406-9A09-4CFD-B452-EADBE7B574AC}" srcOrd="0" destOrd="0" parTransId="{82970A60-FF6A-4D6D-A16D-1525E1B59D34}" sibTransId="{5DDDCC9D-5E17-4BCD-AC60-2AF35DAD5454}"/>
    <dgm:cxn modelId="{DA4DAAD5-C111-4CD9-96B1-14EC864D5C6C}" type="presOf" srcId="{5FAAD8F7-801B-4519-9DD5-480B6FE8A850}" destId="{2961A8AE-E5C8-4643-B2AD-A584922B95B7}" srcOrd="0" destOrd="0" presId="urn:microsoft.com/office/officeart/2005/8/layout/vList2"/>
    <dgm:cxn modelId="{82F86FDB-7C4B-4E8C-B1AA-7F990999D94D}" type="presOf" srcId="{05AFCF1E-54BC-477B-ACA9-8E24B4B00640}" destId="{2F23C913-E1E7-43AA-916B-C39BC7F35910}" srcOrd="0" destOrd="0" presId="urn:microsoft.com/office/officeart/2005/8/layout/vList2"/>
    <dgm:cxn modelId="{076F6FE5-6CD6-4C61-9CEC-64B18926EF68}" type="presParOf" srcId="{2961A8AE-E5C8-4643-B2AD-A584922B95B7}" destId="{93D70DA2-A8FB-456E-9136-2AA4AF25A768}" srcOrd="0" destOrd="0" presId="urn:microsoft.com/office/officeart/2005/8/layout/vList2"/>
    <dgm:cxn modelId="{B64A23A0-B5A6-464C-AF6D-CEF5A5398E46}" type="presParOf" srcId="{2961A8AE-E5C8-4643-B2AD-A584922B95B7}" destId="{4C4F66C0-ABB8-4516-AC92-EA8E6DAF0709}" srcOrd="1" destOrd="0" presId="urn:microsoft.com/office/officeart/2005/8/layout/vList2"/>
    <dgm:cxn modelId="{FB048202-8ED3-4ECE-B254-C7C96E0C0B14}" type="presParOf" srcId="{2961A8AE-E5C8-4643-B2AD-A584922B95B7}" destId="{748DE4A9-3DC5-415D-AB6B-3AA7026C941C}" srcOrd="2" destOrd="0" presId="urn:microsoft.com/office/officeart/2005/8/layout/vList2"/>
    <dgm:cxn modelId="{33E10FB2-324B-4103-98BF-3F48A77D7522}" type="presParOf" srcId="{2961A8AE-E5C8-4643-B2AD-A584922B95B7}" destId="{212C6A06-9E72-4B54-ADF3-D9C9B7498A5A}" srcOrd="3" destOrd="0" presId="urn:microsoft.com/office/officeart/2005/8/layout/vList2"/>
    <dgm:cxn modelId="{AADAC346-A312-4D37-B52B-9279C28D477B}" type="presParOf" srcId="{2961A8AE-E5C8-4643-B2AD-A584922B95B7}" destId="{912B577B-55EC-42A3-BEEC-A20F5E6E0EE5}" srcOrd="4" destOrd="0" presId="urn:microsoft.com/office/officeart/2005/8/layout/vList2"/>
    <dgm:cxn modelId="{F6E0F997-7DAC-4E50-9688-00B9FBA95715}" type="presParOf" srcId="{2961A8AE-E5C8-4643-B2AD-A584922B95B7}" destId="{89DCC08B-7EBF-4162-8B93-BF02598FA6C1}" srcOrd="5" destOrd="0" presId="urn:microsoft.com/office/officeart/2005/8/layout/vList2"/>
    <dgm:cxn modelId="{DB51CA61-F052-4A3E-8F70-0F1098998F04}" type="presParOf" srcId="{2961A8AE-E5C8-4643-B2AD-A584922B95B7}" destId="{2F23C913-E1E7-43AA-916B-C39BC7F3591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70DA2-A8FB-456E-9136-2AA4AF25A768}">
      <dsp:nvSpPr>
        <dsp:cNvPr id="0" name=""/>
        <dsp:cNvSpPr/>
      </dsp:nvSpPr>
      <dsp:spPr>
        <a:xfrm>
          <a:off x="0" y="42799"/>
          <a:ext cx="6666833" cy="12729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Gathering information: Survey to Special Education Leaders</a:t>
          </a:r>
        </a:p>
      </dsp:txBody>
      <dsp:txXfrm>
        <a:off x="62141" y="104940"/>
        <a:ext cx="6542551" cy="1148678"/>
      </dsp:txXfrm>
    </dsp:sp>
    <dsp:sp modelId="{748DE4A9-3DC5-415D-AB6B-3AA7026C941C}">
      <dsp:nvSpPr>
        <dsp:cNvPr id="0" name=""/>
        <dsp:cNvSpPr/>
      </dsp:nvSpPr>
      <dsp:spPr>
        <a:xfrm>
          <a:off x="0" y="1407919"/>
          <a:ext cx="6666833" cy="1272960"/>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latin typeface="Calibri Light" panose="020F0302020204030204"/>
            </a:rPr>
            <a:t>Train the Trainer Live Sessions</a:t>
          </a:r>
        </a:p>
      </dsp:txBody>
      <dsp:txXfrm>
        <a:off x="62141" y="1470060"/>
        <a:ext cx="6542551" cy="1148678"/>
      </dsp:txXfrm>
    </dsp:sp>
    <dsp:sp modelId="{912B577B-55EC-42A3-BEEC-A20F5E6E0EE5}">
      <dsp:nvSpPr>
        <dsp:cNvPr id="0" name=""/>
        <dsp:cNvSpPr/>
      </dsp:nvSpPr>
      <dsp:spPr>
        <a:xfrm>
          <a:off x="0" y="2773040"/>
          <a:ext cx="6666833" cy="1272960"/>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en-US" sz="3200" kern="1200" dirty="0">
              <a:latin typeface="Calibri Light" panose="020F0302020204030204"/>
            </a:rPr>
            <a:t>Asynchronous Tools and Resources</a:t>
          </a:r>
        </a:p>
      </dsp:txBody>
      <dsp:txXfrm>
        <a:off x="62141" y="2835181"/>
        <a:ext cx="6542551" cy="1148678"/>
      </dsp:txXfrm>
    </dsp:sp>
    <dsp:sp modelId="{2F23C913-E1E7-43AA-916B-C39BC7F35910}">
      <dsp:nvSpPr>
        <dsp:cNvPr id="0" name=""/>
        <dsp:cNvSpPr/>
      </dsp:nvSpPr>
      <dsp:spPr>
        <a:xfrm>
          <a:off x="0" y="4138160"/>
          <a:ext cx="6666833" cy="12729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Office Hours</a:t>
          </a:r>
        </a:p>
      </dsp:txBody>
      <dsp:txXfrm>
        <a:off x="62141" y="4200301"/>
        <a:ext cx="6542551" cy="11486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3/30/2023</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6</a:t>
            </a:fld>
            <a:endParaRPr lang="en-US"/>
          </a:p>
        </p:txBody>
      </p:sp>
    </p:spTree>
    <p:extLst>
      <p:ext uri="{BB962C8B-B14F-4D97-AF65-F5344CB8AC3E}">
        <p14:creationId xmlns:p14="http://schemas.microsoft.com/office/powerpoint/2010/main" val="104214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309871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a:p>
        </p:txBody>
      </p:sp>
    </p:spTree>
    <p:extLst>
      <p:ext uri="{BB962C8B-B14F-4D97-AF65-F5344CB8AC3E}">
        <p14:creationId xmlns:p14="http://schemas.microsoft.com/office/powerpoint/2010/main" val="3842248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one column bullet points" type="obj">
  <p:cSld name="Text-one column bullet points">
    <p:spTree>
      <p:nvGrpSpPr>
        <p:cNvPr id="1" name="Shape 24"/>
        <p:cNvGrpSpPr/>
        <p:nvPr/>
      </p:nvGrpSpPr>
      <p:grpSpPr>
        <a:xfrm>
          <a:off x="0" y="0"/>
          <a:ext cx="0" cy="0"/>
          <a:chOff x="0" y="0"/>
          <a:chExt cx="0" cy="0"/>
        </a:xfrm>
      </p:grpSpPr>
      <p:pic>
        <p:nvPicPr>
          <p:cNvPr id="25" name="Google Shape;25;p23" descr="The star in the ESE logo."/>
          <p:cNvPicPr preferRelativeResize="0"/>
          <p:nvPr/>
        </p:nvPicPr>
        <p:blipFill rotWithShape="1">
          <a:blip r:embed="rId2">
            <a:alphaModFix/>
          </a:blip>
          <a:srcRect/>
          <a:stretch/>
        </p:blipFill>
        <p:spPr>
          <a:xfrm rot="-361683">
            <a:off x="10844110" y="6132352"/>
            <a:ext cx="756578" cy="778194"/>
          </a:xfrm>
          <a:prstGeom prst="rect">
            <a:avLst/>
          </a:prstGeom>
          <a:noFill/>
          <a:ln>
            <a:noFill/>
          </a:ln>
        </p:spPr>
      </p:pic>
      <p:sp>
        <p:nvSpPr>
          <p:cNvPr id="26" name="Google Shape;26;p23" descr="Colored background box."/>
          <p:cNvSpPr/>
          <p:nvPr/>
        </p:nvSpPr>
        <p:spPr>
          <a:xfrm>
            <a:off x="0" y="212726"/>
            <a:ext cx="250371" cy="832304"/>
          </a:xfrm>
          <a:prstGeom prst="rect">
            <a:avLst/>
          </a:prstGeom>
          <a:solidFill>
            <a:srgbClr val="E385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7" name="Google Shape;27;p23" descr="Colored backgrouond box."/>
          <p:cNvSpPr/>
          <p:nvPr/>
        </p:nvSpPr>
        <p:spPr>
          <a:xfrm>
            <a:off x="435429" y="212727"/>
            <a:ext cx="11756571" cy="832304"/>
          </a:xfrm>
          <a:prstGeom prst="rect">
            <a:avLst/>
          </a:prstGeom>
          <a:solidFill>
            <a:srgbClr val="101D3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sp>
        <p:nvSpPr>
          <p:cNvPr id="28" name="Google Shape;28;p23"/>
          <p:cNvSpPr txBox="1">
            <a:spLocks noGrp="1"/>
          </p:cNvSpPr>
          <p:nvPr>
            <p:ph type="title"/>
          </p:nvPr>
        </p:nvSpPr>
        <p:spPr>
          <a:xfrm>
            <a:off x="567743" y="288925"/>
            <a:ext cx="11370972" cy="67990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000"/>
              <a:buFont typeface="Quattrocento Sans"/>
              <a:buNone/>
              <a:defRPr sz="3000">
                <a:solidFill>
                  <a:schemeClr val="lt1"/>
                </a:solidFill>
                <a:latin typeface="Quattrocento Sans"/>
                <a:ea typeface="Quattrocento Sans"/>
                <a:cs typeface="Quattrocento Sans"/>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567743" y="1230403"/>
            <a:ext cx="11370972" cy="5049746"/>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1000"/>
              </a:spcBef>
              <a:spcAft>
                <a:spcPts val="0"/>
              </a:spcAft>
              <a:buClr>
                <a:srgbClr val="E38526"/>
              </a:buClr>
              <a:buSzPts val="3200"/>
              <a:buFont typeface="Arial"/>
              <a:buChar char="•"/>
              <a:defRPr sz="3200">
                <a:solidFill>
                  <a:srgbClr val="101D34"/>
                </a:solidFill>
                <a:latin typeface="Quattrocento Sans"/>
                <a:ea typeface="Quattrocento Sans"/>
                <a:cs typeface="Quattrocento Sans"/>
                <a:sym typeface="Quattrocento Sans"/>
              </a:defRPr>
            </a:lvl1pPr>
            <a:lvl2pPr marL="914400" lvl="1" indent="-406400" algn="l">
              <a:lnSpc>
                <a:spcPct val="100000"/>
              </a:lnSpc>
              <a:spcBef>
                <a:spcPts val="500"/>
              </a:spcBef>
              <a:spcAft>
                <a:spcPts val="0"/>
              </a:spcAft>
              <a:buClr>
                <a:srgbClr val="E38526"/>
              </a:buClr>
              <a:buSzPts val="2800"/>
              <a:buFont typeface="Courier New"/>
              <a:buChar char="o"/>
              <a:defRPr sz="2800">
                <a:solidFill>
                  <a:srgbClr val="101D34"/>
                </a:solidFill>
                <a:latin typeface="Quattrocento Sans"/>
                <a:ea typeface="Quattrocento Sans"/>
                <a:cs typeface="Quattrocento Sans"/>
                <a:sym typeface="Quattrocento Sans"/>
              </a:defRPr>
            </a:lvl2pPr>
            <a:lvl3pPr marL="1371600" lvl="2" indent="-381000" algn="l">
              <a:lnSpc>
                <a:spcPct val="100000"/>
              </a:lnSpc>
              <a:spcBef>
                <a:spcPts val="500"/>
              </a:spcBef>
              <a:spcAft>
                <a:spcPts val="0"/>
              </a:spcAft>
              <a:buClr>
                <a:srgbClr val="E38526"/>
              </a:buClr>
              <a:buSzPts val="2400"/>
              <a:buFont typeface="Noto Sans Symbols"/>
              <a:buChar char="▪"/>
              <a:defRPr sz="2400">
                <a:solidFill>
                  <a:srgbClr val="101D34"/>
                </a:solidFill>
                <a:latin typeface="Quattrocento Sans"/>
                <a:ea typeface="Quattrocento Sans"/>
                <a:cs typeface="Quattrocento Sans"/>
                <a:sym typeface="Quattrocento Sans"/>
              </a:defRPr>
            </a:lvl3pPr>
            <a:lvl4pPr marL="1828800" lvl="3"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4pPr>
            <a:lvl5pPr marL="2286000" lvl="4" indent="-355600" algn="l">
              <a:lnSpc>
                <a:spcPct val="100000"/>
              </a:lnSpc>
              <a:spcBef>
                <a:spcPts val="500"/>
              </a:spcBef>
              <a:spcAft>
                <a:spcPts val="0"/>
              </a:spcAft>
              <a:buClr>
                <a:srgbClr val="E38526"/>
              </a:buClr>
              <a:buSzPts val="2000"/>
              <a:buFont typeface="Noto Sans Symbols"/>
              <a:buChar char="❖"/>
              <a:defRPr sz="2000">
                <a:solidFill>
                  <a:srgbClr val="101D34"/>
                </a:solidFill>
                <a:latin typeface="Quattrocento Sans"/>
                <a:ea typeface="Quattrocento Sans"/>
                <a:cs typeface="Quattrocento Sans"/>
                <a:sym typeface="Quattrocento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dk1"/>
                </a:solidFill>
                <a:latin typeface="Quattrocento Sans"/>
                <a:ea typeface="Quattrocento Sans"/>
                <a:cs typeface="Quattrocento Sans"/>
                <a:sym typeface="Quattrocento Sans"/>
              </a:defRPr>
            </a:lvl1pPr>
            <a:lvl2pPr marL="0" lvl="1" indent="0" algn="r">
              <a:spcBef>
                <a:spcPts val="0"/>
              </a:spcBef>
              <a:buNone/>
              <a:defRPr sz="1200" b="0" i="0" u="none" strike="noStrike" cap="none">
                <a:solidFill>
                  <a:schemeClr val="dk1"/>
                </a:solidFill>
                <a:latin typeface="Quattrocento Sans"/>
                <a:ea typeface="Quattrocento Sans"/>
                <a:cs typeface="Quattrocento Sans"/>
                <a:sym typeface="Quattrocento Sans"/>
              </a:defRPr>
            </a:lvl2pPr>
            <a:lvl3pPr marL="0" lvl="2" indent="0" algn="r">
              <a:spcBef>
                <a:spcPts val="0"/>
              </a:spcBef>
              <a:buNone/>
              <a:defRPr sz="1200" b="0" i="0" u="none" strike="noStrike" cap="none">
                <a:solidFill>
                  <a:schemeClr val="dk1"/>
                </a:solidFill>
                <a:latin typeface="Quattrocento Sans"/>
                <a:ea typeface="Quattrocento Sans"/>
                <a:cs typeface="Quattrocento Sans"/>
                <a:sym typeface="Quattrocento Sans"/>
              </a:defRPr>
            </a:lvl3pPr>
            <a:lvl4pPr marL="0" lvl="3" indent="0" algn="r">
              <a:spcBef>
                <a:spcPts val="0"/>
              </a:spcBef>
              <a:buNone/>
              <a:defRPr sz="1200" b="0" i="0" u="none" strike="noStrike" cap="none">
                <a:solidFill>
                  <a:schemeClr val="dk1"/>
                </a:solidFill>
                <a:latin typeface="Quattrocento Sans"/>
                <a:ea typeface="Quattrocento Sans"/>
                <a:cs typeface="Quattrocento Sans"/>
                <a:sym typeface="Quattrocento Sans"/>
              </a:defRPr>
            </a:lvl4pPr>
            <a:lvl5pPr marL="0" lvl="4" indent="0" algn="r">
              <a:spcBef>
                <a:spcPts val="0"/>
              </a:spcBef>
              <a:buNone/>
              <a:defRPr sz="1200" b="0" i="0" u="none" strike="noStrike" cap="none">
                <a:solidFill>
                  <a:schemeClr val="dk1"/>
                </a:solidFill>
                <a:latin typeface="Quattrocento Sans"/>
                <a:ea typeface="Quattrocento Sans"/>
                <a:cs typeface="Quattrocento Sans"/>
                <a:sym typeface="Quattrocento Sans"/>
              </a:defRPr>
            </a:lvl5pPr>
            <a:lvl6pPr marL="0" lvl="5" indent="0" algn="r">
              <a:spcBef>
                <a:spcPts val="0"/>
              </a:spcBef>
              <a:buNone/>
              <a:defRPr sz="1200" b="0" i="0" u="none" strike="noStrike" cap="none">
                <a:solidFill>
                  <a:schemeClr val="dk1"/>
                </a:solidFill>
                <a:latin typeface="Quattrocento Sans"/>
                <a:ea typeface="Quattrocento Sans"/>
                <a:cs typeface="Quattrocento Sans"/>
                <a:sym typeface="Quattrocento Sans"/>
              </a:defRPr>
            </a:lvl6pPr>
            <a:lvl7pPr marL="0" lvl="6" indent="0" algn="r">
              <a:spcBef>
                <a:spcPts val="0"/>
              </a:spcBef>
              <a:buNone/>
              <a:defRPr sz="1200" b="0" i="0" u="none" strike="noStrike" cap="none">
                <a:solidFill>
                  <a:schemeClr val="dk1"/>
                </a:solidFill>
                <a:latin typeface="Quattrocento Sans"/>
                <a:ea typeface="Quattrocento Sans"/>
                <a:cs typeface="Quattrocento Sans"/>
                <a:sym typeface="Quattrocento Sans"/>
              </a:defRPr>
            </a:lvl7pPr>
            <a:lvl8pPr marL="0" lvl="7" indent="0" algn="r">
              <a:spcBef>
                <a:spcPts val="0"/>
              </a:spcBef>
              <a:buNone/>
              <a:defRPr sz="1200" b="0" i="0" u="none" strike="noStrike" cap="none">
                <a:solidFill>
                  <a:schemeClr val="dk1"/>
                </a:solidFill>
                <a:latin typeface="Quattrocento Sans"/>
                <a:ea typeface="Quattrocento Sans"/>
                <a:cs typeface="Quattrocento Sans"/>
                <a:sym typeface="Quattrocento Sans"/>
              </a:defRPr>
            </a:lvl8pPr>
            <a:lvl9pPr marL="0" lvl="8" indent="0" algn="r">
              <a:spcBef>
                <a:spcPts val="0"/>
              </a:spcBef>
              <a:buNone/>
              <a:defRPr sz="1200" b="0" i="0" u="none" strike="noStrike" cap="none">
                <a:solidFill>
                  <a:schemeClr val="dk1"/>
                </a:solidFill>
                <a:latin typeface="Quattrocento Sans"/>
                <a:ea typeface="Quattrocento Sans"/>
                <a:cs typeface="Quattrocento Sans"/>
                <a:sym typeface="Quattrocento Sans"/>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23"/>
          <p:cNvSpPr txBox="1"/>
          <p:nvPr/>
        </p:nvSpPr>
        <p:spPr>
          <a:xfrm>
            <a:off x="250371" y="6356350"/>
            <a:ext cx="77133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8A8FA0"/>
                </a:solidFill>
                <a:latin typeface="Quattrocento Sans"/>
                <a:ea typeface="Quattrocento Sans"/>
                <a:cs typeface="Quattrocento Sans"/>
                <a:sym typeface="Quattrocento Sans"/>
              </a:rPr>
              <a:t>Massachusetts Department of</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Elementary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and</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Secondary</a:t>
            </a:r>
            <a:r>
              <a:rPr lang="en-US" sz="1800" b="0" i="0" u="none" strike="noStrike" cap="none">
                <a:solidFill>
                  <a:schemeClr val="dk1"/>
                </a:solidFill>
                <a:latin typeface="Quattrocento Sans"/>
                <a:ea typeface="Quattrocento Sans"/>
                <a:cs typeface="Quattrocento Sans"/>
                <a:sym typeface="Quattrocento Sans"/>
              </a:rPr>
              <a:t> </a:t>
            </a:r>
            <a:r>
              <a:rPr lang="en-US" sz="1200" b="0" i="0" u="none" strike="noStrike" cap="none">
                <a:solidFill>
                  <a:srgbClr val="8A8FA0"/>
                </a:solidFill>
                <a:latin typeface="Quattrocento Sans"/>
                <a:ea typeface="Quattrocento Sans"/>
                <a:cs typeface="Quattrocento Sans"/>
                <a:sym typeface="Quattrocento Sans"/>
              </a:rPr>
              <a:t>Education</a:t>
            </a:r>
            <a:endParaRPr/>
          </a:p>
        </p:txBody>
      </p:sp>
    </p:spTree>
    <p:extLst>
      <p:ext uri="{BB962C8B-B14F-4D97-AF65-F5344CB8AC3E}">
        <p14:creationId xmlns:p14="http://schemas.microsoft.com/office/powerpoint/2010/main" val="3552637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SzPts val="1800"/>
              <a:buChar char="●"/>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57615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rtl="0">
              <a:spcBef>
                <a:spcPts val="0"/>
              </a:spcBef>
              <a:spcAft>
                <a:spcPts val="0"/>
              </a:spcAft>
              <a:buSzPts val="1400"/>
              <a:buChar char="●"/>
              <a:defRPr sz="1867"/>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3483022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1_Title and Conten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3600"/>
              <a:buFont typeface="Calibri"/>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0" name="Google Shape;70;p15"/>
          <p:cNvSpPr txBox="1">
            <a:spLocks noGrp="1"/>
          </p:cNvSpPr>
          <p:nvPr>
            <p:ph type="body" idx="1"/>
          </p:nvPr>
        </p:nvSpPr>
        <p:spPr>
          <a:xfrm>
            <a:off x="1097280" y="1845733"/>
            <a:ext cx="100584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1" name="Google Shape;71;p15"/>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2" name="Google Shape;72;p15"/>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5"/>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067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1_Two Conten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1097280" y="286603"/>
            <a:ext cx="10058400" cy="1450800"/>
          </a:xfrm>
          <a:prstGeom prst="rect">
            <a:avLst/>
          </a:prstGeom>
          <a:noFill/>
          <a:ln>
            <a:noFill/>
          </a:ln>
        </p:spPr>
        <p:txBody>
          <a:bodyPr spcFirstLastPara="1" wrap="square" lIns="68575" tIns="34275" rIns="68575" bIns="34275" anchor="b" anchorCtr="0">
            <a:normAutofit/>
          </a:bodyPr>
          <a:lstStyle>
            <a:lvl1pPr lvl="0" algn="l" rtl="0">
              <a:lnSpc>
                <a:spcPct val="85000"/>
              </a:lnSpc>
              <a:spcBef>
                <a:spcPts val="0"/>
              </a:spcBef>
              <a:spcAft>
                <a:spcPts val="0"/>
              </a:spcAft>
              <a:buClr>
                <a:srgbClr val="3F3F3F"/>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6" name="Google Shape;76;p16"/>
          <p:cNvSpPr txBox="1">
            <a:spLocks noGrp="1"/>
          </p:cNvSpPr>
          <p:nvPr>
            <p:ph type="body" idx="1"/>
          </p:nvPr>
        </p:nvSpPr>
        <p:spPr>
          <a:xfrm>
            <a:off x="1097279" y="1845733"/>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7" name="Google Shape;77;p16"/>
          <p:cNvSpPr txBox="1">
            <a:spLocks noGrp="1"/>
          </p:cNvSpPr>
          <p:nvPr>
            <p:ph type="body" idx="2"/>
          </p:nvPr>
        </p:nvSpPr>
        <p:spPr>
          <a:xfrm>
            <a:off x="6217920" y="1845735"/>
            <a:ext cx="4937600" cy="4023200"/>
          </a:xfrm>
          <a:prstGeom prst="rect">
            <a:avLst/>
          </a:prstGeom>
          <a:noFill/>
          <a:ln>
            <a:noFill/>
          </a:ln>
        </p:spPr>
        <p:txBody>
          <a:bodyPr spcFirstLastPara="1" wrap="square" lIns="0" tIns="34275" rIns="0" bIns="34275" anchor="t" anchorCtr="0">
            <a:normAutofit/>
          </a:bodyPr>
          <a:lstStyle>
            <a:lvl1pPr marL="609585" lvl="0" indent="-423323" algn="l" rtl="0">
              <a:lnSpc>
                <a:spcPct val="90000"/>
              </a:lnSpc>
              <a:spcBef>
                <a:spcPts val="1200"/>
              </a:spcBef>
              <a:spcAft>
                <a:spcPts val="0"/>
              </a:spcAft>
              <a:buSzPts val="1400"/>
              <a:buChar char=" "/>
              <a:defRPr/>
            </a:lvl1pPr>
            <a:lvl2pPr marL="1219170" lvl="1" indent="-423323" algn="l" rtl="0">
              <a:lnSpc>
                <a:spcPct val="90000"/>
              </a:lnSpc>
              <a:spcBef>
                <a:spcPts val="267"/>
              </a:spcBef>
              <a:spcAft>
                <a:spcPts val="0"/>
              </a:spcAft>
              <a:buSzPts val="1400"/>
              <a:buChar char="◦"/>
              <a:defRPr/>
            </a:lvl2pPr>
            <a:lvl3pPr marL="1828754" lvl="2" indent="-423323" algn="l" rtl="0">
              <a:lnSpc>
                <a:spcPct val="90000"/>
              </a:lnSpc>
              <a:spcBef>
                <a:spcPts val="400"/>
              </a:spcBef>
              <a:spcAft>
                <a:spcPts val="0"/>
              </a:spcAft>
              <a:buSzPts val="1400"/>
              <a:buChar char="◦"/>
              <a:defRPr/>
            </a:lvl3pPr>
            <a:lvl4pPr marL="2438339" lvl="3" indent="-423323" algn="l" rtl="0">
              <a:lnSpc>
                <a:spcPct val="90000"/>
              </a:lnSpc>
              <a:spcBef>
                <a:spcPts val="400"/>
              </a:spcBef>
              <a:spcAft>
                <a:spcPts val="0"/>
              </a:spcAft>
              <a:buSzPts val="1400"/>
              <a:buChar char="◦"/>
              <a:defRPr/>
            </a:lvl4pPr>
            <a:lvl5pPr marL="3047924" lvl="4" indent="-423323" algn="l" rtl="0">
              <a:lnSpc>
                <a:spcPct val="90000"/>
              </a:lnSpc>
              <a:spcBef>
                <a:spcPts val="400"/>
              </a:spcBef>
              <a:spcAft>
                <a:spcPts val="0"/>
              </a:spcAft>
              <a:buSzPts val="1400"/>
              <a:buChar char="◦"/>
              <a:defRPr/>
            </a:lvl5pPr>
            <a:lvl6pPr marL="3657509" lvl="5" indent="-423323" algn="l" rtl="0">
              <a:lnSpc>
                <a:spcPct val="90000"/>
              </a:lnSpc>
              <a:spcBef>
                <a:spcPts val="400"/>
              </a:spcBef>
              <a:spcAft>
                <a:spcPts val="0"/>
              </a:spcAft>
              <a:buSzPts val="1400"/>
              <a:buChar char="◦"/>
              <a:defRPr/>
            </a:lvl6pPr>
            <a:lvl7pPr marL="4267093" lvl="6" indent="-423323" algn="l" rtl="0">
              <a:lnSpc>
                <a:spcPct val="90000"/>
              </a:lnSpc>
              <a:spcBef>
                <a:spcPts val="400"/>
              </a:spcBef>
              <a:spcAft>
                <a:spcPts val="0"/>
              </a:spcAft>
              <a:buSzPts val="1400"/>
              <a:buChar char="◦"/>
              <a:defRPr/>
            </a:lvl7pPr>
            <a:lvl8pPr marL="4876678" lvl="7" indent="-423323" algn="l" rtl="0">
              <a:lnSpc>
                <a:spcPct val="90000"/>
              </a:lnSpc>
              <a:spcBef>
                <a:spcPts val="400"/>
              </a:spcBef>
              <a:spcAft>
                <a:spcPts val="0"/>
              </a:spcAft>
              <a:buSzPts val="1400"/>
              <a:buChar char="◦"/>
              <a:defRPr/>
            </a:lvl8pPr>
            <a:lvl9pPr marL="5486263" lvl="8" indent="-423323" algn="l" rtl="0">
              <a:lnSpc>
                <a:spcPct val="90000"/>
              </a:lnSpc>
              <a:spcBef>
                <a:spcPts val="400"/>
              </a:spcBef>
              <a:spcAft>
                <a:spcPts val="400"/>
              </a:spcAft>
              <a:buSzPts val="1400"/>
              <a:buChar char="◦"/>
              <a:defRPr/>
            </a:lvl9pPr>
          </a:lstStyle>
          <a:p>
            <a:endParaRPr/>
          </a:p>
        </p:txBody>
      </p:sp>
      <p:sp>
        <p:nvSpPr>
          <p:cNvPr id="78" name="Google Shape;78;p16"/>
          <p:cNvSpPr txBox="1">
            <a:spLocks noGrp="1"/>
          </p:cNvSpPr>
          <p:nvPr>
            <p:ph type="dt" idx="10"/>
          </p:nvPr>
        </p:nvSpPr>
        <p:spPr>
          <a:xfrm>
            <a:off x="1097280" y="6459785"/>
            <a:ext cx="2472400" cy="3652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6"/>
          <p:cNvSpPr txBox="1">
            <a:spLocks noGrp="1"/>
          </p:cNvSpPr>
          <p:nvPr>
            <p:ph type="ftr" idx="11"/>
          </p:nvPr>
        </p:nvSpPr>
        <p:spPr>
          <a:xfrm>
            <a:off x="3686185" y="6459785"/>
            <a:ext cx="4822800" cy="3652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6"/>
          <p:cNvSpPr txBox="1">
            <a:spLocks noGrp="1"/>
          </p:cNvSpPr>
          <p:nvPr>
            <p:ph type="sldNum" idx="12"/>
          </p:nvPr>
        </p:nvSpPr>
        <p:spPr>
          <a:xfrm>
            <a:off x="9900459" y="6459785"/>
            <a:ext cx="13120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800"/>
              <a:buFont typeface="Arial"/>
              <a:buNone/>
              <a:defRPr sz="1067" b="0" i="0" u="none" strike="noStrike" cap="none">
                <a:solidFill>
                  <a:srgbClr val="FFFFFF"/>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45392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34603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7"/>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0" r:id="rId10"/>
    <p:sldLayoutId id="2147483711" r:id="rId11"/>
    <p:sldLayoutId id="2147483712" r:id="rId12"/>
    <p:sldLayoutId id="2147483660" r:id="rId13"/>
    <p:sldLayoutId id="2147483713" r:id="rId14"/>
    <p:sldLayoutId id="2147483662" r:id="rId15"/>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doe.mass.edu/sped/ose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mailto:bob.hanafin@mass.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p:txBody>
          <a:bodyPr/>
          <a:lstStyle/>
          <a:p>
            <a:r>
              <a:rPr lang="en-US" b="1" dirty="0">
                <a:latin typeface="Arial"/>
                <a:cs typeface="Arial"/>
              </a:rPr>
              <a:t>Special Education Leaders Meeting</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vert="horz" lIns="91440" tIns="45720" rIns="91440" bIns="45720" rtlCol="0" anchor="t">
            <a:normAutofit/>
          </a:bodyPr>
          <a:lstStyle/>
          <a:p>
            <a:r>
              <a:rPr lang="en-US" b="1" dirty="0">
                <a:latin typeface="Arial"/>
                <a:cs typeface="Arial"/>
              </a:rPr>
              <a:t>Friday, March 24, 2023</a:t>
            </a:r>
          </a:p>
        </p:txBody>
      </p:sp>
    </p:spTree>
    <p:custDataLst>
      <p:tags r:id="rId1"/>
    </p:custDataLst>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C120-0B7E-C138-D38C-D6A734070725}"/>
              </a:ext>
            </a:extLst>
          </p:cNvPr>
          <p:cNvSpPr>
            <a:spLocks noGrp="1"/>
          </p:cNvSpPr>
          <p:nvPr>
            <p:ph type="title"/>
          </p:nvPr>
        </p:nvSpPr>
        <p:spPr/>
        <p:txBody>
          <a:bodyPr/>
          <a:lstStyle/>
          <a:p>
            <a:r>
              <a:rPr lang="en-US" sz="3600">
                <a:latin typeface="Arial"/>
                <a:cs typeface="Arial"/>
              </a:rPr>
              <a:t>Implementation of Funding Support</a:t>
            </a:r>
            <a:endParaRPr lang="en-US" sz="3600"/>
          </a:p>
        </p:txBody>
      </p:sp>
      <p:sp>
        <p:nvSpPr>
          <p:cNvPr id="3" name="Text Placeholder 2">
            <a:extLst>
              <a:ext uri="{FF2B5EF4-FFF2-40B4-BE49-F238E27FC236}">
                <a16:creationId xmlns:a16="http://schemas.microsoft.com/office/drawing/2014/main" id="{E4EC6FA4-2D73-17AF-6CFE-BB02DFE8A279}"/>
              </a:ext>
            </a:extLst>
          </p:cNvPr>
          <p:cNvSpPr>
            <a:spLocks noGrp="1"/>
          </p:cNvSpPr>
          <p:nvPr>
            <p:ph type="body" idx="1"/>
          </p:nvPr>
        </p:nvSpPr>
        <p:spPr>
          <a:xfrm>
            <a:off x="413284" y="2095376"/>
            <a:ext cx="11370972" cy="3886694"/>
          </a:xfrm>
        </p:spPr>
        <p:txBody>
          <a:bodyPr/>
          <a:lstStyle/>
          <a:p>
            <a:r>
              <a:rPr lang="en-US" sz="3600" b="1"/>
              <a:t>What:</a:t>
            </a:r>
            <a:r>
              <a:rPr lang="en-US" sz="3600"/>
              <a:t> Grant funds to support implementation and software adaptation</a:t>
            </a:r>
          </a:p>
          <a:p>
            <a:r>
              <a:rPr lang="en-US" sz="3600" b="1"/>
              <a:t>When:</a:t>
            </a:r>
            <a:r>
              <a:rPr lang="en-US" sz="3600"/>
              <a:t> Available FY2024</a:t>
            </a:r>
          </a:p>
          <a:p>
            <a:r>
              <a:rPr lang="en-US" sz="3600" b="1"/>
              <a:t>Who: </a:t>
            </a:r>
            <a:r>
              <a:rPr lang="en-US" sz="3600"/>
              <a:t>Available to LEAs, Approved Special Ed Schools, and Collaboratives</a:t>
            </a:r>
          </a:p>
        </p:txBody>
      </p:sp>
    </p:spTree>
    <p:extLst>
      <p:ext uri="{BB962C8B-B14F-4D97-AF65-F5344CB8AC3E}">
        <p14:creationId xmlns:p14="http://schemas.microsoft.com/office/powerpoint/2010/main" val="3836536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1314824" y="735106"/>
            <a:ext cx="10053763" cy="2928470"/>
          </a:xfrm>
        </p:spPr>
        <p:txBody>
          <a:bodyPr vert="horz" lIns="91440" tIns="45720" rIns="91440" bIns="45720" rtlCol="0" anchor="b">
            <a:normAutofit/>
          </a:bodyPr>
          <a:lstStyle/>
          <a:p>
            <a:pPr algn="ctr"/>
            <a:r>
              <a:rPr lang="en-US" sz="6600" dirty="0">
                <a:solidFill>
                  <a:schemeClr val="bg1"/>
                </a:solidFill>
                <a:latin typeface="Arial"/>
                <a:cs typeface="Arial"/>
              </a:rPr>
              <a:t>Q&amp;A</a:t>
            </a:r>
            <a:endParaRPr lang="en-US" sz="6600">
              <a:solidFill>
                <a:schemeClr val="bg1"/>
              </a:solidFill>
            </a:endParaRPr>
          </a:p>
        </p:txBody>
      </p:sp>
    </p:spTree>
    <p:extLst>
      <p:ext uri="{BB962C8B-B14F-4D97-AF65-F5344CB8AC3E}">
        <p14:creationId xmlns:p14="http://schemas.microsoft.com/office/powerpoint/2010/main" val="3873130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FE90AB-6E4B-2BE9-F85A-60276EF4744D}"/>
              </a:ext>
              <a:ext uri="{C183D7F6-B498-43B3-948B-1728B52AA6E4}">
                <adec:decorative xmlns:adec="http://schemas.microsoft.com/office/drawing/2017/decorative" val="1"/>
              </a:ext>
            </a:extLst>
          </p:cNvPr>
          <p:cNvSpPr>
            <a:spLocks noGrp="1"/>
          </p:cNvSpPr>
          <p:nvPr>
            <p:ph type="title"/>
          </p:nvPr>
        </p:nvSpPr>
        <p:spPr/>
        <p:txBody>
          <a:bodyPr/>
          <a:lstStyle/>
          <a:p>
            <a:r>
              <a:rPr lang="en-US" b="1">
                <a:latin typeface="Arial"/>
                <a:cs typeface="Arial"/>
              </a:rPr>
              <a:t>Agenda</a:t>
            </a:r>
            <a:endParaRPr lang="en-US" b="1"/>
          </a:p>
        </p:txBody>
      </p:sp>
      <p:sp>
        <p:nvSpPr>
          <p:cNvPr id="2" name="Content Placeholder 1">
            <a:extLst>
              <a:ext uri="{FF2B5EF4-FFF2-40B4-BE49-F238E27FC236}">
                <a16:creationId xmlns:a16="http://schemas.microsoft.com/office/drawing/2014/main" id="{00BC87A8-6AB0-2138-7DF3-85A90C556567}"/>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r>
              <a:rPr lang="en-US" sz="3600">
                <a:latin typeface="Arial"/>
                <a:cs typeface="Arial"/>
              </a:rPr>
              <a:t>Special Education Updates</a:t>
            </a:r>
          </a:p>
          <a:p>
            <a:r>
              <a:rPr lang="en-US" sz="3600">
                <a:latin typeface="Arial"/>
                <a:cs typeface="Arial"/>
              </a:rPr>
              <a:t>Release of New IEP</a:t>
            </a:r>
          </a:p>
          <a:p>
            <a:pPr lvl="1"/>
            <a:r>
              <a:rPr lang="en-US" sz="3600">
                <a:latin typeface="Arial"/>
                <a:cs typeface="Arial"/>
              </a:rPr>
              <a:t>Overview of New IEP</a:t>
            </a:r>
          </a:p>
          <a:p>
            <a:pPr lvl="1"/>
            <a:r>
              <a:rPr lang="en-US" sz="3600">
                <a:latin typeface="Arial"/>
                <a:cs typeface="Arial"/>
              </a:rPr>
              <a:t>Overview of the Implementation Plan</a:t>
            </a:r>
          </a:p>
          <a:p>
            <a:pPr lvl="1"/>
            <a:r>
              <a:rPr lang="en-US" sz="3600">
                <a:latin typeface="Arial"/>
                <a:cs typeface="Arial"/>
              </a:rPr>
              <a:t>Funding Support for LEAs, Approved Special Education Schools, and Collaboratives</a:t>
            </a:r>
          </a:p>
        </p:txBody>
      </p:sp>
    </p:spTree>
    <p:extLst>
      <p:ext uri="{BB962C8B-B14F-4D97-AF65-F5344CB8AC3E}">
        <p14:creationId xmlns:p14="http://schemas.microsoft.com/office/powerpoint/2010/main" val="413695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49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1D0804B-08E3-849E-BFA9-11AED2EE773B}"/>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Massachusetts Education Job Fair: Positions Open in Every Category</a:t>
            </a:r>
          </a:p>
        </p:txBody>
      </p:sp>
      <p:sp>
        <p:nvSpPr>
          <p:cNvPr id="14" name="Rectangle 13">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lyer: &quot;Attention employers! One event - thousands of opportunities. Register now and set up your virtual profile (QR code). Don't miss Massachusetts education job fair! Education employers looking to hire candidates from entry level to executive will host booths at this FREE, virtual job fair. Make a difference and find your next career. April 12, 2023 10AM-2PM.&quot; DESE logo; Mass Hire Logo.">
            <a:extLst>
              <a:ext uri="{FF2B5EF4-FFF2-40B4-BE49-F238E27FC236}">
                <a16:creationId xmlns:a16="http://schemas.microsoft.com/office/drawing/2014/main" id="{CB49B53E-CE3B-7D68-E802-53609CA0CC6C}"/>
              </a:ext>
            </a:extLst>
          </p:cNvPr>
          <p:cNvPicPr>
            <a:picLocks noChangeAspect="1"/>
          </p:cNvPicPr>
          <p:nvPr/>
        </p:nvPicPr>
        <p:blipFill>
          <a:blip r:embed="rId2"/>
          <a:stretch>
            <a:fillRect/>
          </a:stretch>
        </p:blipFill>
        <p:spPr>
          <a:xfrm>
            <a:off x="1054248" y="643467"/>
            <a:ext cx="4303648" cy="5571066"/>
          </a:xfrm>
          <a:prstGeom prst="rect">
            <a:avLst/>
          </a:prstGeom>
        </p:spPr>
      </p:pic>
      <p:pic>
        <p:nvPicPr>
          <p:cNvPr id="5" name="Picture 5" descr="Flyer: &quot;Attention Job Seekers! One event - thousands of opportunities. Register now and set up your virtual profile (QR code). Don't miss Massachusetts education job fair! Education employers looking to hire candidates from entry level to executive will host booths at this FREE, virtual job fair. Make a difference and find your next career. April 12, 2023 10AM-2PM.&quot; DESE logo; Mass Hire Logo.">
            <a:extLst>
              <a:ext uri="{FF2B5EF4-FFF2-40B4-BE49-F238E27FC236}">
                <a16:creationId xmlns:a16="http://schemas.microsoft.com/office/drawing/2014/main" id="{148F760D-AD8B-EBC3-4F48-144286E72471}"/>
              </a:ext>
            </a:extLst>
          </p:cNvPr>
          <p:cNvPicPr>
            <a:picLocks noChangeAspect="1"/>
          </p:cNvPicPr>
          <p:nvPr/>
        </p:nvPicPr>
        <p:blipFill>
          <a:blip r:embed="rId3"/>
          <a:stretch>
            <a:fillRect/>
          </a:stretch>
        </p:blipFill>
        <p:spPr>
          <a:xfrm>
            <a:off x="6834103" y="643467"/>
            <a:ext cx="4303648" cy="5571066"/>
          </a:xfrm>
          <a:prstGeom prst="rect">
            <a:avLst/>
          </a:prstGeom>
        </p:spPr>
      </p:pic>
    </p:spTree>
    <p:extLst>
      <p:ext uri="{BB962C8B-B14F-4D97-AF65-F5344CB8AC3E}">
        <p14:creationId xmlns:p14="http://schemas.microsoft.com/office/powerpoint/2010/main" val="346815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D7D2B-93C0-98DE-A86B-9D4038B34F61}"/>
              </a:ext>
            </a:extLst>
          </p:cNvPr>
          <p:cNvSpPr>
            <a:spLocks noGrp="1"/>
          </p:cNvSpPr>
          <p:nvPr>
            <p:ph type="title" idx="4294967295"/>
          </p:nvPr>
        </p:nvSpPr>
        <p:spPr>
          <a:xfrm>
            <a:off x="838200" y="-1042852"/>
            <a:ext cx="10515600" cy="1042852"/>
          </a:xfrm>
        </p:spPr>
        <p:txBody>
          <a:bodyPr vert="horz" lIns="91440" tIns="45720" rIns="91440" bIns="45720" rtlCol="0" anchor="b">
            <a:normAutofit fontScale="90000"/>
          </a:bodyPr>
          <a:lstStyle/>
          <a:p>
            <a:r>
              <a:rPr lang="en-US" dirty="0"/>
              <a:t>MassHealth Coverage Renewal Reminder</a:t>
            </a:r>
          </a:p>
        </p:txBody>
      </p:sp>
      <p:pic>
        <p:nvPicPr>
          <p:cNvPr id="3" name="Picture 3" descr="Flyer: &quot;MassHealth members will soon need to renew their health coverage. Act now. Stay Covered. What you need to do now (1) Make sure MassHealth has you most up to date address, phone number, and email so you do not miss important information and notices from MassHealth. If we are not able to contact you, your coverage may change or you may lose your coverage during your renewal. (2) Report any household changes. These include a new job, address, changes to your income, disability status, or pregnancy. Update your information and report changes using your MA Login Account at www.mahix.org/individual.&quot;">
            <a:extLst>
              <a:ext uri="{FF2B5EF4-FFF2-40B4-BE49-F238E27FC236}">
                <a16:creationId xmlns:a16="http://schemas.microsoft.com/office/drawing/2014/main" id="{31107C6D-2E8E-7DC7-AA3F-CA7ABAAEC67B}"/>
              </a:ext>
            </a:extLst>
          </p:cNvPr>
          <p:cNvPicPr>
            <a:picLocks noChangeAspect="1"/>
          </p:cNvPicPr>
          <p:nvPr/>
        </p:nvPicPr>
        <p:blipFill rotWithShape="1">
          <a:blip r:embed="rId2"/>
          <a:srcRect r="-649" b="22623"/>
          <a:stretch/>
        </p:blipFill>
        <p:spPr>
          <a:xfrm>
            <a:off x="3043083" y="94131"/>
            <a:ext cx="6569864" cy="6672601"/>
          </a:xfrm>
          <a:prstGeom prst="rect">
            <a:avLst/>
          </a:prstGeom>
        </p:spPr>
      </p:pic>
    </p:spTree>
    <p:extLst>
      <p:ext uri="{BB962C8B-B14F-4D97-AF65-F5344CB8AC3E}">
        <p14:creationId xmlns:p14="http://schemas.microsoft.com/office/powerpoint/2010/main" val="4132009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7173-B3A1-0367-8985-8EF877E869C3}"/>
              </a:ext>
            </a:extLst>
          </p:cNvPr>
          <p:cNvSpPr>
            <a:spLocks noGrp="1"/>
          </p:cNvSpPr>
          <p:nvPr>
            <p:ph type="title"/>
          </p:nvPr>
        </p:nvSpPr>
        <p:spPr/>
        <p:txBody>
          <a:bodyPr>
            <a:normAutofit fontScale="90000"/>
          </a:bodyPr>
          <a:lstStyle/>
          <a:p>
            <a:r>
              <a:rPr lang="en-US">
                <a:latin typeface="Arial"/>
                <a:cs typeface="Arial"/>
              </a:rPr>
              <a:t>IDEA State Application for Funds for FY2023</a:t>
            </a:r>
            <a:endParaRPr lang="en-US"/>
          </a:p>
        </p:txBody>
      </p:sp>
      <p:sp>
        <p:nvSpPr>
          <p:cNvPr id="3" name="Content Placeholder 2">
            <a:extLst>
              <a:ext uri="{FF2B5EF4-FFF2-40B4-BE49-F238E27FC236}">
                <a16:creationId xmlns:a16="http://schemas.microsoft.com/office/drawing/2014/main" id="{6FB6B07C-010F-F157-0F7F-63D33BF8EE10}"/>
              </a:ext>
            </a:extLst>
          </p:cNvPr>
          <p:cNvSpPr>
            <a:spLocks noGrp="1"/>
          </p:cNvSpPr>
          <p:nvPr>
            <p:ph idx="1"/>
          </p:nvPr>
        </p:nvSpPr>
        <p:spPr/>
        <p:txBody>
          <a:bodyPr vert="horz" lIns="91440" tIns="45720" rIns="91440" bIns="45720" rtlCol="0" anchor="t">
            <a:noAutofit/>
          </a:bodyPr>
          <a:lstStyle/>
          <a:p>
            <a:r>
              <a:rPr lang="en-US" sz="2000">
                <a:latin typeface="Arial"/>
                <a:cs typeface="Arial"/>
              </a:rPr>
              <a:t>Will be posted here </a:t>
            </a:r>
            <a:r>
              <a:rPr lang="en-US" sz="2000">
                <a:latin typeface="Arial"/>
                <a:cs typeface="Arial"/>
                <a:hlinkClick r:id="rId2"/>
              </a:rPr>
              <a:t>http://www.doe.mass.edu/sped/osep/</a:t>
            </a:r>
            <a:endParaRPr lang="en-US" sz="2000">
              <a:latin typeface="Arial"/>
              <a:cs typeface="Arial"/>
            </a:endParaRPr>
          </a:p>
          <a:p>
            <a:pPr lvl="1"/>
            <a:r>
              <a:rPr lang="en-US" sz="2000">
                <a:latin typeface="Arial"/>
                <a:cs typeface="Arial"/>
              </a:rPr>
              <a:t>Posted for 60 days</a:t>
            </a:r>
          </a:p>
          <a:p>
            <a:pPr lvl="1"/>
            <a:r>
              <a:rPr lang="en-US" sz="2000">
                <a:latin typeface="Arial"/>
                <a:cs typeface="Arial"/>
              </a:rPr>
              <a:t>Public comment accepted for the first 30 days (April 24, 2023)</a:t>
            </a:r>
          </a:p>
          <a:p>
            <a:r>
              <a:rPr lang="en-US" sz="2000">
                <a:latin typeface="Arial"/>
                <a:cs typeface="Arial"/>
              </a:rPr>
              <a:t>FY2023 Allocations from OSEP have not been received</a:t>
            </a:r>
            <a:endParaRPr lang="en-US" sz="2000"/>
          </a:p>
          <a:p>
            <a:pPr lvl="1"/>
            <a:r>
              <a:rPr lang="en-US" sz="2000">
                <a:latin typeface="Arial"/>
                <a:cs typeface="Arial"/>
              </a:rPr>
              <a:t>The Description of Use of Funds in the application is based on the FY2022 allocation</a:t>
            </a:r>
            <a:endParaRPr lang="en-US" sz="2000"/>
          </a:p>
          <a:p>
            <a:r>
              <a:rPr lang="en-US" sz="2000">
                <a:latin typeface="Arial"/>
                <a:cs typeface="Arial"/>
              </a:rPr>
              <a:t>Components Include:</a:t>
            </a:r>
          </a:p>
          <a:p>
            <a:pPr lvl="1"/>
            <a:r>
              <a:rPr lang="en-US" sz="2000">
                <a:latin typeface="Arial"/>
                <a:cs typeface="Arial"/>
              </a:rPr>
              <a:t>2023 Cover letter</a:t>
            </a:r>
          </a:p>
          <a:p>
            <a:pPr lvl="1"/>
            <a:r>
              <a:rPr lang="en-US" sz="2000">
                <a:latin typeface="Arial"/>
                <a:cs typeface="Arial"/>
              </a:rPr>
              <a:t>Submission Statement for Part B of IDEA</a:t>
            </a:r>
            <a:endParaRPr lang="en-US" sz="2000"/>
          </a:p>
          <a:p>
            <a:pPr lvl="1"/>
            <a:r>
              <a:rPr lang="en-US" sz="2000">
                <a:latin typeface="Arial"/>
                <a:cs typeface="Arial"/>
              </a:rPr>
              <a:t>Description of Use of Funds 2022</a:t>
            </a:r>
            <a:endParaRPr lang="en-US" sz="2000"/>
          </a:p>
          <a:p>
            <a:pPr lvl="1"/>
            <a:r>
              <a:rPr lang="en-US" sz="2000">
                <a:latin typeface="Arial"/>
                <a:cs typeface="Arial"/>
              </a:rPr>
              <a:t>Notification of Higher Standard</a:t>
            </a:r>
            <a:endParaRPr lang="en-US" sz="2000"/>
          </a:p>
          <a:p>
            <a:pPr lvl="1"/>
            <a:r>
              <a:rPr lang="en-US" sz="2000">
                <a:latin typeface="Arial"/>
                <a:cs typeface="Arial"/>
              </a:rPr>
              <a:t>GEPA Section427 Form</a:t>
            </a:r>
            <a:endParaRPr lang="en-US"/>
          </a:p>
          <a:p>
            <a:endParaRPr lang="en-US"/>
          </a:p>
        </p:txBody>
      </p:sp>
    </p:spTree>
    <p:extLst>
      <p:ext uri="{BB962C8B-B14F-4D97-AF65-F5344CB8AC3E}">
        <p14:creationId xmlns:p14="http://schemas.microsoft.com/office/powerpoint/2010/main" val="138488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65E6555-7291-3AAF-2019-A8B7D35545C1}"/>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6600" b="1">
                <a:solidFill>
                  <a:srgbClr val="FFFFFF"/>
                </a:solidFill>
                <a:latin typeface="+mj-lt"/>
                <a:cs typeface="Calibri Light"/>
              </a:rPr>
              <a:t>New IEP Form</a:t>
            </a:r>
            <a:endParaRPr lang="en-US" sz="6600" b="1" kern="1200">
              <a:solidFill>
                <a:srgbClr val="FFFFFF"/>
              </a:solidFill>
              <a:latin typeface="+mj-lt"/>
              <a:cs typeface="Calibri Light"/>
            </a:endParaRPr>
          </a:p>
        </p:txBody>
      </p:sp>
    </p:spTree>
    <p:extLst>
      <p:ext uri="{BB962C8B-B14F-4D97-AF65-F5344CB8AC3E}">
        <p14:creationId xmlns:p14="http://schemas.microsoft.com/office/powerpoint/2010/main" val="1961910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10AC2-D019-4A0F-A933-B0DE31243485}"/>
              </a:ext>
            </a:extLst>
          </p:cNvPr>
          <p:cNvSpPr>
            <a:spLocks noGrp="1"/>
          </p:cNvSpPr>
          <p:nvPr>
            <p:ph type="title"/>
          </p:nvPr>
        </p:nvSpPr>
        <p:spPr/>
        <p:txBody>
          <a:bodyPr/>
          <a:lstStyle/>
          <a:p>
            <a:r>
              <a:rPr lang="en-US" dirty="0"/>
              <a:t>Punchlist</a:t>
            </a:r>
          </a:p>
        </p:txBody>
      </p:sp>
      <p:sp>
        <p:nvSpPr>
          <p:cNvPr id="2" name="Content Placeholder 1">
            <a:extLst>
              <a:ext uri="{FF2B5EF4-FFF2-40B4-BE49-F238E27FC236}">
                <a16:creationId xmlns:a16="http://schemas.microsoft.com/office/drawing/2014/main" id="{71397F80-EB35-4EC4-B3C8-C9952F931187}"/>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Minor formatting and stylistic improvements</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No changes to content at this time but DESE will consider technical adjustments (e.g., adjusting verbs, etc.)</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DESE will post revised date to reflect when changes are made</a:t>
            </a:r>
            <a:r>
              <a:rPr lang="en-US"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DESE will also detail any changes made to the form (i.e., formatting, style, and technical adjustments) </a:t>
            </a:r>
            <a:endParaRPr lang="en-US" b="0" i="0" dirty="0">
              <a:solidFill>
                <a:srgbClr val="000000"/>
              </a:solidFill>
              <a:effectLst/>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05353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FC120-0B7E-C138-D38C-D6A734070725}"/>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Professional Development and </a:t>
            </a:r>
            <a:r>
              <a:rPr lang="en-US" sz="4000" dirty="0">
                <a:solidFill>
                  <a:srgbClr val="FFFFFF"/>
                </a:solidFill>
                <a:latin typeface="+mj-lt"/>
                <a:cs typeface="+mj-cs"/>
              </a:rPr>
              <a:t>Technical Assistance</a:t>
            </a:r>
            <a:endParaRPr lang="en-US" sz="4000" kern="1200" dirty="0">
              <a:solidFill>
                <a:srgbClr val="FFFFFF"/>
              </a:solidFill>
              <a:latin typeface="+mj-lt"/>
              <a:ea typeface="+mj-ea"/>
              <a:cs typeface="+mj-cs"/>
            </a:endParaRPr>
          </a:p>
        </p:txBody>
      </p:sp>
      <p:graphicFrame>
        <p:nvGraphicFramePr>
          <p:cNvPr id="7" name="Text Placeholder 2" descr="(">
            <a:extLst>
              <a:ext uri="{FF2B5EF4-FFF2-40B4-BE49-F238E27FC236}">
                <a16:creationId xmlns:a16="http://schemas.microsoft.com/office/drawing/2014/main" id="{44DC6494-45D0-D831-73A6-497C7E6EF841}"/>
              </a:ext>
            </a:extLst>
          </p:cNvPr>
          <p:cNvGraphicFramePr>
            <a:graphicFrameLocks noGrp="1"/>
          </p:cNvGraphicFramePr>
          <p:nvPr>
            <p:ph sz="half" idx="1"/>
            <p:extLst>
              <p:ext uri="{D42A27DB-BD31-4B8C-83A1-F6EECF244321}">
                <p14:modId xmlns:p14="http://schemas.microsoft.com/office/powerpoint/2010/main" val="383145256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089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C120-0B7E-C138-D38C-D6A734070725}"/>
              </a:ext>
              <a:ext uri="{C183D7F6-B498-43B3-948B-1728B52AA6E4}">
                <adec:decorative xmlns:adec="http://schemas.microsoft.com/office/drawing/2017/decorative" val="0"/>
              </a:ext>
            </a:extLst>
          </p:cNvPr>
          <p:cNvSpPr>
            <a:spLocks noGrp="1"/>
          </p:cNvSpPr>
          <p:nvPr>
            <p:ph type="title"/>
          </p:nvPr>
        </p:nvSpPr>
        <p:spPr/>
        <p:txBody>
          <a:bodyPr>
            <a:normAutofit/>
          </a:bodyPr>
          <a:lstStyle/>
          <a:p>
            <a:r>
              <a:rPr lang="en-US" dirty="0">
                <a:latin typeface="Arial"/>
                <a:cs typeface="Arial"/>
              </a:rPr>
              <a:t>Technology Business Rules</a:t>
            </a:r>
            <a:endParaRPr lang="en-US" dirty="0"/>
          </a:p>
        </p:txBody>
      </p:sp>
      <p:sp>
        <p:nvSpPr>
          <p:cNvPr id="3" name="Text Placeholder 2">
            <a:extLst>
              <a:ext uri="{FF2B5EF4-FFF2-40B4-BE49-F238E27FC236}">
                <a16:creationId xmlns:a16="http://schemas.microsoft.com/office/drawing/2014/main" id="{E4EC6FA4-2D73-17AF-6CFE-BB02DFE8A279}"/>
              </a:ext>
              <a:ext uri="{C183D7F6-B498-43B3-948B-1728B52AA6E4}">
                <adec:decorative xmlns:adec="http://schemas.microsoft.com/office/drawing/2017/decorative" val="0"/>
              </a:ext>
            </a:extLst>
          </p:cNvPr>
          <p:cNvSpPr>
            <a:spLocks noGrp="1"/>
          </p:cNvSpPr>
          <p:nvPr>
            <p:ph sz="half" idx="1"/>
          </p:nvPr>
        </p:nvSpPr>
        <p:spPr/>
        <p:txBody>
          <a:bodyPr vert="horz" lIns="91440" tIns="45720" rIns="91440" bIns="45720" rtlCol="0" anchor="t">
            <a:normAutofit/>
          </a:bodyPr>
          <a:lstStyle/>
          <a:p>
            <a:r>
              <a:rPr lang="en-US" dirty="0">
                <a:latin typeface="Arial"/>
                <a:cs typeface="Arial"/>
              </a:rPr>
              <a:t>Detailed specifications for IEP software vendors</a:t>
            </a:r>
          </a:p>
          <a:p>
            <a:r>
              <a:rPr lang="en-US" dirty="0">
                <a:latin typeface="Arial"/>
                <a:cs typeface="Arial"/>
              </a:rPr>
              <a:t>Describes specific steps IEP software programs can take to maximize new form</a:t>
            </a:r>
          </a:p>
        </p:txBody>
      </p:sp>
      <p:sp>
        <p:nvSpPr>
          <p:cNvPr id="4" name="Content Placeholder 3">
            <a:extLst>
              <a:ext uri="{FF2B5EF4-FFF2-40B4-BE49-F238E27FC236}">
                <a16:creationId xmlns:a16="http://schemas.microsoft.com/office/drawing/2014/main" id="{27FC26BD-7EF4-FEAA-A58B-83E8ECE37728}"/>
              </a:ext>
              <a:ext uri="{C183D7F6-B498-43B3-948B-1728B52AA6E4}">
                <adec:decorative xmlns:adec="http://schemas.microsoft.com/office/drawing/2017/decorative" val="0"/>
              </a:ext>
            </a:extLst>
          </p:cNvPr>
          <p:cNvSpPr>
            <a:spLocks noGrp="1"/>
          </p:cNvSpPr>
          <p:nvPr>
            <p:ph sz="half" idx="2"/>
          </p:nvPr>
        </p:nvSpPr>
        <p:spPr/>
        <p:txBody>
          <a:bodyPr/>
          <a:lstStyle/>
          <a:p>
            <a:pPr marL="0" indent="0">
              <a:buNone/>
            </a:pPr>
            <a:r>
              <a:rPr lang="en-US" dirty="0"/>
              <a:t>IEP Software Vendor Meeting</a:t>
            </a:r>
          </a:p>
          <a:p>
            <a:r>
              <a:rPr lang="en-US" dirty="0"/>
              <a:t>April 5, 3:00-4:00pm</a:t>
            </a:r>
          </a:p>
          <a:p>
            <a:r>
              <a:rPr lang="en-US" dirty="0"/>
              <a:t>Questions and answers discussed will be posted on DESE’s website</a:t>
            </a:r>
          </a:p>
          <a:p>
            <a:r>
              <a:rPr lang="en-US" dirty="0"/>
              <a:t>Please share with vendor representatives</a:t>
            </a:r>
          </a:p>
          <a:p>
            <a:r>
              <a:rPr lang="en-US" dirty="0"/>
              <a:t>Email </a:t>
            </a:r>
            <a:r>
              <a:rPr lang="en-US" dirty="0">
                <a:hlinkClick r:id="rId2"/>
              </a:rPr>
              <a:t>bob.hanafin@mass.gov</a:t>
            </a:r>
            <a:r>
              <a:rPr lang="en-US" dirty="0"/>
              <a:t> for meeting link</a:t>
            </a:r>
          </a:p>
        </p:txBody>
      </p:sp>
      <p:pic>
        <p:nvPicPr>
          <p:cNvPr id="6" name="Picture 5" descr="Scientist looking looking at a futuristic display with data">
            <a:extLst>
              <a:ext uri="{FF2B5EF4-FFF2-40B4-BE49-F238E27FC236}">
                <a16:creationId xmlns:a16="http://schemas.microsoft.com/office/drawing/2014/main" id="{A02620F1-6268-3D0A-296B-5A23ABD09E5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1749667" y="4606699"/>
            <a:ext cx="2354247" cy="1570264"/>
          </a:xfrm>
          <a:prstGeom prst="rect">
            <a:avLst/>
          </a:prstGeom>
        </p:spPr>
      </p:pic>
    </p:spTree>
    <p:extLst>
      <p:ext uri="{BB962C8B-B14F-4D97-AF65-F5344CB8AC3E}">
        <p14:creationId xmlns:p14="http://schemas.microsoft.com/office/powerpoint/2010/main" val="39268566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223b7f-d29a-40a7-89e9-7fcbaea795a5">
      <UserInfo>
        <DisplayName>Suwal, Navin (EOE)</DisplayName>
        <AccountId>18</AccountId>
        <AccountType/>
      </UserInfo>
      <UserInfo>
        <DisplayName>Johnston, Russell (DESE)</DisplayName>
        <AccountId>19</AccountId>
        <AccountType/>
      </UserInfo>
      <UserInfo>
        <DisplayName>Castner, Kristin (DESE)</DisplayName>
        <AccountId>71</AccountId>
        <AccountType/>
      </UserInfo>
      <UserInfo>
        <DisplayName>Thomas, Arabela (DESE)</DisplayName>
        <AccountId>69</AccountId>
        <AccountType/>
      </UserInfo>
      <UserInfo>
        <DisplayName>Wall, Lucy (DESE)</DisplayName>
        <AccountId>160</AccountId>
        <AccountType/>
      </UserInfo>
      <UserInfo>
        <DisplayName>Pond, Christine A. (DESE)</DisplayName>
        <AccountId>172</AccountId>
        <AccountType/>
      </UserInfo>
    </SharedWithUsers>
    <TaxCatchAll xmlns="c7223b7f-d29a-40a7-89e9-7fcbaea795a5" xsi:nil="true"/>
    <lcf76f155ced4ddcb4097134ff3c332f xmlns="6cc6ac48-9972-4fdd-8495-0ab5ba7fdac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68B9A924C50B4E83B552A1AE49283C" ma:contentTypeVersion="13" ma:contentTypeDescription="Create a new document." ma:contentTypeScope="" ma:versionID="3facba1da2e84fb452894f73973319f8">
  <xsd:schema xmlns:xsd="http://www.w3.org/2001/XMLSchema" xmlns:xs="http://www.w3.org/2001/XMLSchema" xmlns:p="http://schemas.microsoft.com/office/2006/metadata/properties" xmlns:ns2="6cc6ac48-9972-4fdd-8495-0ab5ba7fdac9" xmlns:ns3="c7223b7f-d29a-40a7-89e9-7fcbaea795a5" targetNamespace="http://schemas.microsoft.com/office/2006/metadata/properties" ma:root="true" ma:fieldsID="a9d0e6513c40f5d2ea3a19b89a14b598" ns2:_="" ns3:_="">
    <xsd:import namespace="6cc6ac48-9972-4fdd-8495-0ab5ba7fdac9"/>
    <xsd:import namespace="c7223b7f-d29a-40a7-89e9-7fcbaea79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6ac48-9972-4fdd-8495-0ab5ba7fd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7223b7f-d29a-40a7-89e9-7fcbaea79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de48d7c-e0ec-4b87-aad7-01d3c90c6494}" ma:internalName="TaxCatchAll" ma:showField="CatchAllData" ma:web="c7223b7f-d29a-40a7-89e9-7fcbaea795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434A98-F106-45CE-8E8A-DD686612E616}">
  <ds:schemaRefs>
    <ds:schemaRef ds:uri="http://schemas.microsoft.com/office/infopath/2007/PartnerControls"/>
    <ds:schemaRef ds:uri="http://purl.org/dc/elements/1.1/"/>
    <ds:schemaRef ds:uri="http://schemas.microsoft.com/office/2006/metadata/properties"/>
    <ds:schemaRef ds:uri="http://purl.org/dc/dcmitype/"/>
    <ds:schemaRef ds:uri="http://purl.org/dc/terms/"/>
    <ds:schemaRef ds:uri="c7223b7f-d29a-40a7-89e9-7fcbaea795a5"/>
    <ds:schemaRef ds:uri="http://schemas.microsoft.com/office/2006/documentManagement/types"/>
    <ds:schemaRef ds:uri="http://schemas.openxmlformats.org/package/2006/metadata/core-properties"/>
    <ds:schemaRef ds:uri="6cc6ac48-9972-4fdd-8495-0ab5ba7fdac9"/>
    <ds:schemaRef ds:uri="http://www.w3.org/XML/1998/namespace"/>
  </ds:schemaRefs>
</ds:datastoreItem>
</file>

<file path=customXml/itemProps2.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3.xml><?xml version="1.0" encoding="utf-8"?>
<ds:datastoreItem xmlns:ds="http://schemas.openxmlformats.org/officeDocument/2006/customXml" ds:itemID="{C66BB436-2D44-4738-AC71-38A5C7FBFEE4}">
  <ds:schemaRefs>
    <ds:schemaRef ds:uri="6cc6ac48-9972-4fdd-8495-0ab5ba7fdac9"/>
    <ds:schemaRef ds:uri="c7223b7f-d29a-40a7-89e9-7fcbaea795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263</TotalTime>
  <Words>330</Words>
  <Application>Microsoft Office PowerPoint</Application>
  <PresentationFormat>Widescreen</PresentationFormat>
  <Paragraphs>49</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Calibri</vt:lpstr>
      <vt:lpstr>Calibri Light</vt:lpstr>
      <vt:lpstr>Courier New</vt:lpstr>
      <vt:lpstr>Noto Sans Symbols</vt:lpstr>
      <vt:lpstr>Quattrocento Sans</vt:lpstr>
      <vt:lpstr>Segoe</vt:lpstr>
      <vt:lpstr>Segoe UI</vt:lpstr>
      <vt:lpstr>Segoe UI Semibold</vt:lpstr>
      <vt:lpstr>Wingdings</vt:lpstr>
      <vt:lpstr>Office Theme</vt:lpstr>
      <vt:lpstr>Special Education Leaders Meeting</vt:lpstr>
      <vt:lpstr>Agenda</vt:lpstr>
      <vt:lpstr>Massachusetts Education Job Fair: Positions Open in Every Category</vt:lpstr>
      <vt:lpstr>MassHealth Coverage Renewal Reminder</vt:lpstr>
      <vt:lpstr>IDEA State Application for Funds for FY2023</vt:lpstr>
      <vt:lpstr>New IEP Form</vt:lpstr>
      <vt:lpstr>Punchlist</vt:lpstr>
      <vt:lpstr>Professional Development and Technical Assistance</vt:lpstr>
      <vt:lpstr>Technology Business Rules</vt:lpstr>
      <vt:lpstr>Implementation of Funding Support</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Leaders Meeting March 24, 2023</dc:title>
  <dc:creator>DESE</dc:creator>
  <cp:lastModifiedBy>Zou, Dong (EOE)</cp:lastModifiedBy>
  <cp:revision>11</cp:revision>
  <dcterms:created xsi:type="dcterms:W3CDTF">2022-10-11T20:32:22Z</dcterms:created>
  <dcterms:modified xsi:type="dcterms:W3CDTF">2023-03-30T20:45:28Z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Mar 30 2023 12:00AM</vt:lpwstr>
  </property>
  <property fmtid="{D5CDD505-2E9C-101B-9397-08002B2CF9AE}" pid="3" name="ArticulateGUID">
    <vt:lpwstr>5E360566-1833-4150-B157-F0ABC0B6FE68</vt:lpwstr>
  </property>
  <property fmtid="{D5CDD505-2E9C-101B-9397-08002B2CF9AE}" pid="4" name="ArticulatePath">
    <vt:lpwstr>2023-0324sped-directors</vt:lpwstr>
  </property>
</Properties>
</file>