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56" r:id="rId5"/>
    <p:sldId id="2439" r:id="rId6"/>
    <p:sldId id="2482" r:id="rId7"/>
    <p:sldId id="2476" r:id="rId8"/>
    <p:sldId id="2478" r:id="rId9"/>
    <p:sldId id="2495" r:id="rId10"/>
    <p:sldId id="2489" r:id="rId11"/>
    <p:sldId id="2490" r:id="rId12"/>
    <p:sldId id="2494" r:id="rId13"/>
    <p:sldId id="2492" r:id="rId14"/>
    <p:sldId id="2483" r:id="rId15"/>
    <p:sldId id="2486" r:id="rId16"/>
    <p:sldId id="2487" r:id="rId17"/>
    <p:sldId id="2488" r:id="rId18"/>
    <p:sldId id="2474" r:id="rId19"/>
    <p:sldId id="2491" r:id="rId20"/>
    <p:sldId id="2475" r:id="rId21"/>
    <p:sldId id="2480" r:id="rId22"/>
    <p:sldId id="2477" r:id="rId23"/>
    <p:sldId id="2479" r:id="rId24"/>
    <p:sldId id="2481" r:id="rId25"/>
    <p:sldId id="2485" r:id="rId26"/>
    <p:sldId id="265" r:id="rId27"/>
    <p:sldId id="2446" r:id="rId28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2412E00-88EA-0128-5970-55B523F4B181}" name="Roberts, Jannelle K. (DESE)" initials="RJK(" userId="S::jannelle.k.roberts@mass.gov::9334b947-3dcb-411a-8e7d-589c093a1d72" providerId="AD"/>
  <p188:author id="{217EAE0F-8528-53DC-F8D2-F7DBFEB12EC6}" name="Coonley, Brian (DESE)" initials="C(" userId="S::brian.coonley@mass.gov::9dc2155b-58ac-4cdb-8629-a595a378b023" providerId="AD"/>
  <p188:author id="{16D4B40F-AF8E-6D72-4C2D-CA4F5FC88935}" name="Rist, April K." initials="RAK" userId="S::April.K.Rist@mass.gov::4389eada-97b1-467b-82fe-16345834928a" providerId="AD"/>
  <p188:author id="{F7C2575C-9356-1678-9FC7-A8242AE29B77}" name="Johnston, Russell (DESE)" initials="J(" userId="S::russell.johnston@mass.gov::7c120461-dde6-4347-b09f-f9c0472c7017" providerId="AD"/>
  <p188:author id="{34E2AC71-14A6-BAF0-FE8D-5B7FC4B39284}" name="Camacho, Jamie L. (DESE)" initials="CJL(" userId="S::Jamie.L.Camacho@mass.gov::21f49f1e-e593-4860-b32e-bdd5656b5338" providerId="AD"/>
  <p188:author id="{4ACE8C92-3892-9D00-C143-9FE7F6538A3F}" name="Rist, April K." initials="RK" userId="S::april.k.rist@mass.gov::4389eada-97b1-467b-82fe-16345834928a" providerId="AD"/>
  <p188:author id="{D638D6DF-AF41-6081-4A5E-249713589F40}" name="Thomas, Arabela (DESE)" initials="TA(" userId="S::arabela.thomas@mass.gov::c61caa2c-bd09-41fa-982d-4db69e7cef18" providerId="AD"/>
  <p188:author id="{1B0707E1-ECD2-90FA-4D1A-BF222CA53DD6}" name="Johnston, Russell (DESE)" initials="JR(" userId="S::Russell.Johnston@mass.gov::7c120461-dde6-4347-b09f-f9c0472c701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97E7"/>
    <a:srgbClr val="AFCBFD"/>
    <a:srgbClr val="93A9FF"/>
    <a:srgbClr val="86A9E2"/>
    <a:srgbClr val="3647B6"/>
    <a:srgbClr val="4948B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3494" autoAdjust="0"/>
  </p:normalViewPr>
  <p:slideViewPr>
    <p:cSldViewPr snapToGrid="0">
      <p:cViewPr varScale="1">
        <p:scale>
          <a:sx n="63" d="100"/>
          <a:sy n="63" d="100"/>
        </p:scale>
        <p:origin x="3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1B5F5A-FD7E-47E3-8442-C72D743893C0}" type="doc">
      <dgm:prSet loTypeId="urn:microsoft.com/office/officeart/2005/8/layout/list1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892B6A8-DB77-4EEA-ABE8-1E8B4D56B55A}">
      <dgm:prSet/>
      <dgm:spPr/>
      <dgm:t>
        <a:bodyPr/>
        <a:lstStyle/>
        <a:p>
          <a:r>
            <a:rPr lang="en-US" dirty="0"/>
            <a:t>Style and formatting updates</a:t>
          </a:r>
        </a:p>
      </dgm:t>
      <dgm:extLst>
        <a:ext uri="{E40237B7-FDA0-4F09-8148-C483321AD2D9}">
          <dgm14:cNvPr xmlns:dgm14="http://schemas.microsoft.com/office/drawing/2010/diagram" id="0" name="" descr="Style and formatting updates"/>
        </a:ext>
      </dgm:extLst>
    </dgm:pt>
    <dgm:pt modelId="{6E6D1FC7-4B5E-45F3-A250-3AC2A63D2981}" type="parTrans" cxnId="{E9140A7C-4314-4799-B9DC-9329F7756625}">
      <dgm:prSet/>
      <dgm:spPr/>
      <dgm:t>
        <a:bodyPr/>
        <a:lstStyle/>
        <a:p>
          <a:endParaRPr lang="en-US"/>
        </a:p>
      </dgm:t>
    </dgm:pt>
    <dgm:pt modelId="{3C2A4B36-69DF-4EF4-8DEF-B8B72069C529}" type="sibTrans" cxnId="{E9140A7C-4314-4799-B9DC-9329F7756625}">
      <dgm:prSet/>
      <dgm:spPr/>
      <dgm:t>
        <a:bodyPr/>
        <a:lstStyle/>
        <a:p>
          <a:endParaRPr lang="en-US"/>
        </a:p>
      </dgm:t>
    </dgm:pt>
    <dgm:pt modelId="{40FF6EAB-F1EA-415F-8C0D-E4C18302B0A1}">
      <dgm:prSet/>
      <dgm:spPr/>
      <dgm:t>
        <a:bodyPr/>
        <a:lstStyle/>
        <a:p>
          <a:r>
            <a:rPr lang="en-US" dirty="0"/>
            <a:t>Technical changes</a:t>
          </a:r>
        </a:p>
      </dgm:t>
      <dgm:extLst>
        <a:ext uri="{E40237B7-FDA0-4F09-8148-C483321AD2D9}">
          <dgm14:cNvPr xmlns:dgm14="http://schemas.microsoft.com/office/drawing/2010/diagram" id="0" name="" descr="Technical changes"/>
        </a:ext>
      </dgm:extLst>
    </dgm:pt>
    <dgm:pt modelId="{BAB07207-5213-4707-A67E-5DEE6D79737C}" type="parTrans" cxnId="{26252B50-85E6-489B-B522-EDE308F7020F}">
      <dgm:prSet/>
      <dgm:spPr/>
      <dgm:t>
        <a:bodyPr/>
        <a:lstStyle/>
        <a:p>
          <a:endParaRPr lang="en-US"/>
        </a:p>
      </dgm:t>
    </dgm:pt>
    <dgm:pt modelId="{14B33468-70BC-44EC-BB4A-3DB3DD7F1684}" type="sibTrans" cxnId="{26252B50-85E6-489B-B522-EDE308F7020F}">
      <dgm:prSet/>
      <dgm:spPr/>
      <dgm:t>
        <a:bodyPr/>
        <a:lstStyle/>
        <a:p>
          <a:endParaRPr lang="en-US"/>
        </a:p>
      </dgm:t>
    </dgm:pt>
    <dgm:pt modelId="{5B263857-7283-43E2-9A73-4E4638B0A796}">
      <dgm:prSet/>
      <dgm:spPr/>
      <dgm:t>
        <a:bodyPr/>
        <a:lstStyle/>
        <a:p>
          <a:r>
            <a:rPr lang="en-US"/>
            <a:t>Added “systems” to AAC considerations</a:t>
          </a:r>
        </a:p>
      </dgm:t>
    </dgm:pt>
    <dgm:pt modelId="{17C56168-71C2-4F19-A84C-A5DBABEB7FC0}" type="parTrans" cxnId="{C48088E5-C96C-4BAC-AEA1-E197E1FD82FD}">
      <dgm:prSet/>
      <dgm:spPr/>
      <dgm:t>
        <a:bodyPr/>
        <a:lstStyle/>
        <a:p>
          <a:endParaRPr lang="en-US"/>
        </a:p>
      </dgm:t>
    </dgm:pt>
    <dgm:pt modelId="{E387841B-9920-4F25-91A0-C806D3050861}" type="sibTrans" cxnId="{C48088E5-C96C-4BAC-AEA1-E197E1FD82FD}">
      <dgm:prSet/>
      <dgm:spPr/>
      <dgm:t>
        <a:bodyPr/>
        <a:lstStyle/>
        <a:p>
          <a:endParaRPr lang="en-US"/>
        </a:p>
      </dgm:t>
    </dgm:pt>
    <dgm:pt modelId="{37E5569C-380E-483C-B0D7-8E524E4EFEF9}">
      <dgm:prSet/>
      <dgm:spPr/>
      <dgm:t>
        <a:bodyPr/>
        <a:lstStyle/>
        <a:p>
          <a:r>
            <a:rPr lang="en-US" dirty="0"/>
            <a:t>Eliminated references to recommended sections</a:t>
          </a:r>
        </a:p>
      </dgm:t>
    </dgm:pt>
    <dgm:pt modelId="{0E89DCA8-4F2E-4882-AD5E-621EC262CE12}" type="parTrans" cxnId="{8FC3F0C7-8C87-4B54-9EF9-7BFBF753BD62}">
      <dgm:prSet/>
      <dgm:spPr/>
      <dgm:t>
        <a:bodyPr/>
        <a:lstStyle/>
        <a:p>
          <a:endParaRPr lang="en-US"/>
        </a:p>
      </dgm:t>
    </dgm:pt>
    <dgm:pt modelId="{50E76A6C-31A2-47BD-A2A4-7740AC44F18B}" type="sibTrans" cxnId="{8FC3F0C7-8C87-4B54-9EF9-7BFBF753BD62}">
      <dgm:prSet/>
      <dgm:spPr/>
      <dgm:t>
        <a:bodyPr/>
        <a:lstStyle/>
        <a:p>
          <a:endParaRPr lang="en-US"/>
        </a:p>
      </dgm:t>
    </dgm:pt>
    <dgm:pt modelId="{37DCF6F9-6082-43D3-989A-61B095566180}">
      <dgm:prSet/>
      <dgm:spPr/>
      <dgm:t>
        <a:bodyPr/>
        <a:lstStyle/>
        <a:p>
          <a:r>
            <a:rPr lang="en-US" dirty="0"/>
            <a:t>Inserted dotted-line box around transition section</a:t>
          </a:r>
        </a:p>
      </dgm:t>
    </dgm:pt>
    <dgm:pt modelId="{89EB0D7A-C816-4A26-811E-8D22591D058D}" type="parTrans" cxnId="{2FC72D02-30D4-4AB4-BC55-6A1737627EB3}">
      <dgm:prSet/>
      <dgm:spPr/>
      <dgm:t>
        <a:bodyPr/>
        <a:lstStyle/>
        <a:p>
          <a:endParaRPr lang="en-US"/>
        </a:p>
      </dgm:t>
    </dgm:pt>
    <dgm:pt modelId="{FBA9DDA3-B50D-41CC-B47E-9CC6423A6B7A}" type="sibTrans" cxnId="{2FC72D02-30D4-4AB4-BC55-6A1737627EB3}">
      <dgm:prSet/>
      <dgm:spPr/>
      <dgm:t>
        <a:bodyPr/>
        <a:lstStyle/>
        <a:p>
          <a:endParaRPr lang="en-US"/>
        </a:p>
      </dgm:t>
    </dgm:pt>
    <dgm:pt modelId="{1C8C5A52-41D6-4D72-BCCE-6077C0ABCCB7}">
      <dgm:prSet/>
      <dgm:spPr/>
      <dgm:t>
        <a:bodyPr/>
        <a:lstStyle/>
        <a:p>
          <a:r>
            <a:rPr lang="en-US"/>
            <a:t>Changed “adult living” to “independent living”</a:t>
          </a:r>
        </a:p>
      </dgm:t>
    </dgm:pt>
    <dgm:pt modelId="{F6119ADD-5117-48F1-82D5-33207D397529}" type="parTrans" cxnId="{F65A5168-58E1-477B-949F-1F0D24779109}">
      <dgm:prSet/>
      <dgm:spPr/>
      <dgm:t>
        <a:bodyPr/>
        <a:lstStyle/>
        <a:p>
          <a:endParaRPr lang="en-US"/>
        </a:p>
      </dgm:t>
    </dgm:pt>
    <dgm:pt modelId="{383B769C-77FC-4966-9059-12230E46EA87}" type="sibTrans" cxnId="{F65A5168-58E1-477B-949F-1F0D24779109}">
      <dgm:prSet/>
      <dgm:spPr/>
      <dgm:t>
        <a:bodyPr/>
        <a:lstStyle/>
        <a:p>
          <a:endParaRPr lang="en-US"/>
        </a:p>
      </dgm:t>
    </dgm:pt>
    <dgm:pt modelId="{A3943803-7C82-48F1-A62D-D78C6BD3952E}">
      <dgm:prSet/>
      <dgm:spPr/>
      <dgm:t>
        <a:bodyPr/>
        <a:lstStyle/>
        <a:p>
          <a:r>
            <a:rPr lang="en-US"/>
            <a:t>Updated transfer of rights and decision making sections</a:t>
          </a:r>
        </a:p>
      </dgm:t>
    </dgm:pt>
    <dgm:pt modelId="{FCC2C034-30AD-4DD3-8C2D-2823AC9D931C}" type="parTrans" cxnId="{50E6F900-CD69-404B-88F0-645184399968}">
      <dgm:prSet/>
      <dgm:spPr/>
      <dgm:t>
        <a:bodyPr/>
        <a:lstStyle/>
        <a:p>
          <a:endParaRPr lang="en-US"/>
        </a:p>
      </dgm:t>
    </dgm:pt>
    <dgm:pt modelId="{FF3ED8E8-3390-4AE4-AA4D-6681AC0C85EC}" type="sibTrans" cxnId="{50E6F900-CD69-404B-88F0-645184399968}">
      <dgm:prSet/>
      <dgm:spPr/>
      <dgm:t>
        <a:bodyPr/>
        <a:lstStyle/>
        <a:p>
          <a:endParaRPr lang="en-US"/>
        </a:p>
      </dgm:t>
    </dgm:pt>
    <dgm:pt modelId="{011F8DF3-C6D4-4371-B58D-CCE99FA61269}">
      <dgm:prSet/>
      <dgm:spPr/>
      <dgm:t>
        <a:bodyPr/>
        <a:lstStyle/>
        <a:p>
          <a:r>
            <a:rPr lang="en-US"/>
            <a:t>Restored A, B and C services on the grid</a:t>
          </a:r>
        </a:p>
      </dgm:t>
    </dgm:pt>
    <dgm:pt modelId="{2282FA39-EEC3-428A-9CD5-0630ABF622E6}" type="parTrans" cxnId="{FD0C780E-4F66-4EDF-A7A9-6BCDBAAF82E2}">
      <dgm:prSet/>
      <dgm:spPr/>
      <dgm:t>
        <a:bodyPr/>
        <a:lstStyle/>
        <a:p>
          <a:endParaRPr lang="en-US"/>
        </a:p>
      </dgm:t>
    </dgm:pt>
    <dgm:pt modelId="{0E59378D-25C1-44D8-B484-74AA91883F82}" type="sibTrans" cxnId="{FD0C780E-4F66-4EDF-A7A9-6BCDBAAF82E2}">
      <dgm:prSet/>
      <dgm:spPr/>
      <dgm:t>
        <a:bodyPr/>
        <a:lstStyle/>
        <a:p>
          <a:endParaRPr lang="en-US"/>
        </a:p>
      </dgm:t>
    </dgm:pt>
    <dgm:pt modelId="{B1EDEC18-494C-4512-BD9B-0B45BAC646F0}">
      <dgm:prSet/>
      <dgm:spPr/>
      <dgm:t>
        <a:bodyPr/>
        <a:lstStyle/>
        <a:p>
          <a:r>
            <a:rPr lang="en-US"/>
            <a:t>Condensed partial rejection response</a:t>
          </a:r>
        </a:p>
      </dgm:t>
    </dgm:pt>
    <dgm:pt modelId="{205E893F-EF6C-4E47-9E6E-1BA3DA4CA2F8}" type="parTrans" cxnId="{D9F91395-C2B9-4FE0-A241-11808F7D07C4}">
      <dgm:prSet/>
      <dgm:spPr/>
      <dgm:t>
        <a:bodyPr/>
        <a:lstStyle/>
        <a:p>
          <a:endParaRPr lang="en-US"/>
        </a:p>
      </dgm:t>
    </dgm:pt>
    <dgm:pt modelId="{3C706C67-0577-4C97-9C90-ED414801D3E2}" type="sibTrans" cxnId="{D9F91395-C2B9-4FE0-A241-11808F7D07C4}">
      <dgm:prSet/>
      <dgm:spPr/>
      <dgm:t>
        <a:bodyPr/>
        <a:lstStyle/>
        <a:p>
          <a:endParaRPr lang="en-US"/>
        </a:p>
      </dgm:t>
    </dgm:pt>
    <dgm:pt modelId="{4BC8E0EF-A402-40F9-A4B8-AF05F0C2DF7C}" type="pres">
      <dgm:prSet presAssocID="{811B5F5A-FD7E-47E3-8442-C72D743893C0}" presName="linear" presStyleCnt="0">
        <dgm:presLayoutVars>
          <dgm:dir/>
          <dgm:animLvl val="lvl"/>
          <dgm:resizeHandles val="exact"/>
        </dgm:presLayoutVars>
      </dgm:prSet>
      <dgm:spPr/>
    </dgm:pt>
    <dgm:pt modelId="{CB0D2508-31CF-4C4D-AF67-49C2A7CB7FB5}" type="pres">
      <dgm:prSet presAssocID="{8892B6A8-DB77-4EEA-ABE8-1E8B4D56B55A}" presName="parentLin" presStyleCnt="0"/>
      <dgm:spPr/>
    </dgm:pt>
    <dgm:pt modelId="{BF092498-0BB5-4602-8788-DFA05AA7234D}" type="pres">
      <dgm:prSet presAssocID="{8892B6A8-DB77-4EEA-ABE8-1E8B4D56B55A}" presName="parentLeftMargin" presStyleLbl="node1" presStyleIdx="0" presStyleCnt="2"/>
      <dgm:spPr/>
    </dgm:pt>
    <dgm:pt modelId="{B2D0C1F3-4923-4830-B97A-07C6C96325AE}" type="pres">
      <dgm:prSet presAssocID="{8892B6A8-DB77-4EEA-ABE8-1E8B4D56B55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E53B916-FCDD-4565-9799-3C960BE17FB7}" type="pres">
      <dgm:prSet presAssocID="{8892B6A8-DB77-4EEA-ABE8-1E8B4D56B55A}" presName="negativeSpace" presStyleCnt="0"/>
      <dgm:spPr/>
    </dgm:pt>
    <dgm:pt modelId="{76259D77-10FD-42B4-9AE0-7C45FFE48DAB}" type="pres">
      <dgm:prSet presAssocID="{8892B6A8-DB77-4EEA-ABE8-1E8B4D56B55A}" presName="childText" presStyleLbl="conFgAcc1" presStyleIdx="0" presStyleCnt="2">
        <dgm:presLayoutVars>
          <dgm:bulletEnabled val="1"/>
        </dgm:presLayoutVars>
      </dgm:prSet>
      <dgm:spPr/>
    </dgm:pt>
    <dgm:pt modelId="{BBAD0EA2-BA2E-4139-AA98-3F7A293F2D7F}" type="pres">
      <dgm:prSet presAssocID="{3C2A4B36-69DF-4EF4-8DEF-B8B72069C529}" presName="spaceBetweenRectangles" presStyleCnt="0"/>
      <dgm:spPr/>
    </dgm:pt>
    <dgm:pt modelId="{25E1DD7C-3DFE-4F93-A017-8C0EB9D09711}" type="pres">
      <dgm:prSet presAssocID="{40FF6EAB-F1EA-415F-8C0D-E4C18302B0A1}" presName="parentLin" presStyleCnt="0"/>
      <dgm:spPr/>
    </dgm:pt>
    <dgm:pt modelId="{0FC84656-B119-40AB-8FC4-B147337DC12F}" type="pres">
      <dgm:prSet presAssocID="{40FF6EAB-F1EA-415F-8C0D-E4C18302B0A1}" presName="parentLeftMargin" presStyleLbl="node1" presStyleIdx="0" presStyleCnt="2"/>
      <dgm:spPr/>
    </dgm:pt>
    <dgm:pt modelId="{4F9D0E80-8596-4116-B4C1-3475ABC5E40E}" type="pres">
      <dgm:prSet presAssocID="{40FF6EAB-F1EA-415F-8C0D-E4C18302B0A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03B823D-8788-4305-A88F-1D6373FACE66}" type="pres">
      <dgm:prSet presAssocID="{40FF6EAB-F1EA-415F-8C0D-E4C18302B0A1}" presName="negativeSpace" presStyleCnt="0"/>
      <dgm:spPr/>
    </dgm:pt>
    <dgm:pt modelId="{76FEDB28-B73A-41F4-85D3-9381F977427A}" type="pres">
      <dgm:prSet presAssocID="{40FF6EAB-F1EA-415F-8C0D-E4C18302B0A1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0E6F900-CD69-404B-88F0-645184399968}" srcId="{40FF6EAB-F1EA-415F-8C0D-E4C18302B0A1}" destId="{A3943803-7C82-48F1-A62D-D78C6BD3952E}" srcOrd="4" destOrd="0" parTransId="{FCC2C034-30AD-4DD3-8C2D-2823AC9D931C}" sibTransId="{FF3ED8E8-3390-4AE4-AA4D-6681AC0C85EC}"/>
    <dgm:cxn modelId="{FD00ED01-4BDF-4C25-93EF-A2846BF8A65F}" type="presOf" srcId="{5B263857-7283-43E2-9A73-4E4638B0A796}" destId="{76FEDB28-B73A-41F4-85D3-9381F977427A}" srcOrd="0" destOrd="0" presId="urn:microsoft.com/office/officeart/2005/8/layout/list1"/>
    <dgm:cxn modelId="{2FC72D02-30D4-4AB4-BC55-6A1737627EB3}" srcId="{40FF6EAB-F1EA-415F-8C0D-E4C18302B0A1}" destId="{37DCF6F9-6082-43D3-989A-61B095566180}" srcOrd="2" destOrd="0" parTransId="{89EB0D7A-C816-4A26-811E-8D22591D058D}" sibTransId="{FBA9DDA3-B50D-41CC-B47E-9CC6423A6B7A}"/>
    <dgm:cxn modelId="{FD0C780E-4F66-4EDF-A7A9-6BCDBAAF82E2}" srcId="{40FF6EAB-F1EA-415F-8C0D-E4C18302B0A1}" destId="{011F8DF3-C6D4-4371-B58D-CCE99FA61269}" srcOrd="5" destOrd="0" parTransId="{2282FA39-EEC3-428A-9CD5-0630ABF622E6}" sibTransId="{0E59378D-25C1-44D8-B484-74AA91883F82}"/>
    <dgm:cxn modelId="{3A80182A-5E5C-4CBF-8884-500EBBD41A81}" type="presOf" srcId="{811B5F5A-FD7E-47E3-8442-C72D743893C0}" destId="{4BC8E0EF-A402-40F9-A4B8-AF05F0C2DF7C}" srcOrd="0" destOrd="0" presId="urn:microsoft.com/office/officeart/2005/8/layout/list1"/>
    <dgm:cxn modelId="{F053B633-B60C-4EE2-887B-1DFC7F1D0389}" type="presOf" srcId="{37E5569C-380E-483C-B0D7-8E524E4EFEF9}" destId="{76FEDB28-B73A-41F4-85D3-9381F977427A}" srcOrd="0" destOrd="1" presId="urn:microsoft.com/office/officeart/2005/8/layout/list1"/>
    <dgm:cxn modelId="{FA8A5C5C-9FF1-4FBE-9B88-587237867C1E}" type="presOf" srcId="{A3943803-7C82-48F1-A62D-D78C6BD3952E}" destId="{76FEDB28-B73A-41F4-85D3-9381F977427A}" srcOrd="0" destOrd="4" presId="urn:microsoft.com/office/officeart/2005/8/layout/list1"/>
    <dgm:cxn modelId="{F65A5168-58E1-477B-949F-1F0D24779109}" srcId="{40FF6EAB-F1EA-415F-8C0D-E4C18302B0A1}" destId="{1C8C5A52-41D6-4D72-BCCE-6077C0ABCCB7}" srcOrd="3" destOrd="0" parTransId="{F6119ADD-5117-48F1-82D5-33207D397529}" sibTransId="{383B769C-77FC-4966-9059-12230E46EA87}"/>
    <dgm:cxn modelId="{26252B50-85E6-489B-B522-EDE308F7020F}" srcId="{811B5F5A-FD7E-47E3-8442-C72D743893C0}" destId="{40FF6EAB-F1EA-415F-8C0D-E4C18302B0A1}" srcOrd="1" destOrd="0" parTransId="{BAB07207-5213-4707-A67E-5DEE6D79737C}" sibTransId="{14B33468-70BC-44EC-BB4A-3DB3DD7F1684}"/>
    <dgm:cxn modelId="{A0B7CA75-DA40-4A3E-A411-302741394A7E}" type="presOf" srcId="{011F8DF3-C6D4-4371-B58D-CCE99FA61269}" destId="{76FEDB28-B73A-41F4-85D3-9381F977427A}" srcOrd="0" destOrd="5" presId="urn:microsoft.com/office/officeart/2005/8/layout/list1"/>
    <dgm:cxn modelId="{E9140A7C-4314-4799-B9DC-9329F7756625}" srcId="{811B5F5A-FD7E-47E3-8442-C72D743893C0}" destId="{8892B6A8-DB77-4EEA-ABE8-1E8B4D56B55A}" srcOrd="0" destOrd="0" parTransId="{6E6D1FC7-4B5E-45F3-A250-3AC2A63D2981}" sibTransId="{3C2A4B36-69DF-4EF4-8DEF-B8B72069C529}"/>
    <dgm:cxn modelId="{D9F91395-C2B9-4FE0-A241-11808F7D07C4}" srcId="{40FF6EAB-F1EA-415F-8C0D-E4C18302B0A1}" destId="{B1EDEC18-494C-4512-BD9B-0B45BAC646F0}" srcOrd="6" destOrd="0" parTransId="{205E893F-EF6C-4E47-9E6E-1BA3DA4CA2F8}" sibTransId="{3C706C67-0577-4C97-9C90-ED414801D3E2}"/>
    <dgm:cxn modelId="{7F378795-A050-405D-A581-6933D62B903C}" type="presOf" srcId="{40FF6EAB-F1EA-415F-8C0D-E4C18302B0A1}" destId="{0FC84656-B119-40AB-8FC4-B147337DC12F}" srcOrd="0" destOrd="0" presId="urn:microsoft.com/office/officeart/2005/8/layout/list1"/>
    <dgm:cxn modelId="{BABFDC9C-A4FB-44EB-8162-2FAE906F6506}" type="presOf" srcId="{8892B6A8-DB77-4EEA-ABE8-1E8B4D56B55A}" destId="{B2D0C1F3-4923-4830-B97A-07C6C96325AE}" srcOrd="1" destOrd="0" presId="urn:microsoft.com/office/officeart/2005/8/layout/list1"/>
    <dgm:cxn modelId="{C53A6CAF-B26A-4ED4-95E0-68AE3357F76C}" type="presOf" srcId="{8892B6A8-DB77-4EEA-ABE8-1E8B4D56B55A}" destId="{BF092498-0BB5-4602-8788-DFA05AA7234D}" srcOrd="0" destOrd="0" presId="urn:microsoft.com/office/officeart/2005/8/layout/list1"/>
    <dgm:cxn modelId="{4E10F5C1-B42E-4C90-964A-1719924ACA08}" type="presOf" srcId="{B1EDEC18-494C-4512-BD9B-0B45BAC646F0}" destId="{76FEDB28-B73A-41F4-85D3-9381F977427A}" srcOrd="0" destOrd="6" presId="urn:microsoft.com/office/officeart/2005/8/layout/list1"/>
    <dgm:cxn modelId="{8FC3F0C7-8C87-4B54-9EF9-7BFBF753BD62}" srcId="{40FF6EAB-F1EA-415F-8C0D-E4C18302B0A1}" destId="{37E5569C-380E-483C-B0D7-8E524E4EFEF9}" srcOrd="1" destOrd="0" parTransId="{0E89DCA8-4F2E-4882-AD5E-621EC262CE12}" sibTransId="{50E76A6C-31A2-47BD-A2A4-7740AC44F18B}"/>
    <dgm:cxn modelId="{C48088E5-C96C-4BAC-AEA1-E197E1FD82FD}" srcId="{40FF6EAB-F1EA-415F-8C0D-E4C18302B0A1}" destId="{5B263857-7283-43E2-9A73-4E4638B0A796}" srcOrd="0" destOrd="0" parTransId="{17C56168-71C2-4F19-A84C-A5DBABEB7FC0}" sibTransId="{E387841B-9920-4F25-91A0-C806D3050861}"/>
    <dgm:cxn modelId="{EB4FCAEC-3606-4D60-B372-A93A4FB79FAD}" type="presOf" srcId="{40FF6EAB-F1EA-415F-8C0D-E4C18302B0A1}" destId="{4F9D0E80-8596-4116-B4C1-3475ABC5E40E}" srcOrd="1" destOrd="0" presId="urn:microsoft.com/office/officeart/2005/8/layout/list1"/>
    <dgm:cxn modelId="{AADBE3FB-A179-44B0-813D-FFB704089DED}" type="presOf" srcId="{37DCF6F9-6082-43D3-989A-61B095566180}" destId="{76FEDB28-B73A-41F4-85D3-9381F977427A}" srcOrd="0" destOrd="2" presId="urn:microsoft.com/office/officeart/2005/8/layout/list1"/>
    <dgm:cxn modelId="{5C3B88FF-4D61-4F6A-8AC8-8593B16CEAB2}" type="presOf" srcId="{1C8C5A52-41D6-4D72-BCCE-6077C0ABCCB7}" destId="{76FEDB28-B73A-41F4-85D3-9381F977427A}" srcOrd="0" destOrd="3" presId="urn:microsoft.com/office/officeart/2005/8/layout/list1"/>
    <dgm:cxn modelId="{AC2145CC-B8CC-463E-A6E3-AECBAA7A3CD5}" type="presParOf" srcId="{4BC8E0EF-A402-40F9-A4B8-AF05F0C2DF7C}" destId="{CB0D2508-31CF-4C4D-AF67-49C2A7CB7FB5}" srcOrd="0" destOrd="0" presId="urn:microsoft.com/office/officeart/2005/8/layout/list1"/>
    <dgm:cxn modelId="{2F5235C9-631A-429E-97F2-FFFEAD4BA8CC}" type="presParOf" srcId="{CB0D2508-31CF-4C4D-AF67-49C2A7CB7FB5}" destId="{BF092498-0BB5-4602-8788-DFA05AA7234D}" srcOrd="0" destOrd="0" presId="urn:microsoft.com/office/officeart/2005/8/layout/list1"/>
    <dgm:cxn modelId="{04344629-2DB2-4C7A-A330-1E827D71B903}" type="presParOf" srcId="{CB0D2508-31CF-4C4D-AF67-49C2A7CB7FB5}" destId="{B2D0C1F3-4923-4830-B97A-07C6C96325AE}" srcOrd="1" destOrd="0" presId="urn:microsoft.com/office/officeart/2005/8/layout/list1"/>
    <dgm:cxn modelId="{D816E79D-D320-44A7-823E-7F31FB33F47B}" type="presParOf" srcId="{4BC8E0EF-A402-40F9-A4B8-AF05F0C2DF7C}" destId="{8E53B916-FCDD-4565-9799-3C960BE17FB7}" srcOrd="1" destOrd="0" presId="urn:microsoft.com/office/officeart/2005/8/layout/list1"/>
    <dgm:cxn modelId="{2AD563D7-D4A9-4CF5-B823-1D9D4C055757}" type="presParOf" srcId="{4BC8E0EF-A402-40F9-A4B8-AF05F0C2DF7C}" destId="{76259D77-10FD-42B4-9AE0-7C45FFE48DAB}" srcOrd="2" destOrd="0" presId="urn:microsoft.com/office/officeart/2005/8/layout/list1"/>
    <dgm:cxn modelId="{F48796D0-7CF6-4591-AF8C-09C1EBB897C1}" type="presParOf" srcId="{4BC8E0EF-A402-40F9-A4B8-AF05F0C2DF7C}" destId="{BBAD0EA2-BA2E-4139-AA98-3F7A293F2D7F}" srcOrd="3" destOrd="0" presId="urn:microsoft.com/office/officeart/2005/8/layout/list1"/>
    <dgm:cxn modelId="{E5A80943-B379-4CB0-9577-ADF69244CE10}" type="presParOf" srcId="{4BC8E0EF-A402-40F9-A4B8-AF05F0C2DF7C}" destId="{25E1DD7C-3DFE-4F93-A017-8C0EB9D09711}" srcOrd="4" destOrd="0" presId="urn:microsoft.com/office/officeart/2005/8/layout/list1"/>
    <dgm:cxn modelId="{1BDEEE9F-A40E-49E8-9B93-B67FDEE6FA0E}" type="presParOf" srcId="{25E1DD7C-3DFE-4F93-A017-8C0EB9D09711}" destId="{0FC84656-B119-40AB-8FC4-B147337DC12F}" srcOrd="0" destOrd="0" presId="urn:microsoft.com/office/officeart/2005/8/layout/list1"/>
    <dgm:cxn modelId="{EAC09B7B-8738-46E3-BAC2-B9108D67E5D6}" type="presParOf" srcId="{25E1DD7C-3DFE-4F93-A017-8C0EB9D09711}" destId="{4F9D0E80-8596-4116-B4C1-3475ABC5E40E}" srcOrd="1" destOrd="0" presId="urn:microsoft.com/office/officeart/2005/8/layout/list1"/>
    <dgm:cxn modelId="{FA348A93-F17A-4F32-A3F7-EA01F0D81541}" type="presParOf" srcId="{4BC8E0EF-A402-40F9-A4B8-AF05F0C2DF7C}" destId="{803B823D-8788-4305-A88F-1D6373FACE66}" srcOrd="5" destOrd="0" presId="urn:microsoft.com/office/officeart/2005/8/layout/list1"/>
    <dgm:cxn modelId="{6F2D7206-2A9B-4A05-927B-BF9D8148B0E0}" type="presParOf" srcId="{4BC8E0EF-A402-40F9-A4B8-AF05F0C2DF7C}" destId="{76FEDB28-B73A-41F4-85D3-9381F977427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1FA352-56FD-4A60-A623-CC7C523DF6E5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1C06D99-9418-4348-8CE5-7099F291B23B}">
      <dgm:prSet/>
      <dgm:spPr/>
      <dgm:t>
        <a:bodyPr/>
        <a:lstStyle/>
        <a:p>
          <a:r>
            <a:rPr lang="en-US" dirty="0"/>
            <a:t>Translated IEP Form (16 Languages)</a:t>
          </a:r>
        </a:p>
      </dgm:t>
      <dgm:extLst>
        <a:ext uri="{E40237B7-FDA0-4F09-8148-C483321AD2D9}">
          <dgm14:cNvPr xmlns:dgm14="http://schemas.microsoft.com/office/drawing/2010/diagram" id="0" name="" descr="Translated IEP Form (16 Languages)&#10;"/>
        </a:ext>
      </dgm:extLst>
    </dgm:pt>
    <dgm:pt modelId="{E393ABA1-AC04-452A-A10E-A837793BF536}" type="parTrans" cxnId="{7702112D-C7F8-4044-A7E1-B3944E91874F}">
      <dgm:prSet/>
      <dgm:spPr/>
      <dgm:t>
        <a:bodyPr/>
        <a:lstStyle/>
        <a:p>
          <a:endParaRPr lang="en-US"/>
        </a:p>
      </dgm:t>
    </dgm:pt>
    <dgm:pt modelId="{F74254A8-F4E3-4AC4-BA24-E123B09E86BB}" type="sibTrans" cxnId="{7702112D-C7F8-4044-A7E1-B3944E91874F}">
      <dgm:prSet/>
      <dgm:spPr/>
      <dgm:t>
        <a:bodyPr/>
        <a:lstStyle/>
        <a:p>
          <a:endParaRPr lang="en-US"/>
        </a:p>
      </dgm:t>
    </dgm:pt>
    <dgm:pt modelId="{AFC5B5DC-ACB8-43BF-877F-8C4FFEABFA56}">
      <dgm:prSet/>
      <dgm:spPr/>
      <dgm:t>
        <a:bodyPr/>
        <a:lstStyle/>
        <a:p>
          <a:r>
            <a:rPr lang="en-US" dirty="0"/>
            <a:t>Fillable PDF</a:t>
          </a:r>
        </a:p>
      </dgm:t>
      <dgm:extLst>
        <a:ext uri="{E40237B7-FDA0-4F09-8148-C483321AD2D9}">
          <dgm14:cNvPr xmlns:dgm14="http://schemas.microsoft.com/office/drawing/2010/diagram" id="0" name="" descr="Fillable PDF&#10;"/>
        </a:ext>
      </dgm:extLst>
    </dgm:pt>
    <dgm:pt modelId="{5CD1DDD0-5599-4660-9C7B-0941A0639E48}" type="parTrans" cxnId="{984B81ED-2F7B-47CA-980F-7E9DA2FC934A}">
      <dgm:prSet/>
      <dgm:spPr/>
      <dgm:t>
        <a:bodyPr/>
        <a:lstStyle/>
        <a:p>
          <a:endParaRPr lang="en-US"/>
        </a:p>
      </dgm:t>
    </dgm:pt>
    <dgm:pt modelId="{EF644F6C-3E5F-40ED-8D5B-AA242F13A039}" type="sibTrans" cxnId="{984B81ED-2F7B-47CA-980F-7E9DA2FC934A}">
      <dgm:prSet/>
      <dgm:spPr/>
      <dgm:t>
        <a:bodyPr/>
        <a:lstStyle/>
        <a:p>
          <a:endParaRPr lang="en-US"/>
        </a:p>
      </dgm:t>
    </dgm:pt>
    <dgm:pt modelId="{513333BC-AA00-42AB-9ADF-26CC82D6828E}">
      <dgm:prSet/>
      <dgm:spPr/>
      <dgm:t>
        <a:bodyPr/>
        <a:lstStyle/>
        <a:p>
          <a:r>
            <a:rPr lang="en-US" dirty="0"/>
            <a:t>Process Guide</a:t>
          </a:r>
        </a:p>
      </dgm:t>
      <dgm:extLst>
        <a:ext uri="{E40237B7-FDA0-4F09-8148-C483321AD2D9}">
          <dgm14:cNvPr xmlns:dgm14="http://schemas.microsoft.com/office/drawing/2010/diagram" id="0" name="" descr="Process Guide&#10;"/>
        </a:ext>
      </dgm:extLst>
    </dgm:pt>
    <dgm:pt modelId="{620884BA-5473-433E-9764-2CFAADEA2ADE}" type="parTrans" cxnId="{8181E19D-A00A-4CC6-BC1C-285453539838}">
      <dgm:prSet/>
      <dgm:spPr/>
      <dgm:t>
        <a:bodyPr/>
        <a:lstStyle/>
        <a:p>
          <a:endParaRPr lang="en-US"/>
        </a:p>
      </dgm:t>
    </dgm:pt>
    <dgm:pt modelId="{86D7298A-BE52-47B2-872F-6301E52A6E44}" type="sibTrans" cxnId="{8181E19D-A00A-4CC6-BC1C-285453539838}">
      <dgm:prSet/>
      <dgm:spPr/>
      <dgm:t>
        <a:bodyPr/>
        <a:lstStyle/>
        <a:p>
          <a:endParaRPr lang="en-US"/>
        </a:p>
      </dgm:t>
    </dgm:pt>
    <dgm:pt modelId="{A1817C13-7259-4810-A01E-FA244FB98A08}">
      <dgm:prSet/>
      <dgm:spPr/>
      <dgm:t>
        <a:bodyPr/>
        <a:lstStyle/>
        <a:p>
          <a:r>
            <a:rPr lang="en-US" dirty="0"/>
            <a:t>Sample IEPs</a:t>
          </a:r>
        </a:p>
      </dgm:t>
      <dgm:extLst>
        <a:ext uri="{E40237B7-FDA0-4F09-8148-C483321AD2D9}">
          <dgm14:cNvPr xmlns:dgm14="http://schemas.microsoft.com/office/drawing/2010/diagram" id="0" name="" descr="Sample IEPs&#10;"/>
        </a:ext>
      </dgm:extLst>
    </dgm:pt>
    <dgm:pt modelId="{DE59DC80-4063-4F7E-9926-4A3817563AA8}" type="parTrans" cxnId="{455BDFB5-9DD4-4074-BB9E-2CABD45D42DD}">
      <dgm:prSet/>
      <dgm:spPr/>
      <dgm:t>
        <a:bodyPr/>
        <a:lstStyle/>
        <a:p>
          <a:endParaRPr lang="en-US"/>
        </a:p>
      </dgm:t>
    </dgm:pt>
    <dgm:pt modelId="{AEAC7EE3-15C7-499B-8F81-DB2D8DD6F9B2}" type="sibTrans" cxnId="{455BDFB5-9DD4-4074-BB9E-2CABD45D42DD}">
      <dgm:prSet/>
      <dgm:spPr/>
      <dgm:t>
        <a:bodyPr/>
        <a:lstStyle/>
        <a:p>
          <a:endParaRPr lang="en-US"/>
        </a:p>
      </dgm:t>
    </dgm:pt>
    <dgm:pt modelId="{41D4420E-6946-4095-84EF-C9CC92CC146C}">
      <dgm:prSet/>
      <dgm:spPr/>
      <dgm:t>
        <a:bodyPr/>
        <a:lstStyle/>
        <a:p>
          <a:r>
            <a:rPr lang="en-US" dirty="0"/>
            <a:t>Crosswalk (Current and New IEP)</a:t>
          </a:r>
        </a:p>
      </dgm:t>
      <dgm:extLst>
        <a:ext uri="{E40237B7-FDA0-4F09-8148-C483321AD2D9}">
          <dgm14:cNvPr xmlns:dgm14="http://schemas.microsoft.com/office/drawing/2010/diagram" id="0" name="" descr="Crosswalk (Current and New IEP)&#10;"/>
        </a:ext>
      </dgm:extLst>
    </dgm:pt>
    <dgm:pt modelId="{1CE32767-DA3E-481E-BA25-74BC4D736B42}" type="parTrans" cxnId="{16515224-1679-4A78-86FA-47AD34F0364E}">
      <dgm:prSet/>
      <dgm:spPr/>
      <dgm:t>
        <a:bodyPr/>
        <a:lstStyle/>
        <a:p>
          <a:endParaRPr lang="en-US"/>
        </a:p>
      </dgm:t>
    </dgm:pt>
    <dgm:pt modelId="{6368FD54-55F5-4F54-A372-44E7EF5F5F99}" type="sibTrans" cxnId="{16515224-1679-4A78-86FA-47AD34F0364E}">
      <dgm:prSet/>
      <dgm:spPr/>
      <dgm:t>
        <a:bodyPr/>
        <a:lstStyle/>
        <a:p>
          <a:endParaRPr lang="en-US"/>
        </a:p>
      </dgm:t>
    </dgm:pt>
    <dgm:pt modelId="{B4B1B94E-673C-47B1-9B8B-DD385E4C79BE}" type="pres">
      <dgm:prSet presAssocID="{D11FA352-56FD-4A60-A623-CC7C523DF6E5}" presName="vert0" presStyleCnt="0">
        <dgm:presLayoutVars>
          <dgm:dir/>
          <dgm:animOne val="branch"/>
          <dgm:animLvl val="lvl"/>
        </dgm:presLayoutVars>
      </dgm:prSet>
      <dgm:spPr/>
    </dgm:pt>
    <dgm:pt modelId="{C198F9A4-F77E-44D8-93A9-402621757FCC}" type="pres">
      <dgm:prSet presAssocID="{21C06D99-9418-4348-8CE5-7099F291B23B}" presName="thickLine" presStyleLbl="alignNode1" presStyleIdx="0" presStyleCnt="5"/>
      <dgm:spPr/>
    </dgm:pt>
    <dgm:pt modelId="{92E5BC5A-AF17-4E58-98A0-C0EA7AFE264E}" type="pres">
      <dgm:prSet presAssocID="{21C06D99-9418-4348-8CE5-7099F291B23B}" presName="horz1" presStyleCnt="0"/>
      <dgm:spPr/>
    </dgm:pt>
    <dgm:pt modelId="{4A5BA44F-1D0B-42B6-9431-3F611616856B}" type="pres">
      <dgm:prSet presAssocID="{21C06D99-9418-4348-8CE5-7099F291B23B}" presName="tx1" presStyleLbl="revTx" presStyleIdx="0" presStyleCnt="5"/>
      <dgm:spPr/>
    </dgm:pt>
    <dgm:pt modelId="{699CE823-EF25-4F33-BDB7-69AEA0CD8E08}" type="pres">
      <dgm:prSet presAssocID="{21C06D99-9418-4348-8CE5-7099F291B23B}" presName="vert1" presStyleCnt="0"/>
      <dgm:spPr/>
    </dgm:pt>
    <dgm:pt modelId="{BD61A710-EC6B-4308-9D1C-9ABD7270B419}" type="pres">
      <dgm:prSet presAssocID="{AFC5B5DC-ACB8-43BF-877F-8C4FFEABFA56}" presName="thickLine" presStyleLbl="alignNode1" presStyleIdx="1" presStyleCnt="5"/>
      <dgm:spPr/>
    </dgm:pt>
    <dgm:pt modelId="{E2B660DF-3D41-44B8-9D0C-F71CD4E7B99D}" type="pres">
      <dgm:prSet presAssocID="{AFC5B5DC-ACB8-43BF-877F-8C4FFEABFA56}" presName="horz1" presStyleCnt="0"/>
      <dgm:spPr/>
    </dgm:pt>
    <dgm:pt modelId="{D76E5574-B3CE-491E-9DCD-AFD508A02CE7}" type="pres">
      <dgm:prSet presAssocID="{AFC5B5DC-ACB8-43BF-877F-8C4FFEABFA56}" presName="tx1" presStyleLbl="revTx" presStyleIdx="1" presStyleCnt="5"/>
      <dgm:spPr/>
    </dgm:pt>
    <dgm:pt modelId="{536D34BC-C040-4CA0-96FE-CD9E62DEDB49}" type="pres">
      <dgm:prSet presAssocID="{AFC5B5DC-ACB8-43BF-877F-8C4FFEABFA56}" presName="vert1" presStyleCnt="0"/>
      <dgm:spPr/>
    </dgm:pt>
    <dgm:pt modelId="{D06226A9-8B0A-4E1C-B34C-662533C83E6D}" type="pres">
      <dgm:prSet presAssocID="{513333BC-AA00-42AB-9ADF-26CC82D6828E}" presName="thickLine" presStyleLbl="alignNode1" presStyleIdx="2" presStyleCnt="5"/>
      <dgm:spPr/>
    </dgm:pt>
    <dgm:pt modelId="{B17F37D5-EC33-4CC8-A9FC-BA9B64E88794}" type="pres">
      <dgm:prSet presAssocID="{513333BC-AA00-42AB-9ADF-26CC82D6828E}" presName="horz1" presStyleCnt="0"/>
      <dgm:spPr/>
    </dgm:pt>
    <dgm:pt modelId="{320CAE0A-325C-481E-9E3D-980249734974}" type="pres">
      <dgm:prSet presAssocID="{513333BC-AA00-42AB-9ADF-26CC82D6828E}" presName="tx1" presStyleLbl="revTx" presStyleIdx="2" presStyleCnt="5"/>
      <dgm:spPr/>
    </dgm:pt>
    <dgm:pt modelId="{08DAAE38-3E84-4A1D-A30C-A47511E73233}" type="pres">
      <dgm:prSet presAssocID="{513333BC-AA00-42AB-9ADF-26CC82D6828E}" presName="vert1" presStyleCnt="0"/>
      <dgm:spPr/>
    </dgm:pt>
    <dgm:pt modelId="{A55127DD-EDB5-43F9-9730-93753BD14EAE}" type="pres">
      <dgm:prSet presAssocID="{A1817C13-7259-4810-A01E-FA244FB98A08}" presName="thickLine" presStyleLbl="alignNode1" presStyleIdx="3" presStyleCnt="5"/>
      <dgm:spPr/>
    </dgm:pt>
    <dgm:pt modelId="{DD5CF69A-000D-423E-8E9C-A671211C9F4D}" type="pres">
      <dgm:prSet presAssocID="{A1817C13-7259-4810-A01E-FA244FB98A08}" presName="horz1" presStyleCnt="0"/>
      <dgm:spPr/>
    </dgm:pt>
    <dgm:pt modelId="{6D6D8467-58C2-450F-AF62-AACD969A8DC0}" type="pres">
      <dgm:prSet presAssocID="{A1817C13-7259-4810-A01E-FA244FB98A08}" presName="tx1" presStyleLbl="revTx" presStyleIdx="3" presStyleCnt="5"/>
      <dgm:spPr/>
    </dgm:pt>
    <dgm:pt modelId="{3470D130-06F9-4A82-B770-B925B3170CE7}" type="pres">
      <dgm:prSet presAssocID="{A1817C13-7259-4810-A01E-FA244FB98A08}" presName="vert1" presStyleCnt="0"/>
      <dgm:spPr/>
    </dgm:pt>
    <dgm:pt modelId="{C190A10F-E148-4968-A76A-B8506ECAD2F4}" type="pres">
      <dgm:prSet presAssocID="{41D4420E-6946-4095-84EF-C9CC92CC146C}" presName="thickLine" presStyleLbl="alignNode1" presStyleIdx="4" presStyleCnt="5"/>
      <dgm:spPr/>
    </dgm:pt>
    <dgm:pt modelId="{0E94ECBD-A5F1-4BAB-BAFF-A0BDA7970078}" type="pres">
      <dgm:prSet presAssocID="{41D4420E-6946-4095-84EF-C9CC92CC146C}" presName="horz1" presStyleCnt="0"/>
      <dgm:spPr/>
    </dgm:pt>
    <dgm:pt modelId="{96F281A5-1939-464E-8ACC-B4023E215DF9}" type="pres">
      <dgm:prSet presAssocID="{41D4420E-6946-4095-84EF-C9CC92CC146C}" presName="tx1" presStyleLbl="revTx" presStyleIdx="4" presStyleCnt="5"/>
      <dgm:spPr/>
    </dgm:pt>
    <dgm:pt modelId="{B55BDA92-CD7E-4F40-9389-1D9EC749DCC2}" type="pres">
      <dgm:prSet presAssocID="{41D4420E-6946-4095-84EF-C9CC92CC146C}" presName="vert1" presStyleCnt="0"/>
      <dgm:spPr/>
    </dgm:pt>
  </dgm:ptLst>
  <dgm:cxnLst>
    <dgm:cxn modelId="{16515224-1679-4A78-86FA-47AD34F0364E}" srcId="{D11FA352-56FD-4A60-A623-CC7C523DF6E5}" destId="{41D4420E-6946-4095-84EF-C9CC92CC146C}" srcOrd="4" destOrd="0" parTransId="{1CE32767-DA3E-481E-BA25-74BC4D736B42}" sibTransId="{6368FD54-55F5-4F54-A372-44E7EF5F5F99}"/>
    <dgm:cxn modelId="{7702112D-C7F8-4044-A7E1-B3944E91874F}" srcId="{D11FA352-56FD-4A60-A623-CC7C523DF6E5}" destId="{21C06D99-9418-4348-8CE5-7099F291B23B}" srcOrd="0" destOrd="0" parTransId="{E393ABA1-AC04-452A-A10E-A837793BF536}" sibTransId="{F74254A8-F4E3-4AC4-BA24-E123B09E86BB}"/>
    <dgm:cxn modelId="{C348E441-7160-4F3B-9CA0-58ACA46A6CDD}" type="presOf" srcId="{513333BC-AA00-42AB-9ADF-26CC82D6828E}" destId="{320CAE0A-325C-481E-9E3D-980249734974}" srcOrd="0" destOrd="0" presId="urn:microsoft.com/office/officeart/2008/layout/LinedList"/>
    <dgm:cxn modelId="{789D7D81-C9B6-4E1C-91FA-DA0BB1725648}" type="presOf" srcId="{21C06D99-9418-4348-8CE5-7099F291B23B}" destId="{4A5BA44F-1D0B-42B6-9431-3F611616856B}" srcOrd="0" destOrd="0" presId="urn:microsoft.com/office/officeart/2008/layout/LinedList"/>
    <dgm:cxn modelId="{801C119B-C08B-4360-9F4C-1202F1DE90A4}" type="presOf" srcId="{AFC5B5DC-ACB8-43BF-877F-8C4FFEABFA56}" destId="{D76E5574-B3CE-491E-9DCD-AFD508A02CE7}" srcOrd="0" destOrd="0" presId="urn:microsoft.com/office/officeart/2008/layout/LinedList"/>
    <dgm:cxn modelId="{8181E19D-A00A-4CC6-BC1C-285453539838}" srcId="{D11FA352-56FD-4A60-A623-CC7C523DF6E5}" destId="{513333BC-AA00-42AB-9ADF-26CC82D6828E}" srcOrd="2" destOrd="0" parTransId="{620884BA-5473-433E-9764-2CFAADEA2ADE}" sibTransId="{86D7298A-BE52-47B2-872F-6301E52A6E44}"/>
    <dgm:cxn modelId="{455BDFB5-9DD4-4074-BB9E-2CABD45D42DD}" srcId="{D11FA352-56FD-4A60-A623-CC7C523DF6E5}" destId="{A1817C13-7259-4810-A01E-FA244FB98A08}" srcOrd="3" destOrd="0" parTransId="{DE59DC80-4063-4F7E-9926-4A3817563AA8}" sibTransId="{AEAC7EE3-15C7-499B-8F81-DB2D8DD6F9B2}"/>
    <dgm:cxn modelId="{984B81ED-2F7B-47CA-980F-7E9DA2FC934A}" srcId="{D11FA352-56FD-4A60-A623-CC7C523DF6E5}" destId="{AFC5B5DC-ACB8-43BF-877F-8C4FFEABFA56}" srcOrd="1" destOrd="0" parTransId="{5CD1DDD0-5599-4660-9C7B-0941A0639E48}" sibTransId="{EF644F6C-3E5F-40ED-8D5B-AA242F13A039}"/>
    <dgm:cxn modelId="{FE372FF5-EEE4-4149-83E4-0BFB6849B707}" type="presOf" srcId="{41D4420E-6946-4095-84EF-C9CC92CC146C}" destId="{96F281A5-1939-464E-8ACC-B4023E215DF9}" srcOrd="0" destOrd="0" presId="urn:microsoft.com/office/officeart/2008/layout/LinedList"/>
    <dgm:cxn modelId="{6218AFFB-E634-4081-9316-08902E64AE94}" type="presOf" srcId="{A1817C13-7259-4810-A01E-FA244FB98A08}" destId="{6D6D8467-58C2-450F-AF62-AACD969A8DC0}" srcOrd="0" destOrd="0" presId="urn:microsoft.com/office/officeart/2008/layout/LinedList"/>
    <dgm:cxn modelId="{4C7982FC-C9EC-40FD-AF83-42F387E41D4E}" type="presOf" srcId="{D11FA352-56FD-4A60-A623-CC7C523DF6E5}" destId="{B4B1B94E-673C-47B1-9B8B-DD385E4C79BE}" srcOrd="0" destOrd="0" presId="urn:microsoft.com/office/officeart/2008/layout/LinedList"/>
    <dgm:cxn modelId="{C471827C-76D1-490F-9607-B801A4D2B38F}" type="presParOf" srcId="{B4B1B94E-673C-47B1-9B8B-DD385E4C79BE}" destId="{C198F9A4-F77E-44D8-93A9-402621757FCC}" srcOrd="0" destOrd="0" presId="urn:microsoft.com/office/officeart/2008/layout/LinedList"/>
    <dgm:cxn modelId="{76FC4C7C-75B8-4C84-9C32-3DDFB7600AE9}" type="presParOf" srcId="{B4B1B94E-673C-47B1-9B8B-DD385E4C79BE}" destId="{92E5BC5A-AF17-4E58-98A0-C0EA7AFE264E}" srcOrd="1" destOrd="0" presId="urn:microsoft.com/office/officeart/2008/layout/LinedList"/>
    <dgm:cxn modelId="{03417C7C-B4C6-443C-8510-C3FF4098B4E8}" type="presParOf" srcId="{92E5BC5A-AF17-4E58-98A0-C0EA7AFE264E}" destId="{4A5BA44F-1D0B-42B6-9431-3F611616856B}" srcOrd="0" destOrd="0" presId="urn:microsoft.com/office/officeart/2008/layout/LinedList"/>
    <dgm:cxn modelId="{5EAC9161-5BFF-4CD0-8C3A-2AF447E3AE41}" type="presParOf" srcId="{92E5BC5A-AF17-4E58-98A0-C0EA7AFE264E}" destId="{699CE823-EF25-4F33-BDB7-69AEA0CD8E08}" srcOrd="1" destOrd="0" presId="urn:microsoft.com/office/officeart/2008/layout/LinedList"/>
    <dgm:cxn modelId="{63606FA8-59F1-442D-98AD-311C18A713A2}" type="presParOf" srcId="{B4B1B94E-673C-47B1-9B8B-DD385E4C79BE}" destId="{BD61A710-EC6B-4308-9D1C-9ABD7270B419}" srcOrd="2" destOrd="0" presId="urn:microsoft.com/office/officeart/2008/layout/LinedList"/>
    <dgm:cxn modelId="{A3C1438A-5347-4799-80A1-515625B15AFF}" type="presParOf" srcId="{B4B1B94E-673C-47B1-9B8B-DD385E4C79BE}" destId="{E2B660DF-3D41-44B8-9D0C-F71CD4E7B99D}" srcOrd="3" destOrd="0" presId="urn:microsoft.com/office/officeart/2008/layout/LinedList"/>
    <dgm:cxn modelId="{4D13FC7D-0200-480B-8AE1-0AF7980E8882}" type="presParOf" srcId="{E2B660DF-3D41-44B8-9D0C-F71CD4E7B99D}" destId="{D76E5574-B3CE-491E-9DCD-AFD508A02CE7}" srcOrd="0" destOrd="0" presId="urn:microsoft.com/office/officeart/2008/layout/LinedList"/>
    <dgm:cxn modelId="{09827375-95D4-47DB-9640-247402F4A1C6}" type="presParOf" srcId="{E2B660DF-3D41-44B8-9D0C-F71CD4E7B99D}" destId="{536D34BC-C040-4CA0-96FE-CD9E62DEDB49}" srcOrd="1" destOrd="0" presId="urn:microsoft.com/office/officeart/2008/layout/LinedList"/>
    <dgm:cxn modelId="{43441607-413C-4E8E-AD56-461A762001B3}" type="presParOf" srcId="{B4B1B94E-673C-47B1-9B8B-DD385E4C79BE}" destId="{D06226A9-8B0A-4E1C-B34C-662533C83E6D}" srcOrd="4" destOrd="0" presId="urn:microsoft.com/office/officeart/2008/layout/LinedList"/>
    <dgm:cxn modelId="{858BC76D-3725-41D4-AE54-1EE6D3176EC8}" type="presParOf" srcId="{B4B1B94E-673C-47B1-9B8B-DD385E4C79BE}" destId="{B17F37D5-EC33-4CC8-A9FC-BA9B64E88794}" srcOrd="5" destOrd="0" presId="urn:microsoft.com/office/officeart/2008/layout/LinedList"/>
    <dgm:cxn modelId="{8EBA0477-3F15-489D-813F-2897538C9F68}" type="presParOf" srcId="{B17F37D5-EC33-4CC8-A9FC-BA9B64E88794}" destId="{320CAE0A-325C-481E-9E3D-980249734974}" srcOrd="0" destOrd="0" presId="urn:microsoft.com/office/officeart/2008/layout/LinedList"/>
    <dgm:cxn modelId="{C14EEA3A-1A00-4B70-BD9A-810E6EF21DFC}" type="presParOf" srcId="{B17F37D5-EC33-4CC8-A9FC-BA9B64E88794}" destId="{08DAAE38-3E84-4A1D-A30C-A47511E73233}" srcOrd="1" destOrd="0" presId="urn:microsoft.com/office/officeart/2008/layout/LinedList"/>
    <dgm:cxn modelId="{65253286-82DA-4B58-B680-0F81CDF2A8E8}" type="presParOf" srcId="{B4B1B94E-673C-47B1-9B8B-DD385E4C79BE}" destId="{A55127DD-EDB5-43F9-9730-93753BD14EAE}" srcOrd="6" destOrd="0" presId="urn:microsoft.com/office/officeart/2008/layout/LinedList"/>
    <dgm:cxn modelId="{08F48E3F-C97B-4493-922B-950AD94B98B7}" type="presParOf" srcId="{B4B1B94E-673C-47B1-9B8B-DD385E4C79BE}" destId="{DD5CF69A-000D-423E-8E9C-A671211C9F4D}" srcOrd="7" destOrd="0" presId="urn:microsoft.com/office/officeart/2008/layout/LinedList"/>
    <dgm:cxn modelId="{6B52CF67-55CD-4029-A7EC-7F687503FABF}" type="presParOf" srcId="{DD5CF69A-000D-423E-8E9C-A671211C9F4D}" destId="{6D6D8467-58C2-450F-AF62-AACD969A8DC0}" srcOrd="0" destOrd="0" presId="urn:microsoft.com/office/officeart/2008/layout/LinedList"/>
    <dgm:cxn modelId="{A27C1EF7-2061-46F2-9ED4-2D58B277BB14}" type="presParOf" srcId="{DD5CF69A-000D-423E-8E9C-A671211C9F4D}" destId="{3470D130-06F9-4A82-B770-B925B3170CE7}" srcOrd="1" destOrd="0" presId="urn:microsoft.com/office/officeart/2008/layout/LinedList"/>
    <dgm:cxn modelId="{D276541F-512D-4E29-9412-A57275AF9197}" type="presParOf" srcId="{B4B1B94E-673C-47B1-9B8B-DD385E4C79BE}" destId="{C190A10F-E148-4968-A76A-B8506ECAD2F4}" srcOrd="8" destOrd="0" presId="urn:microsoft.com/office/officeart/2008/layout/LinedList"/>
    <dgm:cxn modelId="{B00B99F2-43C4-4A4C-B89D-F1DD71EAB5AB}" type="presParOf" srcId="{B4B1B94E-673C-47B1-9B8B-DD385E4C79BE}" destId="{0E94ECBD-A5F1-4BAB-BAFF-A0BDA7970078}" srcOrd="9" destOrd="0" presId="urn:microsoft.com/office/officeart/2008/layout/LinedList"/>
    <dgm:cxn modelId="{4E273563-423B-4326-8544-ACF4CD668988}" type="presParOf" srcId="{0E94ECBD-A5F1-4BAB-BAFF-A0BDA7970078}" destId="{96F281A5-1939-464E-8ACC-B4023E215DF9}" srcOrd="0" destOrd="0" presId="urn:microsoft.com/office/officeart/2008/layout/LinedList"/>
    <dgm:cxn modelId="{2B97DE26-50C4-4E3A-B34A-4C3623D37A04}" type="presParOf" srcId="{0E94ECBD-A5F1-4BAB-BAFF-A0BDA7970078}" destId="{B55BDA92-CD7E-4F40-9389-1D9EC749DCC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259D77-10FD-42B4-9AE0-7C45FFE48DAB}">
      <dsp:nvSpPr>
        <dsp:cNvPr id="0" name=""/>
        <dsp:cNvSpPr/>
      </dsp:nvSpPr>
      <dsp:spPr>
        <a:xfrm>
          <a:off x="0" y="380659"/>
          <a:ext cx="6666833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D0C1F3-4923-4830-B97A-07C6C96325AE}">
      <dsp:nvSpPr>
        <dsp:cNvPr id="0" name=""/>
        <dsp:cNvSpPr/>
      </dsp:nvSpPr>
      <dsp:spPr>
        <a:xfrm>
          <a:off x="333341" y="55939"/>
          <a:ext cx="4666783" cy="6494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Style and formatting updates</a:t>
          </a:r>
        </a:p>
      </dsp:txBody>
      <dsp:txXfrm>
        <a:off x="365044" y="87642"/>
        <a:ext cx="4603377" cy="586034"/>
      </dsp:txXfrm>
    </dsp:sp>
    <dsp:sp modelId="{76FEDB28-B73A-41F4-85D3-9381F977427A}">
      <dsp:nvSpPr>
        <dsp:cNvPr id="0" name=""/>
        <dsp:cNvSpPr/>
      </dsp:nvSpPr>
      <dsp:spPr>
        <a:xfrm>
          <a:off x="0" y="1378579"/>
          <a:ext cx="6666833" cy="4019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458216" rIns="517420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Added “systems” to AAC considerations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Eliminated references to recommended sections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Inserted dotted-line box around transition section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Changed “adult living” to “independent living”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Updated transfer of rights and decision making sections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Restored A, B and C services on the grid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Condensed partial rejection response</a:t>
          </a:r>
        </a:p>
      </dsp:txBody>
      <dsp:txXfrm>
        <a:off x="0" y="1378579"/>
        <a:ext cx="6666833" cy="4019400"/>
      </dsp:txXfrm>
    </dsp:sp>
    <dsp:sp modelId="{4F9D0E80-8596-4116-B4C1-3475ABC5E40E}">
      <dsp:nvSpPr>
        <dsp:cNvPr id="0" name=""/>
        <dsp:cNvSpPr/>
      </dsp:nvSpPr>
      <dsp:spPr>
        <a:xfrm>
          <a:off x="333341" y="1053859"/>
          <a:ext cx="4666783" cy="64944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Technical changes</a:t>
          </a:r>
        </a:p>
      </dsp:txBody>
      <dsp:txXfrm>
        <a:off x="365044" y="1085562"/>
        <a:ext cx="4603377" cy="586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98F9A4-F77E-44D8-93A9-402621757FCC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5BA44F-1D0B-42B6-9431-3F611616856B}">
      <dsp:nvSpPr>
        <dsp:cNvPr id="0" name=""/>
        <dsp:cNvSpPr/>
      </dsp:nvSpPr>
      <dsp:spPr>
        <a:xfrm>
          <a:off x="0" y="675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Translated IEP Form (16 Languages)</a:t>
          </a:r>
        </a:p>
      </dsp:txBody>
      <dsp:txXfrm>
        <a:off x="0" y="675"/>
        <a:ext cx="6900512" cy="1106957"/>
      </dsp:txXfrm>
    </dsp:sp>
    <dsp:sp modelId="{BD61A710-EC6B-4308-9D1C-9ABD7270B419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6E5574-B3CE-491E-9DCD-AFD508A02CE7}">
      <dsp:nvSpPr>
        <dsp:cNvPr id="0" name=""/>
        <dsp:cNvSpPr/>
      </dsp:nvSpPr>
      <dsp:spPr>
        <a:xfrm>
          <a:off x="0" y="1107633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Fillable PDF</a:t>
          </a:r>
        </a:p>
      </dsp:txBody>
      <dsp:txXfrm>
        <a:off x="0" y="1107633"/>
        <a:ext cx="6900512" cy="1106957"/>
      </dsp:txXfrm>
    </dsp:sp>
    <dsp:sp modelId="{D06226A9-8B0A-4E1C-B34C-662533C83E6D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0CAE0A-325C-481E-9E3D-980249734974}">
      <dsp:nvSpPr>
        <dsp:cNvPr id="0" name=""/>
        <dsp:cNvSpPr/>
      </dsp:nvSpPr>
      <dsp:spPr>
        <a:xfrm>
          <a:off x="0" y="2214591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Process Guide</a:t>
          </a:r>
        </a:p>
      </dsp:txBody>
      <dsp:txXfrm>
        <a:off x="0" y="2214591"/>
        <a:ext cx="6900512" cy="1106957"/>
      </dsp:txXfrm>
    </dsp:sp>
    <dsp:sp modelId="{A55127DD-EDB5-43F9-9730-93753BD14EAE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6D8467-58C2-450F-AF62-AACD969A8DC0}">
      <dsp:nvSpPr>
        <dsp:cNvPr id="0" name=""/>
        <dsp:cNvSpPr/>
      </dsp:nvSpPr>
      <dsp:spPr>
        <a:xfrm>
          <a:off x="0" y="3321549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Sample IEPs</a:t>
          </a:r>
        </a:p>
      </dsp:txBody>
      <dsp:txXfrm>
        <a:off x="0" y="3321549"/>
        <a:ext cx="6900512" cy="1106957"/>
      </dsp:txXfrm>
    </dsp:sp>
    <dsp:sp modelId="{C190A10F-E148-4968-A76A-B8506ECAD2F4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F281A5-1939-464E-8ACC-B4023E215DF9}">
      <dsp:nvSpPr>
        <dsp:cNvPr id="0" name=""/>
        <dsp:cNvSpPr/>
      </dsp:nvSpPr>
      <dsp:spPr>
        <a:xfrm>
          <a:off x="0" y="4428507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Crosswalk (Current and New IEP)</a:t>
          </a:r>
        </a:p>
      </dsp:txBody>
      <dsp:txXfrm>
        <a:off x="0" y="4428507"/>
        <a:ext cx="6900512" cy="11069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3AE36A-9849-8734-68B0-2D959C7265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2755D-0799-B19A-BCBD-8C9E999E64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1163C-EE2E-7546-90F8-CF22AAE91DD9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1E47C-F85D-AA6B-B568-76BD637D3E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28AEA-2389-7F26-5A5D-D8C5E312DF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90C47-E711-1845-B18B-7A2271B97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912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51491-C050-C142-BE35-A9B9D73644B3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FC15E-7FD1-034A-9729-2C6FA6821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814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5791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041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93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4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058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13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248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12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21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86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  <a:tabLst>
                <a:tab pos="457200" algn="l"/>
              </a:tabLs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244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26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66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78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51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5466944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23403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76157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83022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1_Title and Conte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1097280" y="1845733"/>
            <a:ext cx="10058400" cy="40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rm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400"/>
              <a:buChar char=" 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400"/>
              <a:buChar char="◦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Char char="◦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9900459" y="6459785"/>
            <a:ext cx="1312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00678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1_Two Conte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1097279" y="1845733"/>
            <a:ext cx="4937600" cy="40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rm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400"/>
              <a:buChar char=" 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400"/>
              <a:buChar char="◦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Char char="◦"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600" cy="40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rm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400"/>
              <a:buChar char=" 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SzPts val="1400"/>
              <a:buChar char="◦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Char char="◦"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sldNum" idx="12"/>
          </p:nvPr>
        </p:nvSpPr>
        <p:spPr>
          <a:xfrm>
            <a:off x="9900459" y="6459785"/>
            <a:ext cx="1312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45392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346038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9841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6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058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413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1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2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FF6852-088F-2460-26AE-643C01A590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8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91A5A-4639-4A17-81AE-6B9D409E8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1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flag&#10;&#10;Description automatically generated with low confidence">
            <a:extLst>
              <a:ext uri="{FF2B5EF4-FFF2-40B4-BE49-F238E27FC236}">
                <a16:creationId xmlns:a16="http://schemas.microsoft.com/office/drawing/2014/main" id="{04FFFA98-BE84-F3D2-7C54-E616A2B54E57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0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711" r:id="rId10"/>
    <p:sldLayoutId id="2147483712" r:id="rId11"/>
    <p:sldLayoutId id="2147483660" r:id="rId12"/>
    <p:sldLayoutId id="2147483713" r:id="rId13"/>
    <p:sldLayoutId id="2147483662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urvey.alchemer.com/s3/7277239/Special-Ed-Leaders-IEP-and-PD-Survey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oe.mass.edu/bese/docs/fy2023/2023-04/item4.docx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natalee.salmon@mass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mass-amherst.zoom.us/meeting/register/tJclf-Cgqj4pGNfwLbSlwT4AlmAH7phDVAZZ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hyperlink" Target="https://www.dmhrsri.com/rsr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alegislature.gov/Laws/GeneralLaws/PartI/TitleXII/Chapter71/Section37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alegislature.gov/Laws/GeneralLaws/PartI/TitleXII/Chapter71B/Section17" TargetMode="External"/><Relationship Id="rId2" Type="http://schemas.openxmlformats.org/officeDocument/2006/relationships/hyperlink" Target="https://malegislature.gov/Laws/GeneralLaws/PartI/TitleII/Chapter15A/Section30A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com/v3/__https:/sites.ed.gov/idea/files/osep11-07rtimemo.pdf__;!!CUhgQOZqV7M!h2qX6_GxMYadubbgJ4cT6eF1pVg2U7hCDIr6bUZm7aveOlV-1Gg8lxmzpZSFT_c4AWSYVUy3_ecSBk334TfQkk165rJu_A$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urldefense.com/v3/__https:/sites.ed.gov/idea/files/idea/policy/speced/guid/idea/memosdcltrs/oseprtipreschoolmemo4-29-16.pdf__;!!CUhgQOZqV7M!h2qX6_GxMYadubbgJ4cT6eF1pVg2U7hCDIr6bUZm7aveOlV-1Gg8lxmzpZSFT_c4AWSYVUy3_ecSBk334TfQkk0kAl0WXA$" TargetMode="External"/><Relationship Id="rId4" Type="http://schemas.openxmlformats.org/officeDocument/2006/relationships/hyperlink" Target="https://sites.ed.gov/idea/multi-tiered-system-of-supports-mtss-response-to-intervention-rti-process-cannot-be-used-to-delay-deny-an-initial-evaluatio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B4766-0EE3-8028-2E23-5FACFF0960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>
                <a:latin typeface="Arial"/>
                <a:cs typeface="Arial"/>
              </a:rPr>
              <a:t>Special Education Leaders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1FB839-A537-685A-EE8C-AF8C11F1A2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>
                <a:latin typeface="Arial"/>
                <a:cs typeface="Arial"/>
              </a:rPr>
              <a:t>Friday, April 28, 2023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2057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B5C2F-8EB8-ACDE-39EA-8A332A053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450800"/>
          </a:xfrm>
        </p:spPr>
        <p:txBody>
          <a:bodyPr>
            <a:normAutofit/>
          </a:bodyPr>
          <a:lstStyle/>
          <a:p>
            <a:r>
              <a:rPr lang="en-US"/>
              <a:t>Key Takeaways from the OSEP Memos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5AB66-B6DB-5305-28A4-7F5A21B5F1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0739" y="2123760"/>
            <a:ext cx="10058400" cy="4023200"/>
          </a:xfrm>
        </p:spPr>
        <p:txBody>
          <a:bodyPr>
            <a:noAutofit/>
          </a:bodyPr>
          <a:lstStyle/>
          <a:p>
            <a:pPr marL="608965" indent="-422910">
              <a:buFont typeface="Wingdings" panose="05000000000000000000" pitchFamily="2" charset="2"/>
              <a:buChar char="Ø"/>
            </a:pPr>
            <a:r>
              <a:rPr lang="en-US" sz="2100">
                <a:latin typeface="Arial"/>
                <a:ea typeface="Calibri" panose="020F0502020204030204" pitchFamily="34" charset="0"/>
                <a:cs typeface="Arial"/>
              </a:rPr>
              <a:t>LEAs</a:t>
            </a:r>
            <a:r>
              <a:rPr lang="en-US" sz="2100">
                <a:effectLst/>
                <a:latin typeface="Arial"/>
                <a:ea typeface="Calibri" panose="020F0502020204030204" pitchFamily="34" charset="0"/>
                <a:cs typeface="Arial"/>
              </a:rPr>
              <a:t> must ensure </a:t>
            </a:r>
            <a:r>
              <a:rPr lang="en-US" sz="2100">
                <a:latin typeface="Arial"/>
                <a:ea typeface="Calibri" panose="020F0502020204030204" pitchFamily="34" charset="0"/>
                <a:cs typeface="Arial"/>
              </a:rPr>
              <a:t>there are</a:t>
            </a:r>
            <a:r>
              <a:rPr lang="en-US" sz="2100">
                <a:effectLst/>
                <a:latin typeface="Arial"/>
                <a:ea typeface="Calibri" panose="020F0502020204030204" pitchFamily="34" charset="0"/>
                <a:cs typeface="Arial"/>
              </a:rPr>
              <a:t> </a:t>
            </a:r>
            <a:r>
              <a:rPr lang="en-US" sz="2100">
                <a:latin typeface="Arial"/>
                <a:ea typeface="Calibri" panose="020F0502020204030204" pitchFamily="34" charset="0"/>
                <a:cs typeface="Arial"/>
              </a:rPr>
              <a:t>systems</a:t>
            </a:r>
            <a:r>
              <a:rPr lang="en-US" sz="2100">
                <a:effectLst/>
                <a:latin typeface="Arial"/>
                <a:ea typeface="Calibri" panose="020F0502020204030204" pitchFamily="34" charset="0"/>
                <a:cs typeface="Arial"/>
              </a:rPr>
              <a:t> in place for meeting the child find requirements as a condition for funding.</a:t>
            </a:r>
            <a:endParaRPr lang="en-US"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100">
                <a:effectLst/>
                <a:ea typeface="Calibri" panose="020F0502020204030204" pitchFamily="34" charset="0"/>
              </a:rPr>
              <a:t>IDEA Part B regulations at 34 C.F.R. §300.301(b) allow a parent to request an initial evaluation </a:t>
            </a:r>
            <a:r>
              <a:rPr lang="en-US" sz="2100" i="1">
                <a:effectLst/>
                <a:ea typeface="Calibri" panose="020F0502020204030204" pitchFamily="34" charset="0"/>
              </a:rPr>
              <a:t>at any time</a:t>
            </a:r>
            <a:r>
              <a:rPr lang="en-US" sz="2100">
                <a:effectLst/>
                <a:ea typeface="Calibri" panose="020F0502020204030204" pitchFamily="34" charset="0"/>
              </a:rPr>
              <a:t> to determine if a child is a child with a disability under IDEA.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100">
                <a:ea typeface="Calibri" panose="020F0502020204030204" pitchFamily="34" charset="0"/>
              </a:rPr>
              <a:t>MTSS </a:t>
            </a:r>
            <a:r>
              <a:rPr lang="en-US" sz="2100">
                <a:effectLst/>
                <a:ea typeface="Calibri" panose="020F0502020204030204" pitchFamily="34" charset="0"/>
              </a:rPr>
              <a:t>may not be used to delay or deny a full and individual evaluation under 34 C.F.R. §§300.304-300.311 for a child suspected of having a disability.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100">
                <a:effectLst/>
                <a:ea typeface="Calibri" panose="020F0502020204030204" pitchFamily="34" charset="0"/>
              </a:rPr>
              <a:t>IDEA does not require or encourage a local or preschool program to use an MTSS approach prior to referral for evaluation or as part of determining whether a 3-, 4-, or 5-year-old is eligible for special education and related services.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100">
                <a:effectLst/>
                <a:ea typeface="Calibri" panose="020F0502020204030204" pitchFamily="34" charset="0"/>
              </a:rPr>
              <a:t>Once an LEA receives a referral from a preschool program, the LEA must initiate an evaluation process to determine if the child is a child with a disability.  </a:t>
            </a:r>
            <a:endParaRPr lang="en-US" sz="21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A29A2C-B6E8-ECBB-43B8-11127B8F24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10145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695D2-C2B1-4C9B-922A-1B231DF17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New IEP Update</a:t>
            </a:r>
          </a:p>
        </p:txBody>
      </p:sp>
    </p:spTree>
    <p:extLst>
      <p:ext uri="{BB962C8B-B14F-4D97-AF65-F5344CB8AC3E}">
        <p14:creationId xmlns:p14="http://schemas.microsoft.com/office/powerpoint/2010/main" val="3496377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4A146D-07D1-401C-A8F4-9989A675D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Final IEP Form</a:t>
            </a:r>
          </a:p>
        </p:txBody>
      </p:sp>
      <p:graphicFrame>
        <p:nvGraphicFramePr>
          <p:cNvPr id="57" name="Content Placeholder 1">
            <a:extLst>
              <a:ext uri="{FF2B5EF4-FFF2-40B4-BE49-F238E27FC236}">
                <a16:creationId xmlns:a16="http://schemas.microsoft.com/office/drawing/2014/main" id="{582B4C82-365F-2366-1A57-16377B4BC3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6058649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06652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CDD5D9-CE56-7BFF-B82A-98B6EEAD5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>
                <a:solidFill>
                  <a:schemeClr val="tx1"/>
                </a:solidFill>
                <a:latin typeface="+mj-lt"/>
                <a:cs typeface="+mj-cs"/>
              </a:rPr>
              <a:t>Training and Professional Development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936906-CC2F-7BDB-AFBD-DBE6BB5DA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>
                <a:latin typeface="+mn-lt"/>
                <a:cs typeface="+mn-cs"/>
              </a:rPr>
              <a:t>IEP Improvement Project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ight bulb over people discussing">
            <a:extLst>
              <a:ext uri="{FF2B5EF4-FFF2-40B4-BE49-F238E27FC236}">
                <a16:creationId xmlns:a16="http://schemas.microsoft.com/office/drawing/2014/main" id="{4ADBE424-5B7E-B1DB-E947-FA79BF1BDE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70" r="10677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13283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3228C1D-3604-30EB-6E8D-5C9FC31F9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tx1"/>
                </a:solidFill>
                <a:latin typeface="+mj-lt"/>
                <a:cs typeface="+mj-cs"/>
              </a:rPr>
              <a:t>Office Hours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B9EC7-5720-DD33-924D-1BA5616BD0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58" y="2894472"/>
            <a:ext cx="5639072" cy="3320668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r>
              <a:rPr lang="en-US" sz="3600" strike="sngStrike">
                <a:latin typeface="+mn-lt"/>
                <a:cs typeface="+mn-cs"/>
              </a:rPr>
              <a:t>Wednesday, April 26, 2-3 pm</a:t>
            </a:r>
          </a:p>
          <a:p>
            <a:pPr marL="0" indent="0">
              <a:buNone/>
            </a:pPr>
            <a:endParaRPr lang="en-US" sz="3600">
              <a:latin typeface="+mn-lt"/>
              <a:cs typeface="+mn-cs"/>
            </a:endParaRPr>
          </a:p>
          <a:p>
            <a:r>
              <a:rPr lang="en-US" sz="3600">
                <a:latin typeface="+mn-lt"/>
                <a:cs typeface="+mn-cs"/>
              </a:rPr>
              <a:t>Wednesday, May 24, 2-3 pm</a:t>
            </a:r>
          </a:p>
          <a:p>
            <a:endParaRPr lang="en-US" sz="3600">
              <a:latin typeface="+mn-lt"/>
              <a:cs typeface="+mn-cs"/>
            </a:endParaRPr>
          </a:p>
          <a:p>
            <a:r>
              <a:rPr lang="en-US" sz="3600">
                <a:latin typeface="+mn-lt"/>
                <a:cs typeface="+mn-cs"/>
              </a:rPr>
              <a:t>Thursday, June 15, 2-3 pm</a:t>
            </a:r>
          </a:p>
        </p:txBody>
      </p:sp>
      <p:pic>
        <p:nvPicPr>
          <p:cNvPr id="6" name="Content Placeholder 5" descr="Back of people's heads and raised hands at corporate presentation with speaker and whiteboard out of focus in background">
            <a:extLst>
              <a:ext uri="{FF2B5EF4-FFF2-40B4-BE49-F238E27FC236}">
                <a16:creationId xmlns:a16="http://schemas.microsoft.com/office/drawing/2014/main" id="{6E5B7C6C-20CE-4AB6-C57E-3ED7D54F54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15869" r="17429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07848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25EA4600-4AF4-B19C-6B48-B4A593E36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42852"/>
            <a:ext cx="10515600" cy="104285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/>
              <a:t>MA Training of Trainers Upcoming Professional Development </a:t>
            </a:r>
          </a:p>
        </p:txBody>
      </p:sp>
      <p:pic>
        <p:nvPicPr>
          <p:cNvPr id="12" name="Picture 11" descr="This webinar is intended for teams of 2 to 5 (including at least one district leader) who will design, lead, and coordinate the IEP rollout across districts/schools. ">
            <a:extLst>
              <a:ext uri="{FF2B5EF4-FFF2-40B4-BE49-F238E27FC236}">
                <a16:creationId xmlns:a16="http://schemas.microsoft.com/office/drawing/2014/main" id="{7B39DA07-3941-39C7-F64C-E8497A9CF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747" y="321734"/>
            <a:ext cx="4339674" cy="2905170"/>
          </a:xfrm>
          <a:prstGeom prst="rect">
            <a:avLst/>
          </a:prstGeom>
        </p:spPr>
      </p:pic>
      <p:sp>
        <p:nvSpPr>
          <p:cNvPr id="127" name="Rectangle 62">
            <a:extLst>
              <a:ext uri="{FF2B5EF4-FFF2-40B4-BE49-F238E27FC236}">
                <a16:creationId xmlns:a16="http://schemas.microsoft.com/office/drawing/2014/main" id="{417CDA24-35F8-4540-8C52-3096D6D94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May 31 &amp; June 1, 2023&#10;12-3pm EST via Zoom">
            <a:extLst>
              <a:ext uri="{FF2B5EF4-FFF2-40B4-BE49-F238E27FC236}">
                <a16:creationId xmlns:a16="http://schemas.microsoft.com/office/drawing/2014/main" id="{BF312E34-0569-8679-96DF-21AA4CDADD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3963" y="321734"/>
            <a:ext cx="3760737" cy="2905170"/>
          </a:xfrm>
          <a:prstGeom prst="rect">
            <a:avLst/>
          </a:prstGeom>
        </p:spPr>
      </p:pic>
      <p:sp>
        <p:nvSpPr>
          <p:cNvPr id="128" name="Rectangle 64">
            <a:extLst>
              <a:ext uri="{FF2B5EF4-FFF2-40B4-BE49-F238E27FC236}">
                <a16:creationId xmlns:a16="http://schemas.microsoft.com/office/drawing/2014/main" id="{8658BFE0-4E65-4174-9C75-687C94E88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66">
            <a:extLst>
              <a:ext uri="{FF2B5EF4-FFF2-40B4-BE49-F238E27FC236}">
                <a16:creationId xmlns:a16="http://schemas.microsoft.com/office/drawing/2014/main" id="{FA75DFED-A0C1-4A83-BE1D-0271C1826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552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Massachusetts IEP Project: Train-the-Trainer">
            <a:extLst>
              <a:ext uri="{FF2B5EF4-FFF2-40B4-BE49-F238E27FC236}">
                <a16:creationId xmlns:a16="http://schemas.microsoft.com/office/drawing/2014/main" id="{D475CF8D-6FEB-7CB3-A092-5BDA9D802F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1" y="4441566"/>
            <a:ext cx="5426764" cy="1139620"/>
          </a:xfrm>
          <a:prstGeom prst="rect">
            <a:avLst/>
          </a:prstGeom>
        </p:spPr>
      </p:pic>
      <p:pic>
        <p:nvPicPr>
          <p:cNvPr id="15" name="Picture 14" descr="Join us for this two-part virtual training to learn more about the new MA DESE IEP Form and how you can prepare IEP Teams to use the new IEP during the 2023-2024 school year.">
            <a:extLst>
              <a:ext uri="{FF2B5EF4-FFF2-40B4-BE49-F238E27FC236}">
                <a16:creationId xmlns:a16="http://schemas.microsoft.com/office/drawing/2014/main" id="{360344D2-348D-7D8E-2DB6-97AC76B2F0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0497" y="3631096"/>
            <a:ext cx="3807668" cy="276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82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73225C-38FE-2F1E-973C-957A4BD5D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What’s Coming?</a:t>
            </a:r>
          </a:p>
        </p:txBody>
      </p:sp>
      <p:sp>
        <p:nvSpPr>
          <p:cNvPr id="29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Content Placeholder 1">
            <a:extLst>
              <a:ext uri="{FF2B5EF4-FFF2-40B4-BE49-F238E27FC236}">
                <a16:creationId xmlns:a16="http://schemas.microsoft.com/office/drawing/2014/main" id="{00D50605-CE88-5DD7-1D04-A1C337123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12541152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2004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FC120-0B7E-C138-D38C-D6A734070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450800"/>
          </a:xfrm>
        </p:spPr>
        <p:txBody>
          <a:bodyPr>
            <a:normAutofit/>
          </a:bodyPr>
          <a:lstStyle/>
          <a:p>
            <a:r>
              <a:rPr lang="en-US">
                <a:latin typeface="Arial"/>
                <a:cs typeface="Arial"/>
              </a:rPr>
              <a:t>Implementation of Funding Support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EC6FA4-2D73-17AF-6CFE-BB02DFE8A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3284" y="2095376"/>
            <a:ext cx="11370972" cy="3886694"/>
          </a:xfrm>
        </p:spPr>
        <p:txBody>
          <a:bodyPr/>
          <a:lstStyle/>
          <a:p>
            <a:pPr marL="608965" indent="-422910"/>
            <a:r>
              <a:rPr lang="en-US" sz="3600" b="1">
                <a:latin typeface="Arial"/>
                <a:cs typeface="Arial"/>
              </a:rPr>
              <a:t>What:</a:t>
            </a:r>
            <a:r>
              <a:rPr lang="en-US" sz="3600">
                <a:latin typeface="Arial"/>
                <a:cs typeface="Arial"/>
              </a:rPr>
              <a:t> Grant funds to support implementation and software adaptation</a:t>
            </a:r>
            <a:endParaRPr lang="en-US">
              <a:latin typeface="Arial"/>
              <a:cs typeface="Arial"/>
            </a:endParaRPr>
          </a:p>
          <a:p>
            <a:pPr marL="608965" indent="-422910"/>
            <a:r>
              <a:rPr lang="en-US" sz="3600" b="1">
                <a:latin typeface="Arial"/>
                <a:cs typeface="Arial"/>
              </a:rPr>
              <a:t>When:</a:t>
            </a:r>
            <a:r>
              <a:rPr lang="en-US" sz="3600">
                <a:latin typeface="Arial"/>
                <a:cs typeface="Arial"/>
              </a:rPr>
              <a:t> Available FY2024; </a:t>
            </a:r>
            <a:r>
              <a:rPr lang="en-US" sz="3600">
                <a:highlight>
                  <a:srgbClr val="FFFF00"/>
                </a:highlight>
                <a:latin typeface="Arial"/>
                <a:cs typeface="Arial"/>
              </a:rPr>
              <a:t>More information in early summer</a:t>
            </a:r>
          </a:p>
          <a:p>
            <a:pPr marL="608965" indent="-422910"/>
            <a:r>
              <a:rPr lang="en-US" sz="3600" b="1">
                <a:latin typeface="Arial"/>
                <a:cs typeface="Arial"/>
              </a:rPr>
              <a:t>Who: </a:t>
            </a:r>
            <a:r>
              <a:rPr lang="en-US" sz="3600">
                <a:latin typeface="Arial"/>
                <a:cs typeface="Arial"/>
              </a:rPr>
              <a:t>Available to LEAs, Approved Special Ed. Schools, and Collaboratives</a:t>
            </a:r>
          </a:p>
        </p:txBody>
      </p:sp>
    </p:spTree>
    <p:extLst>
      <p:ext uri="{BB962C8B-B14F-4D97-AF65-F5344CB8AC3E}">
        <p14:creationId xmlns:p14="http://schemas.microsoft.com/office/powerpoint/2010/main" val="1007870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D029E9D-7A8B-86D2-878F-4FAA3FD55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-782637"/>
            <a:ext cx="11557000" cy="2852737"/>
          </a:xfrm>
        </p:spPr>
        <p:txBody>
          <a:bodyPr/>
          <a:lstStyle/>
          <a:p>
            <a:r>
              <a:rPr lang="en-US"/>
              <a:t>Summary of Survey Responses</a:t>
            </a:r>
          </a:p>
        </p:txBody>
      </p:sp>
      <p:pic>
        <p:nvPicPr>
          <p:cNvPr id="1026" name="Picture 2" descr="Survey Says... - Plaine Products">
            <a:extLst>
              <a:ext uri="{FF2B5EF4-FFF2-40B4-BE49-F238E27FC236}">
                <a16:creationId xmlns:a16="http://schemas.microsoft.com/office/drawing/2014/main" id="{083401C3-EA5A-3D8C-2E11-7BEBCAD2C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477" y="2481264"/>
            <a:ext cx="3701045" cy="230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EBCD6-E2A5-47DB-C2DF-1EF02F4D60EC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6B528F-4400-2E74-9B1A-67100BF9477F}"/>
              </a:ext>
            </a:extLst>
          </p:cNvPr>
          <p:cNvSpPr txBox="1"/>
          <p:nvPr/>
        </p:nvSpPr>
        <p:spPr>
          <a:xfrm>
            <a:off x="533400" y="5199065"/>
            <a:ext cx="1134015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>
                <a:hlinkClick r:id="rId4"/>
              </a:rPr>
              <a:t>https://survey.alchemer.com/s3/7277239/Special-Ed-Leaders-IEP-and-PD-Survey</a:t>
            </a:r>
            <a:r>
              <a:rPr lang="en-US" sz="2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2725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945C6-9AD6-DD07-29D2-42ABAFCA8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Survey Results: # of Responses</a:t>
            </a:r>
          </a:p>
        </p:txBody>
      </p:sp>
      <p:pic>
        <p:nvPicPr>
          <p:cNvPr id="6" name="Picture 5" descr="Graph showing the percentage and number of responses from the survey question &quot;Which school year do you plan to roll out the updated IEP form?&quot; &#10;&#10;Responses: School Year 2023-2024 = 26.9% (45 responses)&#10;School Year 2024-2025 = 73.1% (122 responses) ">
            <a:extLst>
              <a:ext uri="{FF2B5EF4-FFF2-40B4-BE49-F238E27FC236}">
                <a16:creationId xmlns:a16="http://schemas.microsoft.com/office/drawing/2014/main" id="{795DE0B3-6140-E1C1-D75C-75703EA18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7562" y="1675227"/>
            <a:ext cx="8516875" cy="504624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9DE362-D742-1310-ED9C-E145BE1C838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indent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lvl="0" indent="0">
                <a:spcBef>
                  <a:spcPts val="0"/>
                </a:spcBef>
                <a:spcAft>
                  <a:spcPts val="600"/>
                </a:spcAft>
                <a:buNone/>
              </a:pPr>
              <a:t>19</a:t>
            </a:fld>
            <a:endParaRPr lang="en-US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9998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FE90AB-6E4B-2BE9-F85A-60276EF47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/>
                <a:cs typeface="Arial"/>
              </a:rPr>
              <a:t>Agenda</a:t>
            </a:r>
            <a:endParaRPr lang="en-US" b="1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BC87A8-6AB0-2138-7DF3-85A90C556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486" y="2086984"/>
            <a:ext cx="11491784" cy="440589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</a:pPr>
            <a:r>
              <a:rPr lang="en-US" sz="4000" b="0" i="0">
                <a:solidFill>
                  <a:srgbClr val="000000"/>
                </a:solidFill>
                <a:effectLst/>
                <a:latin typeface="inherit"/>
                <a:cs typeface="Arial"/>
              </a:rPr>
              <a:t>Special Education </a:t>
            </a:r>
            <a:r>
              <a:rPr lang="en-US" sz="4000">
                <a:solidFill>
                  <a:srgbClr val="000000"/>
                </a:solidFill>
                <a:latin typeface="inherit"/>
                <a:cs typeface="Arial"/>
              </a:rPr>
              <a:t>U</a:t>
            </a:r>
            <a:r>
              <a:rPr lang="en-US" sz="4000" b="0" i="0">
                <a:solidFill>
                  <a:srgbClr val="000000"/>
                </a:solidFill>
                <a:effectLst/>
                <a:latin typeface="inherit"/>
                <a:cs typeface="Arial"/>
              </a:rPr>
              <a:t>pdates</a:t>
            </a:r>
            <a:endParaRPr lang="en-US" sz="4000" b="0" i="0">
              <a:solidFill>
                <a:srgbClr val="000000"/>
              </a:solidFill>
              <a:effectLst/>
              <a:latin typeface="Calibri" panose="020F0502020204030204" pitchFamily="34" charset="0"/>
              <a:cs typeface="Arial"/>
            </a:endParaRPr>
          </a:p>
          <a:p>
            <a:pPr>
              <a:spcBef>
                <a:spcPts val="0"/>
              </a:spcBef>
            </a:pPr>
            <a:r>
              <a:rPr lang="en-US" sz="4000" b="0" i="0">
                <a:solidFill>
                  <a:srgbClr val="000000"/>
                </a:solidFill>
                <a:effectLst/>
                <a:latin typeface="inherit"/>
                <a:cs typeface="Arial"/>
              </a:rPr>
              <a:t>New IEP Update</a:t>
            </a:r>
            <a:endParaRPr lang="en-US" sz="4000" b="0" i="0">
              <a:solidFill>
                <a:srgbClr val="000000"/>
              </a:solidFill>
              <a:effectLst/>
              <a:latin typeface="Calibri" panose="020F0502020204030204" pitchFamily="34" charset="0"/>
              <a:cs typeface="Arial"/>
            </a:endParaRPr>
          </a:p>
          <a:p>
            <a:pPr>
              <a:spcBef>
                <a:spcPts val="0"/>
              </a:spcBef>
            </a:pPr>
            <a:r>
              <a:rPr lang="en-US" sz="4000" b="0" i="0">
                <a:solidFill>
                  <a:srgbClr val="000000"/>
                </a:solidFill>
                <a:effectLst/>
                <a:latin typeface="inherit"/>
                <a:cs typeface="Arial"/>
              </a:rPr>
              <a:t>Proposed New </a:t>
            </a:r>
            <a:r>
              <a:rPr lang="en-US" sz="4000">
                <a:solidFill>
                  <a:srgbClr val="000000"/>
                </a:solidFill>
                <a:latin typeface="inherit"/>
                <a:cs typeface="Arial"/>
              </a:rPr>
              <a:t>O</a:t>
            </a:r>
            <a:r>
              <a:rPr lang="en-US" sz="4000" b="0" i="0">
                <a:solidFill>
                  <a:srgbClr val="000000"/>
                </a:solidFill>
                <a:effectLst/>
                <a:latin typeface="inherit"/>
                <a:cs typeface="Arial"/>
              </a:rPr>
              <a:t>ptions for Special </a:t>
            </a:r>
            <a:r>
              <a:rPr lang="en-US" sz="4000">
                <a:solidFill>
                  <a:srgbClr val="000000"/>
                </a:solidFill>
                <a:latin typeface="inherit"/>
                <a:cs typeface="Arial"/>
              </a:rPr>
              <a:t>E</a:t>
            </a:r>
            <a:r>
              <a:rPr lang="en-US" sz="4000" b="0" i="0">
                <a:solidFill>
                  <a:srgbClr val="000000"/>
                </a:solidFill>
                <a:effectLst/>
                <a:latin typeface="inherit"/>
                <a:cs typeface="Arial"/>
              </a:rPr>
              <a:t>ducation </a:t>
            </a:r>
            <a:r>
              <a:rPr lang="en-US" sz="4000">
                <a:solidFill>
                  <a:srgbClr val="000000"/>
                </a:solidFill>
                <a:latin typeface="inherit"/>
                <a:cs typeface="Arial"/>
              </a:rPr>
              <a:t>L</a:t>
            </a:r>
            <a:r>
              <a:rPr lang="en-US" sz="4000" b="0" i="0">
                <a:solidFill>
                  <a:srgbClr val="000000"/>
                </a:solidFill>
                <a:effectLst/>
                <a:latin typeface="inherit"/>
                <a:cs typeface="Arial"/>
              </a:rPr>
              <a:t>icensure</a:t>
            </a:r>
            <a:endParaRPr lang="en-US" sz="4000" b="0" i="0">
              <a:solidFill>
                <a:srgbClr val="000000"/>
              </a:solidFill>
              <a:effectLst/>
              <a:latin typeface="Calibri" panose="020F0502020204030204" pitchFamily="34" charset="0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4000" b="0" i="0">
              <a:solidFill>
                <a:srgbClr val="000000"/>
              </a:solidFill>
              <a:effectLst/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4136953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D0C75-4CB7-181C-E298-07B5F6E14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686" y="33015"/>
            <a:ext cx="10841435" cy="1195356"/>
          </a:xfrm>
        </p:spPr>
        <p:txBody>
          <a:bodyPr>
            <a:normAutofit fontScale="90000"/>
          </a:bodyPr>
          <a:lstStyle/>
          <a:p>
            <a:r>
              <a:rPr lang="en-US"/>
              <a:t>Top Ten Topics for Professional Development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22B3B6-5DAB-7540-FE46-6E596B1F6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149" y="2134075"/>
            <a:ext cx="11370972" cy="5049746"/>
          </a:xfrm>
        </p:spPr>
        <p:txBody>
          <a:bodyPr/>
          <a:lstStyle/>
          <a:p>
            <a:r>
              <a:rPr lang="en-US" b="1"/>
              <a:t>Updated IEP Form and Process </a:t>
            </a:r>
            <a:r>
              <a:rPr lang="en-US"/>
              <a:t>– 87.5% (147)</a:t>
            </a:r>
          </a:p>
          <a:p>
            <a:r>
              <a:rPr lang="en-US" b="1"/>
              <a:t>Addressing mental health, social, emotional, and behavioral needs of students with disabilities </a:t>
            </a:r>
            <a:r>
              <a:rPr lang="en-US"/>
              <a:t>- 60% (101)</a:t>
            </a:r>
          </a:p>
          <a:p>
            <a:r>
              <a:rPr lang="en-US" b="1"/>
              <a:t>Personnel – Recruitment, Preparation, PD, Training </a:t>
            </a:r>
            <a:r>
              <a:rPr lang="en-US"/>
              <a:t>– 43.5% (73)</a:t>
            </a:r>
          </a:p>
          <a:p>
            <a:r>
              <a:rPr lang="en-US" b="1"/>
              <a:t>Fiscal Matters Related to Special Education </a:t>
            </a:r>
            <a:r>
              <a:rPr lang="en-US"/>
              <a:t>– 32.1% (54)</a:t>
            </a:r>
          </a:p>
          <a:p>
            <a:r>
              <a:rPr lang="en-US" b="1"/>
              <a:t>Special Education Determinations </a:t>
            </a:r>
            <a:r>
              <a:rPr lang="en-US"/>
              <a:t>– 31.5% (53)</a:t>
            </a:r>
          </a:p>
          <a:p>
            <a:pPr marL="25400" indent="0">
              <a:buNone/>
            </a:pPr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3790EB-F396-F13A-1186-B2114CFAF1B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65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D0C75-4CB7-181C-E298-07B5F6E14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69" y="33015"/>
            <a:ext cx="11094720" cy="1450800"/>
          </a:xfrm>
        </p:spPr>
        <p:txBody>
          <a:bodyPr/>
          <a:lstStyle/>
          <a:p>
            <a:pPr algn="ctr"/>
            <a:r>
              <a:rPr lang="en-US" dirty="0"/>
              <a:t>Top Ten Topics for Professional Development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22B3B6-5DAB-7540-FE46-6E596B1F6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7743" y="1808254"/>
            <a:ext cx="11370972" cy="5049746"/>
          </a:xfrm>
        </p:spPr>
        <p:txBody>
          <a:bodyPr/>
          <a:lstStyle/>
          <a:p>
            <a:r>
              <a:rPr lang="en-US" b="1"/>
              <a:t>Complaints and Dispute Resolution (Indicators 15 &amp; 16) </a:t>
            </a:r>
            <a:r>
              <a:rPr lang="en-US"/>
              <a:t>– 26.8% (45)</a:t>
            </a:r>
          </a:p>
          <a:p>
            <a:r>
              <a:rPr lang="en-US" b="1"/>
              <a:t>Inclusion/LRE (Indicators 5 &amp; 6) </a:t>
            </a:r>
            <a:r>
              <a:rPr lang="en-US"/>
              <a:t>– 25.6% (43)</a:t>
            </a:r>
          </a:p>
          <a:p>
            <a:r>
              <a:rPr lang="en-US" b="1"/>
              <a:t>Secondary Transition &amp; Post-School Outcomes </a:t>
            </a:r>
            <a:r>
              <a:rPr lang="en-US"/>
              <a:t>(Indicators 13 &amp; 14) – 23.8% (40)</a:t>
            </a:r>
          </a:p>
          <a:p>
            <a:r>
              <a:rPr lang="en-US" b="1"/>
              <a:t>Discipline (Indicator 4) </a:t>
            </a:r>
            <a:r>
              <a:rPr lang="en-US"/>
              <a:t>– 20.2% (34)</a:t>
            </a:r>
          </a:p>
          <a:p>
            <a:r>
              <a:rPr lang="en-US" b="1"/>
              <a:t>Equitable Services </a:t>
            </a:r>
            <a:r>
              <a:rPr lang="en-US"/>
              <a:t>– 16.1% (27)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3790EB-F396-F13A-1186-B2114CFAF1B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394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D6932-B99D-4D67-8164-BB43EEF39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/>
              <a:t>Proposed New Special Education License Options</a:t>
            </a:r>
          </a:p>
        </p:txBody>
      </p:sp>
    </p:spTree>
    <p:extLst>
      <p:ext uri="{BB962C8B-B14F-4D97-AF65-F5344CB8AC3E}">
        <p14:creationId xmlns:p14="http://schemas.microsoft.com/office/powerpoint/2010/main" val="42758581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AAEEA1-492F-4164-B166-2D64014A7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Proposed Amendments to 603 CMR 7.00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C7DFF9-77F4-4FF3-99C4-11925D7F7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/>
              <a:t>Allow educators with Initial and Professional licenses to obtain Provisional licenses in special education areas and in English as a Second Language; 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/>
              <a:t>Create a new grade span, PreK-2, for two licenses: </a:t>
            </a:r>
          </a:p>
          <a:p>
            <a:pPr marL="914400" lvl="1" indent="-45720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/>
              <a:t>teacher of students with moderate disabilities and</a:t>
            </a:r>
          </a:p>
          <a:p>
            <a:pPr marL="914400" lvl="1" indent="-45720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/>
              <a:t>teacher of students with severe disabilities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/>
              <a:t>Permit applicants for Provisional licenses to meet a requirement through demonstrating knowledge, as an alternative to meeting the requirement by taking a course or seminar; and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/>
              <a:t>Create a new Provisional license for school nurses.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/>
              <a:t>Read full memo to Board of Elementary and Secondary Education </a:t>
            </a:r>
            <a:r>
              <a:rPr lang="en-US">
                <a:hlinkClick r:id="rId2"/>
              </a:rPr>
              <a:t>here</a:t>
            </a:r>
            <a:r>
              <a:rPr lang="en-US"/>
              <a:t>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7691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5E6555-7291-3AAF-2019-A8B7D3554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>
                <a:solidFill>
                  <a:schemeClr val="bg1"/>
                </a:solidFill>
                <a:latin typeface="Arial"/>
                <a:cs typeface="Arial"/>
              </a:rPr>
              <a:t>Q&amp;A</a:t>
            </a:r>
            <a:endParaRPr lang="en-US" sz="6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130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FEB0D-CC7E-4DDA-AD43-1B03DCE07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Special Education Updates</a:t>
            </a:r>
          </a:p>
        </p:txBody>
      </p:sp>
    </p:spTree>
    <p:extLst>
      <p:ext uri="{BB962C8B-B14F-4D97-AF65-F5344CB8AC3E}">
        <p14:creationId xmlns:p14="http://schemas.microsoft.com/office/powerpoint/2010/main" val="26870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AF5FF1-CE6C-55D8-FA55-B15357803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>
                <a:latin typeface="Arial"/>
                <a:cs typeface="Arial"/>
              </a:rPr>
              <a:t>Restraint/Seclusion* Reduction Initiative Opportunities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E400DE1-E7FE-5A59-7761-3E59724BB4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811636" y="2114465"/>
            <a:ext cx="7061887" cy="675936"/>
          </a:xfrm>
        </p:spPr>
        <p:txBody>
          <a:bodyPr>
            <a:normAutofit/>
          </a:bodyPr>
          <a:lstStyle/>
          <a:p>
            <a:r>
              <a:rPr lang="en-US">
                <a:latin typeface="Arial"/>
                <a:cs typeface="Arial"/>
              </a:rPr>
              <a:t>Join the Interagency Advisory Committee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5F92FE9-C537-A7C9-6A97-7452E978AF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28074" y="3116142"/>
            <a:ext cx="11963926" cy="436057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latin typeface="Arial"/>
                <a:cs typeface="Arial"/>
              </a:rPr>
              <a:t>This prevention initiative brings together leaders of various state agencies and partner organizations.</a:t>
            </a:r>
          </a:p>
          <a:p>
            <a:r>
              <a:rPr lang="en-US" sz="2000">
                <a:latin typeface="Arial"/>
                <a:cs typeface="Arial"/>
              </a:rPr>
              <a:t>Together, the committee focuses on efforts to prevent and reduce the use of restraint and seclusion across human service organizations.</a:t>
            </a:r>
            <a:endParaRPr lang="en-US" sz="2000"/>
          </a:p>
          <a:p>
            <a:r>
              <a:rPr lang="en-US" sz="2000">
                <a:latin typeface="Arial"/>
                <a:cs typeface="Arial"/>
              </a:rPr>
              <a:t>The Committee is currently looking for school and district leaders interested in joining the Committee, which meets quarterly.  </a:t>
            </a:r>
            <a:endParaRPr lang="en-US" sz="2000"/>
          </a:p>
          <a:p>
            <a:r>
              <a:rPr lang="en-US" sz="2000">
                <a:latin typeface="Arial"/>
                <a:cs typeface="Arial"/>
              </a:rPr>
              <a:t>If you are interested please contact Natalee Salmon at </a:t>
            </a:r>
            <a:r>
              <a:rPr lang="en-US" sz="2000">
                <a:latin typeface="Arial"/>
                <a:cs typeface="Arial"/>
                <a:hlinkClick r:id="rId3"/>
              </a:rPr>
              <a:t>natalee.salmon@mass.gov</a:t>
            </a:r>
            <a:r>
              <a:rPr lang="en-US" sz="2000"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endParaRPr lang="en-US" sz="2000">
              <a:latin typeface="Arial"/>
              <a:cs typeface="Arial"/>
            </a:endParaRPr>
          </a:p>
          <a:p>
            <a:pPr marL="0" indent="0">
              <a:buNone/>
            </a:pPr>
            <a:endParaRPr lang="en-US" sz="200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000">
                <a:latin typeface="Arial"/>
                <a:cs typeface="Arial"/>
              </a:rPr>
              <a:t>* Seclusion is prohibited in publicly funded elementary and secondary education programs in MA. </a:t>
            </a:r>
          </a:p>
          <a:p>
            <a:endParaRPr lang="en-US" sz="2000">
              <a:latin typeface="Arial"/>
              <a:cs typeface="Arial"/>
            </a:endParaRPr>
          </a:p>
          <a:p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808407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B003697-3508-40CE-C849-64B705399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693400" cy="1042852"/>
          </a:xfrm>
        </p:spPr>
        <p:txBody>
          <a:bodyPr>
            <a:normAutofit fontScale="90000"/>
          </a:bodyPr>
          <a:lstStyle/>
          <a:p>
            <a:pPr algn="ctr"/>
            <a:r>
              <a:rPr lang="en-US">
                <a:latin typeface="Arial"/>
                <a:cs typeface="Arial"/>
              </a:rPr>
              <a:t>Restraint/Seclusion Reduction Initiative Opportunities</a:t>
            </a:r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F65494-04C1-28C4-555C-BC9CB58EF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94212" y="1796789"/>
            <a:ext cx="5157787" cy="675935"/>
          </a:xfrm>
        </p:spPr>
        <p:txBody>
          <a:bodyPr>
            <a:normAutofit/>
          </a:bodyPr>
          <a:lstStyle/>
          <a:p>
            <a:r>
              <a:rPr lang="en-US" sz="2800" u="sng">
                <a:latin typeface="Arial"/>
                <a:cs typeface="Arial"/>
              </a:rPr>
              <a:t>Upcoming Training</a:t>
            </a:r>
            <a:endParaRPr lang="en-US" sz="2800" u="s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79163-6EE3-E23E-7453-7A1B8DB0A5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4"/>
            <a:ext cx="8405812" cy="3729765"/>
          </a:xfrm>
        </p:spPr>
        <p:txBody>
          <a:bodyPr>
            <a:normAutofit/>
          </a:bodyPr>
          <a:lstStyle/>
          <a:p>
            <a:r>
              <a:rPr lang="en-US" b="1">
                <a:latin typeface="Arial"/>
                <a:cs typeface="Arial"/>
              </a:rPr>
              <a:t>DMH’s 23</a:t>
            </a:r>
            <a:r>
              <a:rPr lang="en-US" b="1" baseline="30000">
                <a:latin typeface="Arial"/>
                <a:cs typeface="Arial"/>
              </a:rPr>
              <a:t>rd</a:t>
            </a:r>
            <a:r>
              <a:rPr lang="en-US" b="1">
                <a:latin typeface="Arial"/>
                <a:cs typeface="Arial"/>
              </a:rPr>
              <a:t> Annual Provider Forum on Restraint and Seclusion Prevention</a:t>
            </a:r>
          </a:p>
          <a:p>
            <a:r>
              <a:rPr lang="en-US">
                <a:latin typeface="Arial"/>
                <a:cs typeface="Arial"/>
              </a:rPr>
              <a:t>Thursday, May 11th, 2023</a:t>
            </a:r>
          </a:p>
          <a:p>
            <a:pPr marL="0" indent="0">
              <a:buNone/>
            </a:pPr>
            <a:r>
              <a:rPr lang="en-US">
                <a:latin typeface="Arial"/>
                <a:cs typeface="Arial"/>
              </a:rPr>
              <a:t>   9:00 AM – 12:00 PM EST Via Zoom</a:t>
            </a:r>
          </a:p>
          <a:p>
            <a:r>
              <a:rPr lang="en-US">
                <a:latin typeface="Arial"/>
                <a:cs typeface="Arial"/>
                <a:hlinkClick r:id="rId3"/>
              </a:rPr>
              <a:t>Link for Training Registration</a:t>
            </a:r>
            <a:endParaRPr lang="en-US">
              <a:latin typeface="Arial"/>
              <a:cs typeface="Arial"/>
            </a:endParaRPr>
          </a:p>
          <a:p>
            <a:r>
              <a:rPr lang="en-US">
                <a:latin typeface="Arial"/>
                <a:cs typeface="Arial"/>
                <a:hlinkClick r:id="rId4"/>
              </a:rPr>
              <a:t>More Information about the Restraint/Seclusion Reduction Initiative</a:t>
            </a:r>
            <a:endParaRPr lang="en-US">
              <a:latin typeface="Arial"/>
              <a:cs typeface="Arial"/>
            </a:endParaRPr>
          </a:p>
          <a:p>
            <a:endParaRPr lang="en-US"/>
          </a:p>
        </p:txBody>
      </p:sp>
      <p:pic>
        <p:nvPicPr>
          <p:cNvPr id="7" name="Picture 4" descr="Massachusetts Department of Mental Health logo">
            <a:extLst>
              <a:ext uri="{FF2B5EF4-FFF2-40B4-BE49-F238E27FC236}">
                <a16:creationId xmlns:a16="http://schemas.microsoft.com/office/drawing/2014/main" id="{A6A33BEA-BF88-5694-3171-9DED8C1302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1198" y="3166335"/>
            <a:ext cx="2120901" cy="212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351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880D9C8-5B56-C85A-0796-84E77CEB3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064" y="193927"/>
            <a:ext cx="10058400" cy="1450800"/>
          </a:xfrm>
        </p:spPr>
        <p:txBody>
          <a:bodyPr/>
          <a:lstStyle/>
          <a:p>
            <a:r>
              <a:rPr lang="en-US"/>
              <a:t>March 24, 2023 Letter from Secretary Cardona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4BCD114-EED9-B7B4-3A47-CFFE6B430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1845732"/>
            <a:ext cx="10748822" cy="472566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/>
              <a:t>Letter calls for an end to corporal punishment in schools.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/>
              <a:t>Already prohibited in MA. </a:t>
            </a:r>
            <a:r>
              <a:rPr lang="en-US">
                <a:hlinkClick r:id="rId3"/>
              </a:rPr>
              <a:t>G.L. c. 71, sec. 37G</a:t>
            </a:r>
            <a:r>
              <a:rPr lang="en-US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>
                <a:solidFill>
                  <a:srgbClr val="030A13"/>
                </a:solidFill>
                <a:latin typeface="Helvetica Neue"/>
              </a:rPr>
              <a:t>M</a:t>
            </a:r>
            <a:r>
              <a:rPr lang="en-US" b="0" i="0">
                <a:solidFill>
                  <a:srgbClr val="030A13"/>
                </a:solidFill>
                <a:effectLst/>
                <a:latin typeface="Helvetica Neue"/>
              </a:rPr>
              <a:t>ake every effort to provide children with safe and supportive environments that protect and enhance their physical, emotional, and mental well-being.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0" i="0">
                <a:solidFill>
                  <a:srgbClr val="030A13"/>
                </a:solidFill>
                <a:effectLst/>
                <a:latin typeface="Helvetica Neue"/>
              </a:rPr>
              <a:t>Evidence-based strategies, such as multi-tiered systems of supports and positive behavioral interventions and supports, and other research-backed educational practices are designed to meet students' social, emotional, and mental health needs and improve school climate and safety.</a:t>
            </a:r>
            <a:endParaRPr lang="en-US">
              <a:solidFill>
                <a:srgbClr val="030A13"/>
              </a:solidFill>
              <a:latin typeface="Helvetica Neue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0" i="0">
                <a:solidFill>
                  <a:srgbClr val="030A13"/>
                </a:solidFill>
                <a:effectLst/>
                <a:latin typeface="Helvetica Neue"/>
              </a:rPr>
              <a:t>Review footnote 1: discussion of restraint and seclusion, as well as resources issued by U.S. Department of Education </a:t>
            </a:r>
          </a:p>
        </p:txBody>
      </p:sp>
    </p:spTree>
    <p:extLst>
      <p:ext uri="{BB962C8B-B14F-4D97-AF65-F5344CB8AC3E}">
        <p14:creationId xmlns:p14="http://schemas.microsoft.com/office/powerpoint/2010/main" val="1626397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027383D-016F-1C2B-4E10-7BC2D8DEF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388" y="132144"/>
            <a:ext cx="10058400" cy="1450800"/>
          </a:xfrm>
        </p:spPr>
        <p:txBody>
          <a:bodyPr>
            <a:noAutofit/>
          </a:bodyPr>
          <a:lstStyle/>
          <a:p>
            <a:r>
              <a:rPr lang="en-US"/>
              <a:t>Massachusetts Inclusive Concurrent Enrollment Initiative (MAICEI)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05F42DA-6AC4-84CF-D8D2-CD58079B4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902" y="2237030"/>
            <a:ext cx="10058400" cy="40232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0" i="0">
                <a:solidFill>
                  <a:srgbClr val="000000"/>
                </a:solidFill>
                <a:effectLst/>
              </a:rPr>
              <a:t>Now codified in Mass. General Laws </a:t>
            </a:r>
            <a:r>
              <a:rPr lang="en-US" sz="2800" b="0" i="0" u="sng" strike="noStrike">
                <a:solidFill>
                  <a:srgbClr val="0000FF"/>
                </a:solidFill>
                <a:effectLst/>
                <a:hlinkClick r:id="rId2"/>
              </a:rPr>
              <a:t>c. 15A, §30A</a:t>
            </a:r>
            <a:r>
              <a:rPr lang="en-US" sz="2800" b="0" i="0">
                <a:solidFill>
                  <a:srgbClr val="000000"/>
                </a:solidFill>
                <a:effectLst/>
              </a:rPr>
              <a:t>; </a:t>
            </a:r>
            <a:r>
              <a:rPr lang="en-US" sz="2800" b="0" i="0" u="sng" strike="noStrike">
                <a:solidFill>
                  <a:srgbClr val="0000FF"/>
                </a:solidFill>
                <a:effectLst/>
                <a:hlinkClick r:id="rId3"/>
              </a:rPr>
              <a:t>c. 71B, § 17</a:t>
            </a:r>
            <a:endParaRPr lang="en-US" sz="2800" b="0" i="0" u="sng" strike="noStrike">
              <a:solidFill>
                <a:srgbClr val="0000FF"/>
              </a:solidFill>
              <a:effectLst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0" i="0">
                <a:solidFill>
                  <a:srgbClr val="000000"/>
                </a:solidFill>
                <a:effectLst/>
              </a:rPr>
              <a:t>Promotes higher education opportunities for students with intellectual disabilities, autism, and other developmental disabilities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>
                <a:solidFill>
                  <a:srgbClr val="000000"/>
                </a:solidFill>
              </a:rPr>
              <a:t>E</a:t>
            </a:r>
            <a:r>
              <a:rPr lang="en-US" b="0" i="0">
                <a:solidFill>
                  <a:srgbClr val="000000"/>
                </a:solidFill>
                <a:effectLst/>
              </a:rPr>
              <a:t>xpands funding sources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0" i="0" u="none" strike="noStrike">
                <a:solidFill>
                  <a:srgbClr val="000000"/>
                </a:solidFill>
                <a:effectLst/>
              </a:rPr>
              <a:t>Requires all state colleges and universities to establish guidelines for student selection</a:t>
            </a:r>
            <a:r>
              <a:rPr lang="en-US" b="0" i="0">
                <a:solidFill>
                  <a:srgbClr val="000000"/>
                </a:solidFill>
                <a:effectLst/>
              </a:rPr>
              <a:t>​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b="0" i="0" u="none" strike="noStrike">
                <a:solidFill>
                  <a:srgbClr val="000000"/>
                </a:solidFill>
                <a:effectLst/>
              </a:rPr>
              <a:t>Includes state disability agencies in the Partnership Leadership Team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239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9645540-B462-F83A-DCD0-3306E6EA9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388" y="224819"/>
            <a:ext cx="10058400" cy="1028612"/>
          </a:xfrm>
        </p:spPr>
        <p:txBody>
          <a:bodyPr>
            <a:normAutofit/>
          </a:bodyPr>
          <a:lstStyle/>
          <a:p>
            <a:r>
              <a:rPr lang="en-US"/>
              <a:t>IDEA Grants (Fund Code 240 and 262)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5C2687-9FFB-9B78-3345-6E97B0D31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253" y="2298814"/>
            <a:ext cx="10058400" cy="4023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/>
              <a:t>Grants for Education Management System (GEMS)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/>
              <a:t>Grants will be in GEMS on July 1, 2023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/>
              <a:t>Requirements: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/>
              <a:t>FY2024 Conditions for Assistance must be uploaded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/>
              <a:t>Written Affirmation for Resolution Funds must be uploaded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/>
              <a:t>Updated </a:t>
            </a:r>
            <a:r>
              <a:rPr lang="en-US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General Education Provisions Act (</a:t>
            </a:r>
            <a:r>
              <a:rPr lang="en-US"/>
              <a:t>GEPA) Statement will be part of the grant application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/>
              <a:t>Training for LEA representatives in June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/>
              <a:t>IDEA grant application training</a:t>
            </a:r>
          </a:p>
          <a:p>
            <a:pPr marL="795847" lvl="1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377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2E9D2-4964-FE39-18F6-47DA13E71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Reminder from OSEP: Tiered Systems of Support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709774-A934-59D3-D4AF-53AFA85290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79" y="1845732"/>
            <a:ext cx="10222361" cy="4502515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457200" algn="l"/>
              </a:tabLst>
            </a:pPr>
            <a:endParaRPr lang="en-US" u="sng">
              <a:solidFill>
                <a:srgbClr val="0563C1"/>
              </a:solidFill>
              <a:effectLst/>
              <a:ea typeface="Times New Roman" panose="02020603050405020304" pitchFamily="18" charset="0"/>
              <a:hlinkClick r:id="rId3"/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>
                <a:hlinkClick r:id="rId4"/>
              </a:rPr>
              <a:t>Multi-Tiered System of Supports (MTSS)/Response to Intervention (RTI) Process Cannot Be Used to Delay/Deny an Initial Evaluation</a:t>
            </a:r>
            <a:r>
              <a:rPr lang="en-US"/>
              <a:t> (April 10, 2023)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</a:tabLst>
            </a:pPr>
            <a:endParaRPr lang="en-US"/>
          </a:p>
          <a:p>
            <a:pPr marL="1066785" lvl="1" indent="-457200"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u="sng">
                <a:solidFill>
                  <a:srgbClr val="0563C1"/>
                </a:solidFill>
                <a:effectLst/>
                <a:ea typeface="Times New Roman" panose="02020603050405020304" pitchFamily="18" charset="0"/>
                <a:hlinkClick r:id="rId3"/>
              </a:rPr>
              <a:t>OSEP Memorandum 11-07</a:t>
            </a:r>
            <a:r>
              <a:rPr lang="en-US">
                <a:effectLst/>
                <a:ea typeface="Times New Roman" panose="02020603050405020304" pitchFamily="18" charset="0"/>
              </a:rPr>
              <a:t>- RTI Process Cannot Be Used to Delay-Deny an Evaluation for Eligibility under the Individuals with Disabilities Education Act (IDEA) (January 21, 2011)</a:t>
            </a:r>
            <a:endParaRPr lang="en-US">
              <a:ea typeface="Times New Roman" panose="02020603050405020304" pitchFamily="18" charset="0"/>
            </a:endParaRPr>
          </a:p>
          <a:p>
            <a:pPr marL="1066785" lvl="1" indent="-457200"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u="sng">
                <a:solidFill>
                  <a:srgbClr val="0563C1"/>
                </a:solidFill>
                <a:effectLst/>
                <a:ea typeface="Times New Roman" panose="02020603050405020304" pitchFamily="18" charset="0"/>
                <a:hlinkClick r:id="rId5"/>
              </a:rPr>
              <a:t>OSEP Memorandum 16-07</a:t>
            </a:r>
            <a:r>
              <a:rPr lang="en-US">
                <a:effectLst/>
                <a:ea typeface="Times New Roman" panose="02020603050405020304" pitchFamily="18" charset="0"/>
              </a:rPr>
              <a:t>- A Response to Intervention Process Cannot be Used to Delay-Deny an Evaluation for Preschool Education Services under IDEA (April 29, 2016)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457200" algn="l"/>
              </a:tabLst>
            </a:pPr>
            <a:endParaRPr lang="en-US"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sz="2400">
                <a:effectLst/>
                <a:ea typeface="Calibri" panose="020F0502020204030204" pitchFamily="34" charset="0"/>
              </a:rPr>
              <a:t>* The memos apply to tiered systems of support including MTSS.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C8773B-FF0A-D802-E609-12DC6FD036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800346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4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68B9A924C50B4E83B552A1AE49283C" ma:contentTypeVersion="13" ma:contentTypeDescription="Create a new document." ma:contentTypeScope="" ma:versionID="3facba1da2e84fb452894f73973319f8">
  <xsd:schema xmlns:xsd="http://www.w3.org/2001/XMLSchema" xmlns:xs="http://www.w3.org/2001/XMLSchema" xmlns:p="http://schemas.microsoft.com/office/2006/metadata/properties" xmlns:ns2="6cc6ac48-9972-4fdd-8495-0ab5ba7fdac9" xmlns:ns3="c7223b7f-d29a-40a7-89e9-7fcbaea795a5" targetNamespace="http://schemas.microsoft.com/office/2006/metadata/properties" ma:root="true" ma:fieldsID="a9d0e6513c40f5d2ea3a19b89a14b598" ns2:_="" ns3:_="">
    <xsd:import namespace="6cc6ac48-9972-4fdd-8495-0ab5ba7fdac9"/>
    <xsd:import namespace="c7223b7f-d29a-40a7-89e9-7fcbaea795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c6ac48-9972-4fdd-8495-0ab5ba7fda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223b7f-d29a-40a7-89e9-7fcbaea795a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5de48d7c-e0ec-4b87-aad7-01d3c90c6494}" ma:internalName="TaxCatchAll" ma:showField="CatchAllData" ma:web="c7223b7f-d29a-40a7-89e9-7fcbaea795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7223b7f-d29a-40a7-89e9-7fcbaea795a5">
      <UserInfo>
        <DisplayName>Suwal, Navin (EOE)</DisplayName>
        <AccountId>18</AccountId>
        <AccountType/>
      </UserInfo>
      <UserInfo>
        <DisplayName>Johnston, Russell (DESE)</DisplayName>
        <AccountId>19</AccountId>
        <AccountType/>
      </UserInfo>
      <UserInfo>
        <DisplayName>Castner, Kristin (DESE)</DisplayName>
        <AccountId>71</AccountId>
        <AccountType/>
      </UserInfo>
      <UserInfo>
        <DisplayName>Thomas, Arabela (DESE)</DisplayName>
        <AccountId>69</AccountId>
        <AccountType/>
      </UserInfo>
      <UserInfo>
        <DisplayName>Wall, Lucy (DESE)</DisplayName>
        <AccountId>160</AccountId>
        <AccountType/>
      </UserInfo>
      <UserInfo>
        <DisplayName>Pond, Christine A. (DESE)</DisplayName>
        <AccountId>172</AccountId>
        <AccountType/>
      </UserInfo>
      <UserInfo>
        <DisplayName>Evans, Julie (DESE)</DisplayName>
        <AccountId>174</AccountId>
        <AccountType/>
      </UserInfo>
      <UserInfo>
        <DisplayName>Fitzgerald, Patrick G. (DESE)</DisplayName>
        <AccountId>176</AccountId>
        <AccountType/>
      </UserInfo>
    </SharedWithUsers>
    <TaxCatchAll xmlns="c7223b7f-d29a-40a7-89e9-7fcbaea795a5" xsi:nil="true"/>
    <lcf76f155ced4ddcb4097134ff3c332f xmlns="6cc6ac48-9972-4fdd-8495-0ab5ba7fdac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66BB436-2D44-4738-AC71-38A5C7FBFEE4}">
  <ds:schemaRefs>
    <ds:schemaRef ds:uri="6cc6ac48-9972-4fdd-8495-0ab5ba7fdac9"/>
    <ds:schemaRef ds:uri="c7223b7f-d29a-40a7-89e9-7fcbaea795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0F4F6BA-9256-4D68-961F-89F22BA60E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434A98-F106-45CE-8E8A-DD686612E616}">
  <ds:schemaRefs>
    <ds:schemaRef ds:uri="http://purl.org/dc/terms/"/>
    <ds:schemaRef ds:uri="c7223b7f-d29a-40a7-89e9-7fcbaea795a5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6cc6ac48-9972-4fdd-8495-0ab5ba7fdac9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1178</Words>
  <Application>Microsoft Office PowerPoint</Application>
  <PresentationFormat>Widescreen</PresentationFormat>
  <Paragraphs>135</Paragraphs>
  <Slides>24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Calibri</vt:lpstr>
      <vt:lpstr>Calibri Light</vt:lpstr>
      <vt:lpstr>Courier New</vt:lpstr>
      <vt:lpstr>Helvetica Neue</vt:lpstr>
      <vt:lpstr>inherit</vt:lpstr>
      <vt:lpstr>Segoe</vt:lpstr>
      <vt:lpstr>Segoe UI</vt:lpstr>
      <vt:lpstr>Segoe UI Semibold</vt:lpstr>
      <vt:lpstr>Wingdings</vt:lpstr>
      <vt:lpstr>Office Theme</vt:lpstr>
      <vt:lpstr>Special Education Leaders Meeting</vt:lpstr>
      <vt:lpstr>Agenda</vt:lpstr>
      <vt:lpstr>Special Education Updates</vt:lpstr>
      <vt:lpstr>Restraint/Seclusion* Reduction Initiative Opportunities</vt:lpstr>
      <vt:lpstr>Restraint/Seclusion Reduction Initiative Opportunities</vt:lpstr>
      <vt:lpstr>March 24, 2023 Letter from Secretary Cardona</vt:lpstr>
      <vt:lpstr>Massachusetts Inclusive Concurrent Enrollment Initiative (MAICEI)</vt:lpstr>
      <vt:lpstr>IDEA Grants (Fund Code 240 and 262)</vt:lpstr>
      <vt:lpstr>Reminder from OSEP: Tiered Systems of Support</vt:lpstr>
      <vt:lpstr>Key Takeaways from the OSEP Memos</vt:lpstr>
      <vt:lpstr>New IEP Update</vt:lpstr>
      <vt:lpstr>Final IEP Form</vt:lpstr>
      <vt:lpstr>Training and Professional Development</vt:lpstr>
      <vt:lpstr>Office Hours</vt:lpstr>
      <vt:lpstr>MA Training of Trainers Upcoming Professional Development </vt:lpstr>
      <vt:lpstr>What’s Coming?</vt:lpstr>
      <vt:lpstr>Implementation of Funding Support</vt:lpstr>
      <vt:lpstr>Summary of Survey Responses</vt:lpstr>
      <vt:lpstr>Survey Results: # of Responses</vt:lpstr>
      <vt:lpstr>Top Ten Topics for Professional Development </vt:lpstr>
      <vt:lpstr>Top Ten Topics for Professional Development </vt:lpstr>
      <vt:lpstr>Proposed New Special Education License Options</vt:lpstr>
      <vt:lpstr>Proposed Amendments to 603 CMR 7.00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Education Leaders Meeting April 28, 2023</dc:title>
  <dc:creator>DESE</dc:creator>
  <cp:lastModifiedBy>Zou, Dong (EOE)</cp:lastModifiedBy>
  <cp:revision>5</cp:revision>
  <dcterms:created xsi:type="dcterms:W3CDTF">2022-10-11T20:32:22Z</dcterms:created>
  <dcterms:modified xsi:type="dcterms:W3CDTF">2023-05-03T14:48:31Z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May 3 2023 12:00AM</vt:lpwstr>
  </property>
  <property fmtid="{D5CDD505-2E9C-101B-9397-08002B2CF9AE}" pid="3" name="ArticulateGUID">
    <vt:lpwstr>D6B63ECA-B548-414D-A1AE-B94C2356B799</vt:lpwstr>
  </property>
  <property fmtid="{D5CDD505-2E9C-101B-9397-08002B2CF9AE}" pid="4" name="ArticulatePath">
    <vt:lpwstr>2023-0428sped-directors</vt:lpwstr>
  </property>
</Properties>
</file>