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6"/>
  </p:notesMasterIdLst>
  <p:handoutMasterIdLst>
    <p:handoutMasterId r:id="rId47"/>
  </p:handoutMasterIdLst>
  <p:sldIdLst>
    <p:sldId id="277" r:id="rId6"/>
    <p:sldId id="520" r:id="rId7"/>
    <p:sldId id="338" r:id="rId8"/>
    <p:sldId id="354" r:id="rId9"/>
    <p:sldId id="399" r:id="rId10"/>
    <p:sldId id="423" r:id="rId11"/>
    <p:sldId id="260" r:id="rId12"/>
    <p:sldId id="485" r:id="rId13"/>
    <p:sldId id="487" r:id="rId14"/>
    <p:sldId id="498" r:id="rId15"/>
    <p:sldId id="488" r:id="rId16"/>
    <p:sldId id="502" r:id="rId17"/>
    <p:sldId id="499" r:id="rId18"/>
    <p:sldId id="256" r:id="rId19"/>
    <p:sldId id="518" r:id="rId20"/>
    <p:sldId id="517" r:id="rId21"/>
    <p:sldId id="489" r:id="rId22"/>
    <p:sldId id="490" r:id="rId23"/>
    <p:sldId id="422" r:id="rId24"/>
    <p:sldId id="501" r:id="rId25"/>
    <p:sldId id="519" r:id="rId26"/>
    <p:sldId id="504" r:id="rId27"/>
    <p:sldId id="363" r:id="rId28"/>
    <p:sldId id="493" r:id="rId29"/>
    <p:sldId id="494" r:id="rId30"/>
    <p:sldId id="495" r:id="rId31"/>
    <p:sldId id="496" r:id="rId32"/>
    <p:sldId id="516" r:id="rId33"/>
    <p:sldId id="497" r:id="rId34"/>
    <p:sldId id="514" r:id="rId35"/>
    <p:sldId id="515" r:id="rId36"/>
    <p:sldId id="513" r:id="rId37"/>
    <p:sldId id="512" r:id="rId38"/>
    <p:sldId id="511" r:id="rId39"/>
    <p:sldId id="510" r:id="rId40"/>
    <p:sldId id="509" r:id="rId41"/>
    <p:sldId id="508" r:id="rId42"/>
    <p:sldId id="507" r:id="rId43"/>
    <p:sldId id="506" r:id="rId44"/>
    <p:sldId id="492" r:id="rId45"/>
  </p:sldIdLst>
  <p:sldSz cx="12192000" cy="6858000"/>
  <p:notesSz cx="7010400" cy="92964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520"/>
            <p14:sldId id="338"/>
            <p14:sldId id="354"/>
            <p14:sldId id="399"/>
            <p14:sldId id="423"/>
            <p14:sldId id="260"/>
            <p14:sldId id="485"/>
            <p14:sldId id="487"/>
            <p14:sldId id="498"/>
            <p14:sldId id="488"/>
            <p14:sldId id="502"/>
            <p14:sldId id="499"/>
            <p14:sldId id="256"/>
            <p14:sldId id="518"/>
            <p14:sldId id="517"/>
            <p14:sldId id="489"/>
            <p14:sldId id="490"/>
            <p14:sldId id="422"/>
            <p14:sldId id="501"/>
            <p14:sldId id="519"/>
            <p14:sldId id="504"/>
            <p14:sldId id="363"/>
            <p14:sldId id="493"/>
            <p14:sldId id="494"/>
            <p14:sldId id="495"/>
            <p14:sldId id="496"/>
            <p14:sldId id="516"/>
            <p14:sldId id="497"/>
            <p14:sldId id="514"/>
            <p14:sldId id="515"/>
            <p14:sldId id="513"/>
            <p14:sldId id="512"/>
            <p14:sldId id="511"/>
            <p14:sldId id="510"/>
            <p14:sldId id="509"/>
            <p14:sldId id="508"/>
            <p14:sldId id="507"/>
            <p14:sldId id="506"/>
            <p14:sldId id="4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ED1831-5635-7CB2-C0C7-231D22BA87AF}" name="Hay, Jeremiah (EHS)" initials="HJ(" userId="S::Jeremiah.Hay1@mass.gov::fc8926cf-5bbb-4f28-b849-35530ea0c8f1" providerId="AD"/>
  <p188:author id="{BBEA6B7A-A2CA-04FB-2142-88B5AF60DEF2}" name="Hay, Jeremiah (EHS)" initials="HJ(" userId="Hay, Jeremiah (EHS)" providerId="None"/>
  <p188:author id="{4544017C-12F6-718E-8E6A-4430824BFC4B}" name="McEvoy, Meghan (EHS)" initials="MM(" userId="S::Meghan.McEvoy@mass.gov::7f96c7c9-deec-4bb3-aa4d-382052c5a893" providerId="AD"/>
  <p188:author id="{50E85794-49E9-AE1C-9AB1-D3263B083F0E}" name="Johnston, Russell (DESE)" initials="JR(" userId="S::russell.johnston@mass.gov::9dc7468c-4e37-4531-b5d7-de3dc3343d55" providerId="AD"/>
  <p188:author id="{D91404A8-0AE6-BF7D-4A56-40226C5453BA}" name="Castner, Kristin (DESE)" initials="CK(" userId="S::Kristin.Castner@mass.gov::1d8d5ffd-bb00-4b2f-9ec9-0da637ba0a15" providerId="AD"/>
  <p188:author id="{486281B9-19F9-208F-E444-F67114DFC47E}" name="Hay, Jeremiah (EHS)" initials="H(" userId="S::jeremiah.hay1@mass.gov::fc8926cf-5bbb-4f28-b849-35530ea0c8f1" providerId="AD"/>
  <p188:author id="{1B0707E1-ECD2-90FA-4D1A-BF222CA53DD6}" name="Johnston, Russell (DESE)" initials="JR(" userId="S::Russell.Johnston@mass.gov::7c120461-dde6-4347-b09f-f9c0472c7017" providerId="AD"/>
  <p188:author id="{5A3F0EF4-3C0D-73A3-27C7-E90D66090C92}" name="Woo, Lauren (DESE)" initials="WL(" userId="S::Lauren.Woo@mass.gov::891b1bf9-83ca-4481-960c-a0625b521a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oo, Lauren (DESE)" initials="WL(" lastIdx="26" clrIdx="0"/>
  <p:cmAuthor id="2" name="Johnston, Russell (DESE)" initials="J(" lastIdx="2" clrIdx="1"/>
  <p:cmAuthor id="3" name="eliza" initials="el" lastIdx="6" clrIdx="2"/>
  <p:cmAuthor id="4" name="Hay, Jeremiah (EHS)" initials="H(" lastIdx="9" clrIdx="3"/>
  <p:cmAuthor id="5" name="Larsen, Elizabeth (EHS)" initials="L(" lastIdx="1" clrIdx="4"/>
  <p:cmAuthor id="6" name="Hay, Jeremiah (EHS)" initials="HJ(" lastIdx="25" clrIdx="5"/>
  <p:cmAuthor id="7" name="Sean Burpoe" initials="SB" lastIdx="35" clrIdx="6"/>
  <p:cmAuthor id="8" name="Sean Burpoe" initials="SB [2]" lastIdx="1" clrIdx="7"/>
  <p:cmAuthor id="9" name="LaMontagne, Elizabeth (GOV)" initials="LE(" lastIdx="14" clrIdx="8"/>
  <p:cmAuthor id="10" name="Larsen, Elizabeth (EHS)" initials="LE(" lastIdx="28" clrIdx="9"/>
  <p:cmAuthor id="11" name="Jeremiah Hay" initials="JH" lastIdx="16" clrIdx="10"/>
  <p:cmAuthor id="12" name="Burpoe, Sean (EHS)" initials="BS(" lastIdx="8" clrIdx="11">
    <p:extLst>
      <p:ext uri="{19B8F6BF-5375-455C-9EA6-DF929625EA0E}">
        <p15:presenceInfo xmlns:p15="http://schemas.microsoft.com/office/powerpoint/2012/main" userId="Burpoe, Sean (EHS)" providerId="None"/>
      </p:ext>
    </p:extLst>
  </p:cmAuthor>
  <p:cmAuthor id="13" name="Burpoe, Sean (EHS)" initials="BS( [2]" lastIdx="5" clrIdx="12">
    <p:extLst>
      <p:ext uri="{19B8F6BF-5375-455C-9EA6-DF929625EA0E}">
        <p15:presenceInfo xmlns:p15="http://schemas.microsoft.com/office/powerpoint/2012/main" userId="S::Sean.Burpoe@mass.gov::8ac0b20a-7813-464f-a29c-2da0cb7f6a97" providerId="AD"/>
      </p:ext>
    </p:extLst>
  </p:cmAuthor>
  <p:cmAuthor id="14" name="Johnston, Russell (DESE)" initials="JR(" lastIdx="2" clrIdx="13">
    <p:extLst>
      <p:ext uri="{19B8F6BF-5375-455C-9EA6-DF929625EA0E}">
        <p15:presenceInfo xmlns:p15="http://schemas.microsoft.com/office/powerpoint/2012/main" userId="S::russell.johnston@mass.gov::9dc7468c-4e37-4531-b5d7-de3dc3343d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91C"/>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AD11B-10D1-40D4-A5F6-38B75BD947F4}" v="289" dt="2022-05-25T16:38:01.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5" d="100"/>
          <a:sy n="95" d="100"/>
        </p:scale>
        <p:origin x="312" y="78"/>
      </p:cViewPr>
      <p:guideLst>
        <p:guide orient="horz" pos="2160"/>
        <p:guide pos="3840"/>
      </p:guideLst>
    </p:cSldViewPr>
  </p:slideViewPr>
  <p:outlineViewPr>
    <p:cViewPr>
      <p:scale>
        <a:sx n="33" d="100"/>
        <a:sy n="33" d="100"/>
      </p:scale>
      <p:origin x="0" y="-2043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s, Jacqueline (DESE)" userId="aa37f990-0fff-42a8-b528-76ed07452333" providerId="ADAL" clId="{B49AD11B-10D1-40D4-A5F6-38B75BD947F4}"/>
    <pc:docChg chg="custSel modSld">
      <pc:chgData name="Reis, Jacqueline (DESE)" userId="aa37f990-0fff-42a8-b528-76ed07452333" providerId="ADAL" clId="{B49AD11B-10D1-40D4-A5F6-38B75BD947F4}" dt="2022-05-25T16:38:01.938" v="4931" actId="962"/>
      <pc:docMkLst>
        <pc:docMk/>
      </pc:docMkLst>
      <pc:sldChg chg="modSp mod">
        <pc:chgData name="Reis, Jacqueline (DESE)" userId="aa37f990-0fff-42a8-b528-76ed07452333" providerId="ADAL" clId="{B49AD11B-10D1-40D4-A5F6-38B75BD947F4}" dt="2022-05-25T16:34:52.081" v="4819" actId="33553"/>
        <pc:sldMkLst>
          <pc:docMk/>
          <pc:sldMk cId="0" sldId="256"/>
        </pc:sldMkLst>
        <pc:spChg chg="mod">
          <ac:chgData name="Reis, Jacqueline (DESE)" userId="aa37f990-0fff-42a8-b528-76ed07452333" providerId="ADAL" clId="{B49AD11B-10D1-40D4-A5F6-38B75BD947F4}" dt="2022-05-25T16:34:52.081" v="4819" actId="33553"/>
          <ac:spMkLst>
            <pc:docMk/>
            <pc:sldMk cId="0" sldId="256"/>
            <ac:spMk id="25" creationId="{2152A835-34AE-4B81-95F7-BAB3394141B1}"/>
          </ac:spMkLst>
        </pc:spChg>
        <pc:spChg chg="mod">
          <ac:chgData name="Reis, Jacqueline (DESE)" userId="aa37f990-0fff-42a8-b528-76ed07452333" providerId="ADAL" clId="{B49AD11B-10D1-40D4-A5F6-38B75BD947F4}" dt="2022-05-25T16:22:24.157" v="1075" actId="962"/>
          <ac:spMkLst>
            <pc:docMk/>
            <pc:sldMk cId="0" sldId="256"/>
            <ac:spMk id="73" creationId="{00000000-0000-0000-0000-000000000000}"/>
          </ac:spMkLst>
        </pc:spChg>
        <pc:picChg chg="mod">
          <ac:chgData name="Reis, Jacqueline (DESE)" userId="aa37f990-0fff-42a8-b528-76ed07452333" providerId="ADAL" clId="{B49AD11B-10D1-40D4-A5F6-38B75BD947F4}" dt="2022-05-25T16:19:01.685" v="75" actId="962"/>
          <ac:picMkLst>
            <pc:docMk/>
            <pc:sldMk cId="0" sldId="256"/>
            <ac:picMk id="54" creationId="{00000000-0000-0000-0000-000000000000}"/>
          </ac:picMkLst>
        </pc:picChg>
        <pc:picChg chg="mod">
          <ac:chgData name="Reis, Jacqueline (DESE)" userId="aa37f990-0fff-42a8-b528-76ed07452333" providerId="ADAL" clId="{B49AD11B-10D1-40D4-A5F6-38B75BD947F4}" dt="2022-05-25T16:19:33.980" v="221" actId="962"/>
          <ac:picMkLst>
            <pc:docMk/>
            <pc:sldMk cId="0" sldId="256"/>
            <ac:picMk id="55" creationId="{00000000-0000-0000-0000-000000000000}"/>
          </ac:picMkLst>
        </pc:picChg>
        <pc:cxnChg chg="mod">
          <ac:chgData name="Reis, Jacqueline (DESE)" userId="aa37f990-0fff-42a8-b528-76ed07452333" providerId="ADAL" clId="{B49AD11B-10D1-40D4-A5F6-38B75BD947F4}" dt="2022-05-25T16:20:26.640" v="349" actId="962"/>
          <ac:cxnSpMkLst>
            <pc:docMk/>
            <pc:sldMk cId="0" sldId="256"/>
            <ac:cxnSpMk id="65" creationId="{00000000-0000-0000-0000-000000000000}"/>
          </ac:cxnSpMkLst>
        </pc:cxnChg>
        <pc:cxnChg chg="mod">
          <ac:chgData name="Reis, Jacqueline (DESE)" userId="aa37f990-0fff-42a8-b528-76ed07452333" providerId="ADAL" clId="{B49AD11B-10D1-40D4-A5F6-38B75BD947F4}" dt="2022-05-25T16:20:58.848" v="549" actId="962"/>
          <ac:cxnSpMkLst>
            <pc:docMk/>
            <pc:sldMk cId="0" sldId="256"/>
            <ac:cxnSpMk id="66" creationId="{00000000-0000-0000-0000-000000000000}"/>
          </ac:cxnSpMkLst>
        </pc:cxnChg>
        <pc:cxnChg chg="mod">
          <ac:chgData name="Reis, Jacqueline (DESE)" userId="aa37f990-0fff-42a8-b528-76ed07452333" providerId="ADAL" clId="{B49AD11B-10D1-40D4-A5F6-38B75BD947F4}" dt="2022-05-25T16:21:17.382" v="669" actId="962"/>
          <ac:cxnSpMkLst>
            <pc:docMk/>
            <pc:sldMk cId="0" sldId="256"/>
            <ac:cxnSpMk id="67" creationId="{00000000-0000-0000-0000-000000000000}"/>
          </ac:cxnSpMkLst>
        </pc:cxnChg>
        <pc:cxnChg chg="mod">
          <ac:chgData name="Reis, Jacqueline (DESE)" userId="aa37f990-0fff-42a8-b528-76ed07452333" providerId="ADAL" clId="{B49AD11B-10D1-40D4-A5F6-38B75BD947F4}" dt="2022-05-25T16:21:34.883" v="793" actId="962"/>
          <ac:cxnSpMkLst>
            <pc:docMk/>
            <pc:sldMk cId="0" sldId="256"/>
            <ac:cxnSpMk id="68" creationId="{00000000-0000-0000-0000-000000000000}"/>
          </ac:cxnSpMkLst>
        </pc:cxnChg>
      </pc:sldChg>
      <pc:sldChg chg="modSp">
        <pc:chgData name="Reis, Jacqueline (DESE)" userId="aa37f990-0fff-42a8-b528-76ed07452333" providerId="ADAL" clId="{B49AD11B-10D1-40D4-A5F6-38B75BD947F4}" dt="2022-05-25T16:37:23.016" v="4921" actId="962"/>
        <pc:sldMkLst>
          <pc:docMk/>
          <pc:sldMk cId="790217983" sldId="423"/>
        </pc:sldMkLst>
        <pc:spChg chg="mod">
          <ac:chgData name="Reis, Jacqueline (DESE)" userId="aa37f990-0fff-42a8-b528-76ed07452333" providerId="ADAL" clId="{B49AD11B-10D1-40D4-A5F6-38B75BD947F4}" dt="2022-05-25T16:34:30.872" v="4818" actId="20577"/>
          <ac:spMkLst>
            <pc:docMk/>
            <pc:sldMk cId="790217983" sldId="423"/>
            <ac:spMk id="2" creationId="{C4E74FFC-891A-48B5-845A-0E8ED612CCBD}"/>
          </ac:spMkLst>
        </pc:spChg>
        <pc:picChg chg="mod">
          <ac:chgData name="Reis, Jacqueline (DESE)" userId="aa37f990-0fff-42a8-b528-76ed07452333" providerId="ADAL" clId="{B49AD11B-10D1-40D4-A5F6-38B75BD947F4}" dt="2022-05-25T16:37:23.016" v="4921" actId="962"/>
          <ac:picMkLst>
            <pc:docMk/>
            <pc:sldMk cId="790217983" sldId="423"/>
            <ac:picMk id="5" creationId="{33E9C6FB-3DE8-40A2-A2E4-02EEB4E25BDC}"/>
          </ac:picMkLst>
        </pc:picChg>
      </pc:sldChg>
      <pc:sldChg chg="modSp">
        <pc:chgData name="Reis, Jacqueline (DESE)" userId="aa37f990-0fff-42a8-b528-76ed07452333" providerId="ADAL" clId="{B49AD11B-10D1-40D4-A5F6-38B75BD947F4}" dt="2022-05-25T16:37:48.243" v="4927" actId="962"/>
        <pc:sldMkLst>
          <pc:docMk/>
          <pc:sldMk cId="1508176828" sldId="485"/>
        </pc:sldMkLst>
        <pc:picChg chg="mod">
          <ac:chgData name="Reis, Jacqueline (DESE)" userId="aa37f990-0fff-42a8-b528-76ed07452333" providerId="ADAL" clId="{B49AD11B-10D1-40D4-A5F6-38B75BD947F4}" dt="2022-05-25T16:37:48.243" v="4927" actId="962"/>
          <ac:picMkLst>
            <pc:docMk/>
            <pc:sldMk cId="1508176828" sldId="485"/>
            <ac:picMk id="6" creationId="{52F31388-AE6E-4624-B264-EB3E7112E6F5}"/>
          </ac:picMkLst>
        </pc:picChg>
      </pc:sldChg>
      <pc:sldChg chg="modSp">
        <pc:chgData name="Reis, Jacqueline (DESE)" userId="aa37f990-0fff-42a8-b528-76ed07452333" providerId="ADAL" clId="{B49AD11B-10D1-40D4-A5F6-38B75BD947F4}" dt="2022-05-25T16:38:01.938" v="4931" actId="962"/>
        <pc:sldMkLst>
          <pc:docMk/>
          <pc:sldMk cId="2939344170" sldId="492"/>
        </pc:sldMkLst>
        <pc:picChg chg="mod">
          <ac:chgData name="Reis, Jacqueline (DESE)" userId="aa37f990-0fff-42a8-b528-76ed07452333" providerId="ADAL" clId="{B49AD11B-10D1-40D4-A5F6-38B75BD947F4}" dt="2022-05-25T16:38:01.938" v="4931" actId="962"/>
          <ac:picMkLst>
            <pc:docMk/>
            <pc:sldMk cId="2939344170" sldId="492"/>
            <ac:picMk id="6" creationId="{FE263875-ED77-4EDC-A41B-81AD91CBD056}"/>
          </ac:picMkLst>
        </pc:picChg>
      </pc:sldChg>
      <pc:sldChg chg="modSp mod">
        <pc:chgData name="Reis, Jacqueline (DESE)" userId="aa37f990-0fff-42a8-b528-76ed07452333" providerId="ADAL" clId="{B49AD11B-10D1-40D4-A5F6-38B75BD947F4}" dt="2022-05-25T16:33:56.640" v="4795" actId="962"/>
        <pc:sldMkLst>
          <pc:docMk/>
          <pc:sldMk cId="3560367221" sldId="506"/>
        </pc:sldMkLst>
        <pc:picChg chg="mod">
          <ac:chgData name="Reis, Jacqueline (DESE)" userId="aa37f990-0fff-42a8-b528-76ed07452333" providerId="ADAL" clId="{B49AD11B-10D1-40D4-A5F6-38B75BD947F4}" dt="2022-05-25T16:33:56.640" v="4795" actId="962"/>
          <ac:picMkLst>
            <pc:docMk/>
            <pc:sldMk cId="3560367221" sldId="506"/>
            <ac:picMk id="6" creationId="{4F81C154-3DE9-6E19-047D-12BC308B478C}"/>
          </ac:picMkLst>
        </pc:picChg>
      </pc:sldChg>
      <pc:sldChg chg="delSp modSp mod">
        <pc:chgData name="Reis, Jacqueline (DESE)" userId="aa37f990-0fff-42a8-b528-76ed07452333" providerId="ADAL" clId="{B49AD11B-10D1-40D4-A5F6-38B75BD947F4}" dt="2022-05-25T16:33:46.986" v="4794" actId="962"/>
        <pc:sldMkLst>
          <pc:docMk/>
          <pc:sldMk cId="213784585" sldId="507"/>
        </pc:sldMkLst>
        <pc:spChg chg="mod">
          <ac:chgData name="Reis, Jacqueline (DESE)" userId="aa37f990-0fff-42a8-b528-76ed07452333" providerId="ADAL" clId="{B49AD11B-10D1-40D4-A5F6-38B75BD947F4}" dt="2022-05-25T16:33:19.092" v="4668" actId="962"/>
          <ac:spMkLst>
            <pc:docMk/>
            <pc:sldMk cId="213784585" sldId="507"/>
            <ac:spMk id="6" creationId="{CAD66A98-8A08-6848-265D-D9501DE857A1}"/>
          </ac:spMkLst>
        </pc:spChg>
        <pc:spChg chg="mod">
          <ac:chgData name="Reis, Jacqueline (DESE)" userId="aa37f990-0fff-42a8-b528-76ed07452333" providerId="ADAL" clId="{B49AD11B-10D1-40D4-A5F6-38B75BD947F4}" dt="2022-05-25T16:33:35.287" v="4792" actId="962"/>
          <ac:spMkLst>
            <pc:docMk/>
            <pc:sldMk cId="213784585" sldId="507"/>
            <ac:spMk id="17" creationId="{CB80E41A-7813-2F44-CAAF-430754963E6B}"/>
          </ac:spMkLst>
        </pc:spChg>
        <pc:spChg chg="mod">
          <ac:chgData name="Reis, Jacqueline (DESE)" userId="aa37f990-0fff-42a8-b528-76ed07452333" providerId="ADAL" clId="{B49AD11B-10D1-40D4-A5F6-38B75BD947F4}" dt="2022-05-25T16:33:46.986" v="4794" actId="962"/>
          <ac:spMkLst>
            <pc:docMk/>
            <pc:sldMk cId="213784585" sldId="507"/>
            <ac:spMk id="21" creationId="{A1F2194B-9A12-3C3C-0BC3-344933C53BB9}"/>
          </ac:spMkLst>
        </pc:spChg>
        <pc:spChg chg="del">
          <ac:chgData name="Reis, Jacqueline (DESE)" userId="aa37f990-0fff-42a8-b528-76ed07452333" providerId="ADAL" clId="{B49AD11B-10D1-40D4-A5F6-38B75BD947F4}" dt="2022-05-25T16:33:41.882" v="4793" actId="478"/>
          <ac:spMkLst>
            <pc:docMk/>
            <pc:sldMk cId="213784585" sldId="507"/>
            <ac:spMk id="37" creationId="{3E141052-C867-FA51-06AE-EC92CD1321D0}"/>
          </ac:spMkLst>
        </pc:spChg>
      </pc:sldChg>
      <pc:sldChg chg="delSp modSp mod">
        <pc:chgData name="Reis, Jacqueline (DESE)" userId="aa37f990-0fff-42a8-b528-76ed07452333" providerId="ADAL" clId="{B49AD11B-10D1-40D4-A5F6-38B75BD947F4}" dt="2022-05-25T16:32:56.271" v="4410" actId="962"/>
        <pc:sldMkLst>
          <pc:docMk/>
          <pc:sldMk cId="3131301040" sldId="508"/>
        </pc:sldMkLst>
        <pc:spChg chg="mod">
          <ac:chgData name="Reis, Jacqueline (DESE)" userId="aa37f990-0fff-42a8-b528-76ed07452333" providerId="ADAL" clId="{B49AD11B-10D1-40D4-A5F6-38B75BD947F4}" dt="2022-05-25T16:30:11.008" v="3862" actId="962"/>
          <ac:spMkLst>
            <pc:docMk/>
            <pc:sldMk cId="3131301040" sldId="508"/>
            <ac:spMk id="6" creationId="{CAD66A98-8A08-6848-265D-D9501DE857A1}"/>
          </ac:spMkLst>
        </pc:spChg>
        <pc:spChg chg="mod">
          <ac:chgData name="Reis, Jacqueline (DESE)" userId="aa37f990-0fff-42a8-b528-76ed07452333" providerId="ADAL" clId="{B49AD11B-10D1-40D4-A5F6-38B75BD947F4}" dt="2022-05-25T16:32:44.834" v="4408" actId="962"/>
          <ac:spMkLst>
            <pc:docMk/>
            <pc:sldMk cId="3131301040" sldId="508"/>
            <ac:spMk id="17" creationId="{CB80E41A-7813-2F44-CAAF-430754963E6B}"/>
          </ac:spMkLst>
        </pc:spChg>
        <pc:spChg chg="mod">
          <ac:chgData name="Reis, Jacqueline (DESE)" userId="aa37f990-0fff-42a8-b528-76ed07452333" providerId="ADAL" clId="{B49AD11B-10D1-40D4-A5F6-38B75BD947F4}" dt="2022-05-25T16:32:56.271" v="4410" actId="962"/>
          <ac:spMkLst>
            <pc:docMk/>
            <pc:sldMk cId="3131301040" sldId="508"/>
            <ac:spMk id="19" creationId="{5BCAEEC4-EE84-6AEF-9E32-D5B3A44EFD77}"/>
          </ac:spMkLst>
        </pc:spChg>
        <pc:spChg chg="del">
          <ac:chgData name="Reis, Jacqueline (DESE)" userId="aa37f990-0fff-42a8-b528-76ed07452333" providerId="ADAL" clId="{B49AD11B-10D1-40D4-A5F6-38B75BD947F4}" dt="2022-05-25T16:32:51.584" v="4409" actId="478"/>
          <ac:spMkLst>
            <pc:docMk/>
            <pc:sldMk cId="3131301040" sldId="508"/>
            <ac:spMk id="37" creationId="{3E141052-C867-FA51-06AE-EC92CD1321D0}"/>
          </ac:spMkLst>
        </pc:spChg>
      </pc:sldChg>
      <pc:sldChg chg="delSp modSp mod">
        <pc:chgData name="Reis, Jacqueline (DESE)" userId="aa37f990-0fff-42a8-b528-76ed07452333" providerId="ADAL" clId="{B49AD11B-10D1-40D4-A5F6-38B75BD947F4}" dt="2022-05-25T16:29:08.480" v="3196" actId="478"/>
        <pc:sldMkLst>
          <pc:docMk/>
          <pc:sldMk cId="390607132" sldId="509"/>
        </pc:sldMkLst>
        <pc:spChg chg="mod">
          <ac:chgData name="Reis, Jacqueline (DESE)" userId="aa37f990-0fff-42a8-b528-76ed07452333" providerId="ADAL" clId="{B49AD11B-10D1-40D4-A5F6-38B75BD947F4}" dt="2022-05-25T16:28:03.425" v="2884" actId="962"/>
          <ac:spMkLst>
            <pc:docMk/>
            <pc:sldMk cId="390607132" sldId="509"/>
            <ac:spMk id="6" creationId="{CAD66A98-8A08-6848-265D-D9501DE857A1}"/>
          </ac:spMkLst>
        </pc:spChg>
        <pc:spChg chg="mod">
          <ac:chgData name="Reis, Jacqueline (DESE)" userId="aa37f990-0fff-42a8-b528-76ed07452333" providerId="ADAL" clId="{B49AD11B-10D1-40D4-A5F6-38B75BD947F4}" dt="2022-05-25T16:28:51.522" v="3194" actId="962"/>
          <ac:spMkLst>
            <pc:docMk/>
            <pc:sldMk cId="390607132" sldId="509"/>
            <ac:spMk id="17" creationId="{CB80E41A-7813-2F44-CAAF-430754963E6B}"/>
          </ac:spMkLst>
        </pc:spChg>
        <pc:spChg chg="mod">
          <ac:chgData name="Reis, Jacqueline (DESE)" userId="aa37f990-0fff-42a8-b528-76ed07452333" providerId="ADAL" clId="{B49AD11B-10D1-40D4-A5F6-38B75BD947F4}" dt="2022-05-25T16:29:00.628" v="3195" actId="962"/>
          <ac:spMkLst>
            <pc:docMk/>
            <pc:sldMk cId="390607132" sldId="509"/>
            <ac:spMk id="27" creationId="{50E3BF86-C9A5-D4DD-071C-21FF4A011CBA}"/>
          </ac:spMkLst>
        </pc:spChg>
        <pc:spChg chg="del">
          <ac:chgData name="Reis, Jacqueline (DESE)" userId="aa37f990-0fff-42a8-b528-76ed07452333" providerId="ADAL" clId="{B49AD11B-10D1-40D4-A5F6-38B75BD947F4}" dt="2022-05-25T16:29:08.480" v="3196" actId="478"/>
          <ac:spMkLst>
            <pc:docMk/>
            <pc:sldMk cId="390607132" sldId="509"/>
            <ac:spMk id="37" creationId="{3E141052-C867-FA51-06AE-EC92CD1321D0}"/>
          </ac:spMkLst>
        </pc:spChg>
      </pc:sldChg>
      <pc:sldChg chg="modSp mod">
        <pc:chgData name="Reis, Jacqueline (DESE)" userId="aa37f990-0fff-42a8-b528-76ed07452333" providerId="ADAL" clId="{B49AD11B-10D1-40D4-A5F6-38B75BD947F4}" dt="2022-05-25T16:27:33.040" v="2562" actId="962"/>
        <pc:sldMkLst>
          <pc:docMk/>
          <pc:sldMk cId="2924268250" sldId="510"/>
        </pc:sldMkLst>
        <pc:grpChg chg="mod">
          <ac:chgData name="Reis, Jacqueline (DESE)" userId="aa37f990-0fff-42a8-b528-76ed07452333" providerId="ADAL" clId="{B49AD11B-10D1-40D4-A5F6-38B75BD947F4}" dt="2022-05-25T16:27:33.040" v="2562" actId="962"/>
          <ac:grpSpMkLst>
            <pc:docMk/>
            <pc:sldMk cId="2924268250" sldId="510"/>
            <ac:grpSpMk id="35" creationId="{68EDD72C-DA3A-2564-6799-61C547F7E30C}"/>
          </ac:grpSpMkLst>
        </pc:grpChg>
      </pc:sldChg>
      <pc:sldChg chg="modSp mod">
        <pc:chgData name="Reis, Jacqueline (DESE)" userId="aa37f990-0fff-42a8-b528-76ed07452333" providerId="ADAL" clId="{B49AD11B-10D1-40D4-A5F6-38B75BD947F4}" dt="2022-05-25T16:26:10.483" v="2110" actId="962"/>
        <pc:sldMkLst>
          <pc:docMk/>
          <pc:sldMk cId="298648599" sldId="511"/>
        </pc:sldMkLst>
        <pc:spChg chg="mod">
          <ac:chgData name="Reis, Jacqueline (DESE)" userId="aa37f990-0fff-42a8-b528-76ed07452333" providerId="ADAL" clId="{B49AD11B-10D1-40D4-A5F6-38B75BD947F4}" dt="2022-05-25T16:25:32.324" v="1956" actId="962"/>
          <ac:spMkLst>
            <pc:docMk/>
            <pc:sldMk cId="298648599" sldId="511"/>
            <ac:spMk id="5" creationId="{6D5A807E-0253-ECAD-E73E-CBF359F7E4D4}"/>
          </ac:spMkLst>
        </pc:spChg>
        <pc:picChg chg="mod">
          <ac:chgData name="Reis, Jacqueline (DESE)" userId="aa37f990-0fff-42a8-b528-76ed07452333" providerId="ADAL" clId="{B49AD11B-10D1-40D4-A5F6-38B75BD947F4}" dt="2022-05-25T16:25:48.022" v="2018" actId="962"/>
          <ac:picMkLst>
            <pc:docMk/>
            <pc:sldMk cId="298648599" sldId="511"/>
            <ac:picMk id="75" creationId="{9F1A2F51-4E06-B375-1A33-E1C6ECBA1B34}"/>
          </ac:picMkLst>
        </pc:picChg>
        <pc:picChg chg="mod">
          <ac:chgData name="Reis, Jacqueline (DESE)" userId="aa37f990-0fff-42a8-b528-76ed07452333" providerId="ADAL" clId="{B49AD11B-10D1-40D4-A5F6-38B75BD947F4}" dt="2022-05-25T16:25:58.147" v="2058" actId="962"/>
          <ac:picMkLst>
            <pc:docMk/>
            <pc:sldMk cId="298648599" sldId="511"/>
            <ac:picMk id="76" creationId="{8D8EA193-C006-E0DA-2BF4-99E7ADD2A92C}"/>
          </ac:picMkLst>
        </pc:picChg>
        <pc:picChg chg="mod">
          <ac:chgData name="Reis, Jacqueline (DESE)" userId="aa37f990-0fff-42a8-b528-76ed07452333" providerId="ADAL" clId="{B49AD11B-10D1-40D4-A5F6-38B75BD947F4}" dt="2022-05-25T16:26:10.483" v="2110" actId="962"/>
          <ac:picMkLst>
            <pc:docMk/>
            <pc:sldMk cId="298648599" sldId="511"/>
            <ac:picMk id="77" creationId="{1D1627E9-8419-4ECF-5D18-C5702660C5E5}"/>
          </ac:picMkLst>
        </pc:picChg>
      </pc:sldChg>
      <pc:sldChg chg="modSp mod">
        <pc:chgData name="Reis, Jacqueline (DESE)" userId="aa37f990-0fff-42a8-b528-76ed07452333" providerId="ADAL" clId="{B49AD11B-10D1-40D4-A5F6-38B75BD947F4}" dt="2022-05-25T16:24:54.495" v="1634" actId="962"/>
        <pc:sldMkLst>
          <pc:docMk/>
          <pc:sldMk cId="4025692240" sldId="512"/>
        </pc:sldMkLst>
        <pc:picChg chg="mod">
          <ac:chgData name="Reis, Jacqueline (DESE)" userId="aa37f990-0fff-42a8-b528-76ed07452333" providerId="ADAL" clId="{B49AD11B-10D1-40D4-A5F6-38B75BD947F4}" dt="2022-05-25T16:24:39.292" v="1633" actId="962"/>
          <ac:picMkLst>
            <pc:docMk/>
            <pc:sldMk cId="4025692240" sldId="512"/>
            <ac:picMk id="5" creationId="{1FFFD666-5236-196C-2B64-E68EEA6807AD}"/>
          </ac:picMkLst>
        </pc:picChg>
        <pc:picChg chg="mod">
          <ac:chgData name="Reis, Jacqueline (DESE)" userId="aa37f990-0fff-42a8-b528-76ed07452333" providerId="ADAL" clId="{B49AD11B-10D1-40D4-A5F6-38B75BD947F4}" dt="2022-05-25T16:24:54.495" v="1634" actId="962"/>
          <ac:picMkLst>
            <pc:docMk/>
            <pc:sldMk cId="4025692240" sldId="512"/>
            <ac:picMk id="8" creationId="{6D2FFE19-9521-AEAE-048E-7B9B64814E7E}"/>
          </ac:picMkLst>
        </pc:picChg>
      </pc:sldChg>
      <pc:sldChg chg="modSp mod">
        <pc:chgData name="Reis, Jacqueline (DESE)" userId="aa37f990-0fff-42a8-b528-76ed07452333" providerId="ADAL" clId="{B49AD11B-10D1-40D4-A5F6-38B75BD947F4}" dt="2022-05-25T16:23:06.134" v="1261" actId="962"/>
        <pc:sldMkLst>
          <pc:docMk/>
          <pc:sldMk cId="3291455943" sldId="513"/>
        </pc:sldMkLst>
        <pc:picChg chg="mod">
          <ac:chgData name="Reis, Jacqueline (DESE)" userId="aa37f990-0fff-42a8-b528-76ed07452333" providerId="ADAL" clId="{B49AD11B-10D1-40D4-A5F6-38B75BD947F4}" dt="2022-05-25T16:23:06.134" v="1261" actId="962"/>
          <ac:picMkLst>
            <pc:docMk/>
            <pc:sldMk cId="3291455943" sldId="513"/>
            <ac:picMk id="5" creationId="{BB56C73D-B941-8CAE-BE1D-D8AB429FDEED}"/>
          </ac:picMkLst>
        </pc:picChg>
      </pc:sldChg>
      <pc:sldChg chg="modSp mod">
        <pc:chgData name="Reis, Jacqueline (DESE)" userId="aa37f990-0fff-42a8-b528-76ed07452333" providerId="ADAL" clId="{B49AD11B-10D1-40D4-A5F6-38B75BD947F4}" dt="2022-05-25T16:22:44.173" v="1173" actId="962"/>
        <pc:sldMkLst>
          <pc:docMk/>
          <pc:sldMk cId="448037014" sldId="515"/>
        </pc:sldMkLst>
        <pc:picChg chg="mod">
          <ac:chgData name="Reis, Jacqueline (DESE)" userId="aa37f990-0fff-42a8-b528-76ed07452333" providerId="ADAL" clId="{B49AD11B-10D1-40D4-A5F6-38B75BD947F4}" dt="2022-05-25T16:22:44.173" v="1173" actId="962"/>
          <ac:picMkLst>
            <pc:docMk/>
            <pc:sldMk cId="448037014" sldId="515"/>
            <ac:picMk id="7" creationId="{91F5877B-8DD5-FAE8-AC48-816A618069DA}"/>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2022/5/25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2022/5/25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37035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123186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Russell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48144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4211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80234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980ecdd3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980ecdd3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411766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7546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3063271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4951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0" name="Slide Number Placeholder 11">
            <a:extLst>
              <a:ext uri="{FF2B5EF4-FFF2-40B4-BE49-F238E27FC236}">
                <a16:creationId xmlns:a16="http://schemas.microsoft.com/office/drawing/2014/main" id="{9C1D0482-B19A-495C-B41F-9F3B52B4C0C9}"/>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E727BA8-95B1-42A6-930E-3CA0AEB72708}"/>
              </a:ext>
            </a:extLst>
          </p:cNvPr>
          <p:cNvGraphicFramePr>
            <a:graphicFrameLocks noChangeAspect="1"/>
          </p:cNvGraphicFramePr>
          <p:nvPr userDrawn="1">
            <p:custDataLst>
              <p:tags r:id="rId15"/>
            </p:custDataLst>
            <p:extLst>
              <p:ext uri="{D42A27DB-BD31-4B8C-83A1-F6EECF244321}">
                <p14:modId xmlns:p14="http://schemas.microsoft.com/office/powerpoint/2010/main" val="333112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6" imgW="425" imgH="426" progId="TCLayout.ActiveDocument.1">
                  <p:embed/>
                </p:oleObj>
              </mc:Choice>
              <mc:Fallback>
                <p:oleObj name="think-cell Slide" r:id="rId16" imgW="425" imgH="426" progId="TCLayout.ActiveDocument.1">
                  <p:embed/>
                  <p:pic>
                    <p:nvPicPr>
                      <p:cNvPr id="10" name="Object 9" hidden="1">
                        <a:extLst>
                          <a:ext uri="{FF2B5EF4-FFF2-40B4-BE49-F238E27FC236}">
                            <a16:creationId xmlns:a16="http://schemas.microsoft.com/office/drawing/2014/main" id="{DE727BA8-95B1-42A6-930E-3CA0AEB7270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5/25/2022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cich-ma.zendesk.com/hc/en-us/signin?return_to=https%3A%2F%2Fcich-ma.zendesk.com%2Fhc%2Fen-us%2Farticles%2F4405740773915-School-Consent-Database-and-Supply-Ordering"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mailto:k12covid19testing@mass.gov"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ww.mass.gov/info-details/covid-19-statewide-contract-resources-for-antigen-test-kit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support@cic-health.com" TargetMode="External"/><Relationship Id="rId2" Type="http://schemas.openxmlformats.org/officeDocument/2006/relationships/hyperlink" Target="https://cich-ma.zendesk.com/hc/en-us/signin?return_to=https%3A%2F%2Fcich-ma.zendesk.com%2Fhc%2Fen-us%2Farticles%2F4405740773915-School-Consent-Database-and-Supply-Orderin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apa.org/topics/gun-violence-crime/mass-shooting" TargetMode="External"/><Relationship Id="rId2" Type="http://schemas.openxmlformats.org/officeDocument/2006/relationships/hyperlink" Target="https://www.nasponline.org/resources-and-publications/resources-and-podcasts/school-safety-and-crisis/school-violence-resources/talking-to-children-about-violence-tips-for-parents-and-teachers" TargetMode="External"/><Relationship Id="rId1" Type="http://schemas.openxmlformats.org/officeDocument/2006/relationships/slideLayout" Target="../slideLayouts/slideLayout6.xml"/><Relationship Id="rId5" Type="http://schemas.openxmlformats.org/officeDocument/2006/relationships/hyperlink" Target="https://www.commonsensemedia.org/articles/how-to-talk-to-kids-about-school-shootings" TargetMode="External"/><Relationship Id="rId4" Type="http://schemas.openxmlformats.org/officeDocument/2006/relationships/hyperlink" Target="https://www.nationalparenthelpline.org/"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doe.mass.edu/covid19/testing/default.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ss.gov/info-details/covid-19-isolation-and-quarantine-guidance-for-children-in-child-care-k-12-out-of-school-time-ost-and-recreational-campprogram-setting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mass.gov/info-details/using-a-covid-19-self-test"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www.doe.mass.edu/covid19/on-desktop/protocols/protocols.pdf"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www.coffeehousecontemplative.com/2017/11/pastoral-prayer-for-thankful-remembrance.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wgoqatar.com/2019/09/why-the-school-year-starts-in-september/"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mass.gov/info-details/using-a-covid-19-self-test"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1332" y="1632857"/>
            <a:ext cx="5577039" cy="2721427"/>
          </a:xfrm>
        </p:spPr>
        <p:txBody>
          <a:bodyPr vert="horz"/>
          <a:lstStyle/>
          <a:p>
            <a:pPr>
              <a:spcAft>
                <a:spcPts val="600"/>
              </a:spcAft>
            </a:pPr>
            <a:br>
              <a:rPr lang="en-US" sz="3200" dirty="0">
                <a:latin typeface="+mj-lt"/>
                <a:cs typeface="Arial"/>
              </a:rPr>
            </a:br>
            <a:br>
              <a:rPr lang="en-US" sz="3200" dirty="0">
                <a:latin typeface="+mj-lt"/>
                <a:cs typeface="Arial"/>
              </a:rPr>
            </a:br>
            <a:r>
              <a:rPr lang="en-US" sz="3600" dirty="0">
                <a:latin typeface="+mj-lt"/>
                <a:cs typeface="Arial"/>
              </a:rPr>
              <a:t>COVID-19 Testing Update:</a:t>
            </a:r>
            <a:br>
              <a:rPr lang="en-US" sz="3200" dirty="0">
                <a:latin typeface="+mj-lt"/>
                <a:cs typeface="Arial"/>
              </a:rPr>
            </a:br>
            <a:br>
              <a:rPr lang="en-US" sz="3200" dirty="0">
                <a:latin typeface="+mj-lt"/>
                <a:cs typeface="Arial"/>
              </a:rPr>
            </a:br>
            <a:r>
              <a:rPr lang="en-US" sz="2800" dirty="0">
                <a:latin typeface="+mj-lt"/>
                <a:cs typeface="Arial"/>
              </a:rPr>
              <a:t>Spring, Summer, Fall 2022 Updates and </a:t>
            </a:r>
            <a:r>
              <a:rPr lang="en-US" altLang="zh-CN" sz="2800" dirty="0">
                <a:latin typeface="+mj-lt"/>
                <a:cs typeface="Arial" panose="020B0604020202020204" pitchFamily="34" charset="0"/>
              </a:rPr>
              <a:t>Guidance for Schools, Childcare and Children’s Recreational Camps/Programs</a:t>
            </a:r>
            <a:br>
              <a:rPr lang="en-US" altLang="zh-CN" sz="3600" dirty="0">
                <a:solidFill>
                  <a:schemeClr val="accent1">
                    <a:lumMod val="50000"/>
                  </a:schemeClr>
                </a:solidFill>
                <a:latin typeface="+mj-lt"/>
                <a:cs typeface="Arial" panose="020B0604020202020204" pitchFamily="34" charset="0"/>
              </a:rPr>
            </a:br>
            <a:endParaRPr lang="en-US" sz="3600" dirty="0">
              <a:latin typeface="+mj-lt"/>
              <a:cs typeface="Arial"/>
            </a:endParaRPr>
          </a:p>
        </p:txBody>
      </p:sp>
      <p:sp>
        <p:nvSpPr>
          <p:cNvPr id="4" name="TextBox 3"/>
          <p:cNvSpPr txBox="1"/>
          <p:nvPr/>
        </p:nvSpPr>
        <p:spPr>
          <a:xfrm>
            <a:off x="8336280" y="4169618"/>
            <a:ext cx="3855720" cy="369332"/>
          </a:xfrm>
          <a:prstGeom prst="rect">
            <a:avLst/>
          </a:prstGeom>
          <a:noFill/>
        </p:spPr>
        <p:txBody>
          <a:bodyPr wrap="square" rtlCol="0">
            <a:spAutoFit/>
          </a:bodyPr>
          <a:lstStyle/>
          <a:p>
            <a:pPr algn="r"/>
            <a:r>
              <a:rPr lang="en-US" dirty="0">
                <a:solidFill>
                  <a:schemeClr val="bg1"/>
                </a:solidFill>
              </a:rPr>
              <a:t>May 25,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8BA5-95CB-4686-895F-BEF764CB75BB}"/>
              </a:ext>
            </a:extLst>
          </p:cNvPr>
          <p:cNvSpPr>
            <a:spLocks noGrp="1"/>
          </p:cNvSpPr>
          <p:nvPr>
            <p:ph type="title"/>
          </p:nvPr>
        </p:nvSpPr>
        <p:spPr/>
        <p:txBody>
          <a:bodyPr/>
          <a:lstStyle/>
          <a:p>
            <a:r>
              <a:rPr lang="en-US" dirty="0"/>
              <a:t>Summer/Fall 2022</a:t>
            </a:r>
          </a:p>
        </p:txBody>
      </p:sp>
      <p:sp>
        <p:nvSpPr>
          <p:cNvPr id="3" name="Content Placeholder 2">
            <a:extLst>
              <a:ext uri="{FF2B5EF4-FFF2-40B4-BE49-F238E27FC236}">
                <a16:creationId xmlns:a16="http://schemas.microsoft.com/office/drawing/2014/main" id="{BF37F6AF-665C-40C4-A255-D21439D1B091}"/>
              </a:ext>
            </a:extLst>
          </p:cNvPr>
          <p:cNvSpPr>
            <a:spLocks noGrp="1"/>
          </p:cNvSpPr>
          <p:nvPr>
            <p:ph idx="1"/>
          </p:nvPr>
        </p:nvSpPr>
        <p:spPr/>
        <p:txBody>
          <a:bodyPr/>
          <a:lstStyle/>
          <a:p>
            <a:r>
              <a:rPr lang="en-US" b="1" dirty="0"/>
              <a:t>The end of the current school year (SY2021-2022) will mark the end of the state-run, state-coordinated K-12 testing program</a:t>
            </a:r>
            <a:r>
              <a:rPr lang="en-US" b="1"/>
              <a:t>.</a:t>
            </a:r>
            <a:endParaRPr lang="en-US" dirty="0"/>
          </a:p>
        </p:txBody>
      </p:sp>
      <p:sp>
        <p:nvSpPr>
          <p:cNvPr id="4" name="Slide Number Placeholder 3">
            <a:extLst>
              <a:ext uri="{FF2B5EF4-FFF2-40B4-BE49-F238E27FC236}">
                <a16:creationId xmlns:a16="http://schemas.microsoft.com/office/drawing/2014/main" id="{16FDF3D9-124F-4929-8B50-7933412903CF}"/>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33019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FC71-8327-4178-B6B5-63B2044C2979}"/>
              </a:ext>
            </a:extLst>
          </p:cNvPr>
          <p:cNvSpPr>
            <a:spLocks noGrp="1"/>
          </p:cNvSpPr>
          <p:nvPr>
            <p:ph type="title"/>
          </p:nvPr>
        </p:nvSpPr>
        <p:spPr/>
        <p:txBody>
          <a:bodyPr/>
          <a:lstStyle/>
          <a:p>
            <a:r>
              <a:rPr lang="en-US" dirty="0"/>
              <a:t>Summer 2022</a:t>
            </a:r>
          </a:p>
        </p:txBody>
      </p:sp>
      <p:sp>
        <p:nvSpPr>
          <p:cNvPr id="3" name="Content Placeholder 2">
            <a:extLst>
              <a:ext uri="{FF2B5EF4-FFF2-40B4-BE49-F238E27FC236}">
                <a16:creationId xmlns:a16="http://schemas.microsoft.com/office/drawing/2014/main" id="{35C94BDB-F332-4BA8-AF20-5512D511AFF3}"/>
              </a:ext>
            </a:extLst>
          </p:cNvPr>
          <p:cNvSpPr>
            <a:spLocks noGrp="1"/>
          </p:cNvSpPr>
          <p:nvPr>
            <p:ph idx="1"/>
          </p:nvPr>
        </p:nvSpPr>
        <p:spPr/>
        <p:txBody>
          <a:bodyPr/>
          <a:lstStyle/>
          <a:p>
            <a:r>
              <a:rPr lang="en-US" dirty="0"/>
              <a:t>We will continue to provide self-tests for symptomatic testing for </a:t>
            </a:r>
            <a:r>
              <a:rPr lang="en-US" b="1" dirty="0"/>
              <a:t>school-based</a:t>
            </a:r>
            <a:r>
              <a:rPr lang="en-US" dirty="0"/>
              <a:t> summer programs (e.g., summer school, acceleration academies, ESY)</a:t>
            </a:r>
          </a:p>
          <a:p>
            <a:pPr lvl="1"/>
            <a:r>
              <a:rPr lang="en-US" dirty="0"/>
              <a:t>Please note, these tests are not for summer camp use. Summer camps should be directed to DPH.</a:t>
            </a:r>
          </a:p>
          <a:p>
            <a:r>
              <a:rPr lang="en-US" dirty="0"/>
              <a:t>Staffing, software and other services provided through CIC Health </a:t>
            </a:r>
            <a:r>
              <a:rPr lang="en-US" b="1" dirty="0"/>
              <a:t>will no longer be available</a:t>
            </a:r>
            <a:r>
              <a:rPr lang="en-US" dirty="0"/>
              <a:t>.</a:t>
            </a:r>
          </a:p>
          <a:p>
            <a:r>
              <a:rPr lang="en-US" dirty="0"/>
              <a:t>Districts and schools will need to provide staffing for in-school symptomatic testing for school-based summer programs.</a:t>
            </a:r>
          </a:p>
        </p:txBody>
      </p:sp>
      <p:sp>
        <p:nvSpPr>
          <p:cNvPr id="4" name="Slide Number Placeholder 3">
            <a:extLst>
              <a:ext uri="{FF2B5EF4-FFF2-40B4-BE49-F238E27FC236}">
                <a16:creationId xmlns:a16="http://schemas.microsoft.com/office/drawing/2014/main" id="{04F9E526-E59E-4E9C-B411-BBEE228C6385}"/>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2514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0AAF-59B6-49E8-AD6A-D8E03590C7A9}"/>
              </a:ext>
            </a:extLst>
          </p:cNvPr>
          <p:cNvSpPr>
            <a:spLocks noGrp="1"/>
          </p:cNvSpPr>
          <p:nvPr>
            <p:ph type="title"/>
          </p:nvPr>
        </p:nvSpPr>
        <p:spPr/>
        <p:txBody>
          <a:bodyPr/>
          <a:lstStyle/>
          <a:p>
            <a:r>
              <a:rPr lang="en-US" dirty="0"/>
              <a:t>Summer 2022	</a:t>
            </a:r>
          </a:p>
        </p:txBody>
      </p:sp>
      <p:sp>
        <p:nvSpPr>
          <p:cNvPr id="3" name="Content Placeholder 2">
            <a:extLst>
              <a:ext uri="{FF2B5EF4-FFF2-40B4-BE49-F238E27FC236}">
                <a16:creationId xmlns:a16="http://schemas.microsoft.com/office/drawing/2014/main" id="{6CBC5719-5D2F-4CB0-A94A-E5B80BCDB05B}"/>
              </a:ext>
            </a:extLst>
          </p:cNvPr>
          <p:cNvSpPr>
            <a:spLocks noGrp="1"/>
          </p:cNvSpPr>
          <p:nvPr>
            <p:ph idx="1"/>
          </p:nvPr>
        </p:nvSpPr>
        <p:spPr/>
        <p:txBody>
          <a:bodyPr/>
          <a:lstStyle/>
          <a:p>
            <a:r>
              <a:rPr lang="en-US" dirty="0"/>
              <a:t>Districts and schools </a:t>
            </a:r>
            <a:r>
              <a:rPr lang="en-US"/>
              <a:t>will have access to view past consents and results in their testing portal.</a:t>
            </a:r>
          </a:p>
          <a:p>
            <a:r>
              <a:rPr lang="en-US"/>
              <a:t>Districts and schools </a:t>
            </a:r>
            <a:r>
              <a:rPr lang="en-US" dirty="0"/>
              <a:t>should obtain a new consent for summer and fall 2022 symptomatic testing.</a:t>
            </a:r>
          </a:p>
        </p:txBody>
      </p:sp>
      <p:sp>
        <p:nvSpPr>
          <p:cNvPr id="4" name="Slide Number Placeholder 3">
            <a:extLst>
              <a:ext uri="{FF2B5EF4-FFF2-40B4-BE49-F238E27FC236}">
                <a16:creationId xmlns:a16="http://schemas.microsoft.com/office/drawing/2014/main" id="{0C08907C-6EA9-4AD7-BF69-BE42434A3EE4}"/>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154476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AAC4-790C-454E-8CCF-218F4D9E2548}"/>
              </a:ext>
            </a:extLst>
          </p:cNvPr>
          <p:cNvSpPr>
            <a:spLocks noGrp="1"/>
          </p:cNvSpPr>
          <p:nvPr>
            <p:ph type="title"/>
          </p:nvPr>
        </p:nvSpPr>
        <p:spPr/>
        <p:txBody>
          <a:bodyPr/>
          <a:lstStyle/>
          <a:p>
            <a:r>
              <a:rPr lang="en-US" dirty="0"/>
              <a:t>Ordering self-tests for summer 2022—Schools and districts already participating in self-test option</a:t>
            </a:r>
          </a:p>
        </p:txBody>
      </p:sp>
      <p:sp>
        <p:nvSpPr>
          <p:cNvPr id="3" name="Content Placeholder 2">
            <a:extLst>
              <a:ext uri="{FF2B5EF4-FFF2-40B4-BE49-F238E27FC236}">
                <a16:creationId xmlns:a16="http://schemas.microsoft.com/office/drawing/2014/main" id="{26335EF1-FEDF-416B-949C-8639BD3F3CBE}"/>
              </a:ext>
            </a:extLst>
          </p:cNvPr>
          <p:cNvSpPr>
            <a:spLocks noGrp="1"/>
          </p:cNvSpPr>
          <p:nvPr>
            <p:ph idx="1"/>
          </p:nvPr>
        </p:nvSpPr>
        <p:spPr>
          <a:xfrm>
            <a:off x="567743" y="1255455"/>
            <a:ext cx="11370972" cy="5049746"/>
          </a:xfrm>
        </p:spPr>
        <p:txBody>
          <a:bodyPr/>
          <a:lstStyle/>
          <a:p>
            <a:r>
              <a:rPr lang="en-US" dirty="0"/>
              <a:t>Districts and schools operating </a:t>
            </a:r>
            <a:r>
              <a:rPr lang="en-US" b="1" dirty="0"/>
              <a:t>school-based</a:t>
            </a:r>
            <a:r>
              <a:rPr lang="en-US" dirty="0"/>
              <a:t> summer programs (e.g., summer school, acceleration academies, ESY), should place an order for self-tests via the CIC supply hub.</a:t>
            </a:r>
          </a:p>
          <a:p>
            <a:r>
              <a:rPr lang="en-US" dirty="0"/>
              <a:t>To order self-tests for school-based summer programs, districts and schools must update the total number of required summer tests in the </a:t>
            </a:r>
            <a:r>
              <a:rPr lang="en-US" dirty="0">
                <a:hlinkClick r:id="rId2"/>
              </a:rPr>
              <a:t>CIC supply hub</a:t>
            </a:r>
            <a:r>
              <a:rPr lang="en-US" dirty="0"/>
              <a:t> by </a:t>
            </a:r>
            <a:r>
              <a:rPr lang="en-US" u="sng" dirty="0"/>
              <a:t>Wednesday, June 1, 2022</a:t>
            </a:r>
            <a:r>
              <a:rPr lang="en-US" dirty="0"/>
              <a:t>. </a:t>
            </a:r>
          </a:p>
          <a:p>
            <a:pPr lvl="1"/>
            <a:r>
              <a:rPr lang="en-US" dirty="0"/>
              <a:t>CIC will distribute a one-time allocation for summer use, alongside the normal at-home opt-ins, during the week of June 6.</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40EA22C-1178-4576-B73D-5D1D20F20647}"/>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325585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Calendar of shipping schedule."/>
          <p:cNvPicPr preferRelativeResize="0"/>
          <p:nvPr/>
        </p:nvPicPr>
        <p:blipFill>
          <a:blip r:embed="rId3">
            <a:alphaModFix/>
          </a:blip>
          <a:stretch>
            <a:fillRect/>
          </a:stretch>
        </p:blipFill>
        <p:spPr>
          <a:xfrm>
            <a:off x="3353362" y="1"/>
            <a:ext cx="9134501" cy="6857999"/>
          </a:xfrm>
          <a:prstGeom prst="rect">
            <a:avLst/>
          </a:prstGeom>
          <a:noFill/>
          <a:ln>
            <a:noFill/>
          </a:ln>
        </p:spPr>
      </p:pic>
      <p:pic>
        <p:nvPicPr>
          <p:cNvPr id="55" name="Google Shape;55;p13" descr="Key saying that May cells are orange and June cells are blue."/>
          <p:cNvPicPr preferRelativeResize="0"/>
          <p:nvPr/>
        </p:nvPicPr>
        <p:blipFill>
          <a:blip r:embed="rId4">
            <a:alphaModFix/>
          </a:blip>
          <a:stretch>
            <a:fillRect/>
          </a:stretch>
        </p:blipFill>
        <p:spPr>
          <a:xfrm>
            <a:off x="10498896" y="6529218"/>
            <a:ext cx="1988967" cy="326667"/>
          </a:xfrm>
          <a:prstGeom prst="rect">
            <a:avLst/>
          </a:prstGeom>
          <a:noFill/>
          <a:ln>
            <a:noFill/>
          </a:ln>
        </p:spPr>
      </p:pic>
      <p:sp>
        <p:nvSpPr>
          <p:cNvPr id="56" name="Google Shape;56;p13"/>
          <p:cNvSpPr txBox="1"/>
          <p:nvPr/>
        </p:nvSpPr>
        <p:spPr>
          <a:xfrm>
            <a:off x="4231484" y="490733"/>
            <a:ext cx="3228800" cy="595059"/>
          </a:xfrm>
          <a:prstGeom prst="rect">
            <a:avLst/>
          </a:prstGeom>
          <a:noFill/>
          <a:ln>
            <a:noFill/>
          </a:ln>
        </p:spPr>
        <p:txBody>
          <a:bodyPr spcFirstLastPara="1" wrap="square" lIns="121900" tIns="121900" rIns="121900" bIns="121900" anchor="t" anchorCtr="0">
            <a:spAutoFit/>
          </a:bodyPr>
          <a:lstStyle/>
          <a:p>
            <a:pPr algn="ctr"/>
            <a:r>
              <a:rPr lang="en" sz="1200">
                <a:latin typeface="Montserrat ExtraBold"/>
                <a:ea typeface="Montserrat ExtraBold"/>
                <a:cs typeface="Montserrat ExtraBold"/>
                <a:sym typeface="Montserrat ExtraBold"/>
              </a:rPr>
              <a:t>No Deliveries</a:t>
            </a:r>
            <a:endParaRPr sz="1200">
              <a:latin typeface="Montserrat ExtraBold"/>
              <a:ea typeface="Montserrat ExtraBold"/>
              <a:cs typeface="Montserrat ExtraBold"/>
              <a:sym typeface="Montserrat ExtraBold"/>
            </a:endParaRPr>
          </a:p>
          <a:p>
            <a:pPr algn="ctr"/>
            <a:r>
              <a:rPr lang="en" sz="1067">
                <a:latin typeface="Montserrat Medium"/>
                <a:ea typeface="Montserrat Medium"/>
                <a:cs typeface="Montserrat Medium"/>
                <a:sym typeface="Montserrat Medium"/>
              </a:rPr>
              <a:t>All received previous week</a:t>
            </a:r>
            <a:endParaRPr sz="1067">
              <a:latin typeface="Montserrat Medium"/>
              <a:ea typeface="Montserrat Medium"/>
              <a:cs typeface="Montserrat Medium"/>
              <a:sym typeface="Montserrat Medium"/>
            </a:endParaRPr>
          </a:p>
        </p:txBody>
      </p:sp>
      <p:sp>
        <p:nvSpPr>
          <p:cNvPr id="57" name="Google Shape;57;p13"/>
          <p:cNvSpPr txBox="1"/>
          <p:nvPr/>
        </p:nvSpPr>
        <p:spPr>
          <a:xfrm>
            <a:off x="4231484" y="1882100"/>
            <a:ext cx="3228800" cy="595059"/>
          </a:xfrm>
          <a:prstGeom prst="rect">
            <a:avLst/>
          </a:prstGeom>
          <a:noFill/>
          <a:ln>
            <a:noFill/>
          </a:ln>
        </p:spPr>
        <p:txBody>
          <a:bodyPr spcFirstLastPara="1" wrap="square" lIns="121900" tIns="121900" rIns="121900" bIns="121900" anchor="t" anchorCtr="0">
            <a:spAutoFit/>
          </a:bodyPr>
          <a:lstStyle/>
          <a:p>
            <a:pPr algn="ctr"/>
            <a:r>
              <a:rPr lang="en" sz="1200">
                <a:latin typeface="Montserrat ExtraBold"/>
                <a:ea typeface="Montserrat ExtraBold"/>
                <a:cs typeface="Montserrat ExtraBold"/>
                <a:sym typeface="Montserrat ExtraBold"/>
              </a:rPr>
              <a:t>No Deliveries</a:t>
            </a:r>
            <a:endParaRPr sz="1200">
              <a:latin typeface="Montserrat ExtraBold"/>
              <a:ea typeface="Montserrat ExtraBold"/>
              <a:cs typeface="Montserrat ExtraBold"/>
              <a:sym typeface="Montserrat ExtraBold"/>
            </a:endParaRPr>
          </a:p>
          <a:p>
            <a:pPr algn="ctr"/>
            <a:r>
              <a:rPr lang="en" sz="1067">
                <a:latin typeface="Montserrat Medium"/>
                <a:ea typeface="Montserrat Medium"/>
                <a:cs typeface="Montserrat Medium"/>
                <a:sym typeface="Montserrat Medium"/>
              </a:rPr>
              <a:t>All received previous week</a:t>
            </a:r>
            <a:endParaRPr sz="1067">
              <a:latin typeface="Montserrat Medium"/>
              <a:ea typeface="Montserrat Medium"/>
              <a:cs typeface="Montserrat Medium"/>
              <a:sym typeface="Montserrat Medium"/>
            </a:endParaRPr>
          </a:p>
        </p:txBody>
      </p:sp>
      <p:sp>
        <p:nvSpPr>
          <p:cNvPr id="58" name="Google Shape;58;p13"/>
          <p:cNvSpPr txBox="1"/>
          <p:nvPr/>
        </p:nvSpPr>
        <p:spPr>
          <a:xfrm>
            <a:off x="4231484" y="3273467"/>
            <a:ext cx="3228800" cy="595059"/>
          </a:xfrm>
          <a:prstGeom prst="rect">
            <a:avLst/>
          </a:prstGeom>
          <a:noFill/>
          <a:ln>
            <a:noFill/>
          </a:ln>
        </p:spPr>
        <p:txBody>
          <a:bodyPr spcFirstLastPara="1" wrap="square" lIns="121900" tIns="121900" rIns="121900" bIns="121900" anchor="t" anchorCtr="0">
            <a:spAutoFit/>
          </a:bodyPr>
          <a:lstStyle/>
          <a:p>
            <a:pPr algn="ctr"/>
            <a:r>
              <a:rPr lang="en" sz="1200">
                <a:latin typeface="Montserrat ExtraBold"/>
                <a:ea typeface="Montserrat ExtraBold"/>
                <a:cs typeface="Montserrat ExtraBold"/>
                <a:sym typeface="Montserrat ExtraBold"/>
              </a:rPr>
              <a:t>No Deliveries</a:t>
            </a:r>
            <a:endParaRPr sz="1200">
              <a:latin typeface="Montserrat ExtraBold"/>
              <a:ea typeface="Montserrat ExtraBold"/>
              <a:cs typeface="Montserrat ExtraBold"/>
              <a:sym typeface="Montserrat ExtraBold"/>
            </a:endParaRPr>
          </a:p>
          <a:p>
            <a:pPr algn="ctr"/>
            <a:r>
              <a:rPr lang="en" sz="1067">
                <a:latin typeface="Montserrat Medium"/>
                <a:ea typeface="Montserrat Medium"/>
                <a:cs typeface="Montserrat Medium"/>
                <a:sym typeface="Montserrat Medium"/>
              </a:rPr>
              <a:t>All received previous week</a:t>
            </a:r>
            <a:endParaRPr sz="1067">
              <a:latin typeface="Montserrat Medium"/>
              <a:ea typeface="Montserrat Medium"/>
              <a:cs typeface="Montserrat Medium"/>
              <a:sym typeface="Montserrat Medium"/>
            </a:endParaRPr>
          </a:p>
        </p:txBody>
      </p:sp>
      <p:sp>
        <p:nvSpPr>
          <p:cNvPr id="59" name="Google Shape;59;p13"/>
          <p:cNvSpPr txBox="1"/>
          <p:nvPr/>
        </p:nvSpPr>
        <p:spPr>
          <a:xfrm>
            <a:off x="4231484" y="4664833"/>
            <a:ext cx="3228800" cy="595059"/>
          </a:xfrm>
          <a:prstGeom prst="rect">
            <a:avLst/>
          </a:prstGeom>
          <a:noFill/>
          <a:ln>
            <a:noFill/>
          </a:ln>
        </p:spPr>
        <p:txBody>
          <a:bodyPr spcFirstLastPara="1" wrap="square" lIns="121900" tIns="121900" rIns="121900" bIns="121900" anchor="t" anchorCtr="0">
            <a:spAutoFit/>
          </a:bodyPr>
          <a:lstStyle/>
          <a:p>
            <a:pPr algn="ctr"/>
            <a:r>
              <a:rPr lang="en" sz="1200">
                <a:latin typeface="Montserrat ExtraBold"/>
                <a:ea typeface="Montserrat ExtraBold"/>
                <a:cs typeface="Montserrat ExtraBold"/>
                <a:sym typeface="Montserrat ExtraBold"/>
              </a:rPr>
              <a:t>No Deliveries</a:t>
            </a:r>
            <a:endParaRPr sz="1200">
              <a:latin typeface="Montserrat ExtraBold"/>
              <a:ea typeface="Montserrat ExtraBold"/>
              <a:cs typeface="Montserrat ExtraBold"/>
              <a:sym typeface="Montserrat ExtraBold"/>
            </a:endParaRPr>
          </a:p>
          <a:p>
            <a:pPr algn="ctr"/>
            <a:r>
              <a:rPr lang="en" sz="1067">
                <a:latin typeface="Montserrat Medium"/>
                <a:ea typeface="Montserrat Medium"/>
                <a:cs typeface="Montserrat Medium"/>
                <a:sym typeface="Montserrat Medium"/>
              </a:rPr>
              <a:t>All received previous week</a:t>
            </a:r>
            <a:endParaRPr sz="1067">
              <a:latin typeface="Montserrat Medium"/>
              <a:ea typeface="Montserrat Medium"/>
              <a:cs typeface="Montserrat Medium"/>
              <a:sym typeface="Montserrat Medium"/>
            </a:endParaRPr>
          </a:p>
        </p:txBody>
      </p:sp>
      <p:sp>
        <p:nvSpPr>
          <p:cNvPr id="60" name="Google Shape;60;p13"/>
          <p:cNvSpPr txBox="1"/>
          <p:nvPr/>
        </p:nvSpPr>
        <p:spPr>
          <a:xfrm>
            <a:off x="4106423" y="6156512"/>
            <a:ext cx="3228800" cy="595059"/>
          </a:xfrm>
          <a:prstGeom prst="rect">
            <a:avLst/>
          </a:prstGeom>
          <a:noFill/>
          <a:ln>
            <a:noFill/>
          </a:ln>
        </p:spPr>
        <p:txBody>
          <a:bodyPr spcFirstLastPara="1" wrap="square" lIns="121900" tIns="121900" rIns="121900" bIns="121900" anchor="t" anchorCtr="0">
            <a:spAutoFit/>
          </a:bodyPr>
          <a:lstStyle/>
          <a:p>
            <a:pPr algn="ctr"/>
            <a:r>
              <a:rPr lang="en" sz="1200" dirty="0">
                <a:latin typeface="Montserrat ExtraBold"/>
                <a:ea typeface="Montserrat ExtraBold"/>
                <a:cs typeface="Montserrat ExtraBold"/>
                <a:sym typeface="Montserrat ExtraBold"/>
              </a:rPr>
              <a:t>No Deliveries</a:t>
            </a:r>
            <a:endParaRPr sz="1200" dirty="0">
              <a:latin typeface="Montserrat ExtraBold"/>
              <a:ea typeface="Montserrat ExtraBold"/>
              <a:cs typeface="Montserrat ExtraBold"/>
              <a:sym typeface="Montserrat ExtraBold"/>
            </a:endParaRPr>
          </a:p>
          <a:p>
            <a:pPr algn="ctr"/>
            <a:r>
              <a:rPr lang="en" sz="1067" dirty="0">
                <a:latin typeface="Montserrat Medium"/>
                <a:ea typeface="Montserrat Medium"/>
                <a:cs typeface="Montserrat Medium"/>
                <a:sym typeface="Montserrat Medium"/>
              </a:rPr>
              <a:t>All received previous week</a:t>
            </a:r>
            <a:endParaRPr sz="1067" dirty="0">
              <a:latin typeface="Montserrat Medium"/>
              <a:ea typeface="Montserrat Medium"/>
              <a:cs typeface="Montserrat Medium"/>
              <a:sym typeface="Montserrat Medium"/>
            </a:endParaRPr>
          </a:p>
        </p:txBody>
      </p:sp>
      <p:sp>
        <p:nvSpPr>
          <p:cNvPr id="61" name="Google Shape;61;p13"/>
          <p:cNvSpPr txBox="1"/>
          <p:nvPr/>
        </p:nvSpPr>
        <p:spPr>
          <a:xfrm>
            <a:off x="4231484" y="1354467"/>
            <a:ext cx="3228800" cy="430847"/>
          </a:xfrm>
          <a:prstGeom prst="rect">
            <a:avLst/>
          </a:prstGeom>
          <a:noFill/>
          <a:ln>
            <a:noFill/>
          </a:ln>
        </p:spPr>
        <p:txBody>
          <a:bodyPr spcFirstLastPara="1" wrap="square" lIns="121900" tIns="121900" rIns="121900" bIns="121900" anchor="t" anchorCtr="0">
            <a:spAutoFit/>
          </a:bodyPr>
          <a:lstStyle/>
          <a:p>
            <a:pPr algn="ctr"/>
            <a:r>
              <a:rPr lang="en" sz="1200">
                <a:latin typeface="Montserrat ExtraBold"/>
                <a:ea typeface="Montserrat ExtraBold"/>
                <a:cs typeface="Montserrat ExtraBold"/>
                <a:sym typeface="Montserrat ExtraBold"/>
              </a:rPr>
              <a:t>Student &amp; Staff Deliveries</a:t>
            </a:r>
            <a:endParaRPr sz="1200">
              <a:latin typeface="Montserrat Medium"/>
              <a:ea typeface="Montserrat Medium"/>
              <a:cs typeface="Montserrat Medium"/>
              <a:sym typeface="Montserrat Medium"/>
            </a:endParaRPr>
          </a:p>
        </p:txBody>
      </p:sp>
      <p:sp>
        <p:nvSpPr>
          <p:cNvPr id="62" name="Google Shape;62;p13"/>
          <p:cNvSpPr txBox="1"/>
          <p:nvPr/>
        </p:nvSpPr>
        <p:spPr>
          <a:xfrm>
            <a:off x="4231484" y="2750567"/>
            <a:ext cx="3228800" cy="430847"/>
          </a:xfrm>
          <a:prstGeom prst="rect">
            <a:avLst/>
          </a:prstGeom>
          <a:noFill/>
          <a:ln>
            <a:noFill/>
          </a:ln>
        </p:spPr>
        <p:txBody>
          <a:bodyPr spcFirstLastPara="1" wrap="square" lIns="121900" tIns="121900" rIns="121900" bIns="121900" anchor="t" anchorCtr="0">
            <a:spAutoFit/>
          </a:bodyPr>
          <a:lstStyle/>
          <a:p>
            <a:pPr algn="ctr"/>
            <a:r>
              <a:rPr lang="en" sz="1200">
                <a:latin typeface="Montserrat ExtraBold"/>
                <a:ea typeface="Montserrat ExtraBold"/>
                <a:cs typeface="Montserrat ExtraBold"/>
                <a:sym typeface="Montserrat ExtraBold"/>
              </a:rPr>
              <a:t>Student &amp; Staff Deliveries</a:t>
            </a:r>
            <a:endParaRPr sz="1200">
              <a:latin typeface="Montserrat Medium"/>
              <a:ea typeface="Montserrat Medium"/>
              <a:cs typeface="Montserrat Medium"/>
              <a:sym typeface="Montserrat Medium"/>
            </a:endParaRPr>
          </a:p>
        </p:txBody>
      </p:sp>
      <p:sp>
        <p:nvSpPr>
          <p:cNvPr id="63" name="Google Shape;63;p13"/>
          <p:cNvSpPr txBox="1"/>
          <p:nvPr/>
        </p:nvSpPr>
        <p:spPr>
          <a:xfrm>
            <a:off x="4231484" y="4146651"/>
            <a:ext cx="3228800" cy="430847"/>
          </a:xfrm>
          <a:prstGeom prst="rect">
            <a:avLst/>
          </a:prstGeom>
          <a:noFill/>
          <a:ln>
            <a:noFill/>
          </a:ln>
        </p:spPr>
        <p:txBody>
          <a:bodyPr spcFirstLastPara="1" wrap="square" lIns="121900" tIns="121900" rIns="121900" bIns="121900" anchor="t" anchorCtr="0">
            <a:spAutoFit/>
          </a:bodyPr>
          <a:lstStyle/>
          <a:p>
            <a:pPr algn="ctr"/>
            <a:r>
              <a:rPr lang="en" sz="1200">
                <a:latin typeface="Montserrat ExtraBold"/>
                <a:ea typeface="Montserrat ExtraBold"/>
                <a:cs typeface="Montserrat ExtraBold"/>
                <a:sym typeface="Montserrat ExtraBold"/>
              </a:rPr>
              <a:t>Student &amp; Staff Deliveries</a:t>
            </a:r>
            <a:endParaRPr sz="1200">
              <a:latin typeface="Montserrat Medium"/>
              <a:ea typeface="Montserrat Medium"/>
              <a:cs typeface="Montserrat Medium"/>
              <a:sym typeface="Montserrat Medium"/>
            </a:endParaRPr>
          </a:p>
        </p:txBody>
      </p:sp>
      <p:sp>
        <p:nvSpPr>
          <p:cNvPr id="64" name="Google Shape;64;p13"/>
          <p:cNvSpPr txBox="1"/>
          <p:nvPr/>
        </p:nvSpPr>
        <p:spPr>
          <a:xfrm>
            <a:off x="4231484" y="5534484"/>
            <a:ext cx="3228800" cy="430847"/>
          </a:xfrm>
          <a:prstGeom prst="rect">
            <a:avLst/>
          </a:prstGeom>
          <a:noFill/>
          <a:ln>
            <a:noFill/>
          </a:ln>
        </p:spPr>
        <p:txBody>
          <a:bodyPr spcFirstLastPara="1" wrap="square" lIns="121900" tIns="121900" rIns="121900" bIns="121900" anchor="t" anchorCtr="0">
            <a:spAutoFit/>
          </a:bodyPr>
          <a:lstStyle/>
          <a:p>
            <a:pPr algn="ctr"/>
            <a:r>
              <a:rPr lang="en" sz="1200">
                <a:latin typeface="Montserrat ExtraBold"/>
                <a:ea typeface="Montserrat ExtraBold"/>
                <a:cs typeface="Montserrat ExtraBold"/>
                <a:sym typeface="Montserrat ExtraBold"/>
              </a:rPr>
              <a:t>Student &amp; Staff Deliveries</a:t>
            </a:r>
            <a:endParaRPr sz="1200">
              <a:latin typeface="Montserrat Medium"/>
              <a:ea typeface="Montserrat Medium"/>
              <a:cs typeface="Montserrat Medium"/>
              <a:sym typeface="Montserrat Medium"/>
            </a:endParaRPr>
          </a:p>
        </p:txBody>
      </p:sp>
      <p:cxnSp>
        <p:nvCxnSpPr>
          <p:cNvPr id="65" name="Google Shape;65;p13" descr="Student and staff test deliveries will happen May 9-12"/>
          <p:cNvCxnSpPr/>
          <p:nvPr/>
        </p:nvCxnSpPr>
        <p:spPr>
          <a:xfrm>
            <a:off x="7021184" y="1575667"/>
            <a:ext cx="2776800" cy="0"/>
          </a:xfrm>
          <a:prstGeom prst="straightConnector1">
            <a:avLst/>
          </a:prstGeom>
          <a:noFill/>
          <a:ln w="9525" cap="flat" cmpd="sng">
            <a:solidFill>
              <a:schemeClr val="dk2"/>
            </a:solidFill>
            <a:prstDash val="solid"/>
            <a:round/>
            <a:headEnd type="none" w="med" len="med"/>
            <a:tailEnd type="triangle" w="med" len="med"/>
          </a:ln>
        </p:spPr>
      </p:cxnSp>
      <p:cxnSp>
        <p:nvCxnSpPr>
          <p:cNvPr id="66" name="Google Shape;66;p13" descr="Student and staff test deliveries will happen May 23-26"/>
          <p:cNvCxnSpPr/>
          <p:nvPr/>
        </p:nvCxnSpPr>
        <p:spPr>
          <a:xfrm>
            <a:off x="7021184" y="2979000"/>
            <a:ext cx="2776800" cy="0"/>
          </a:xfrm>
          <a:prstGeom prst="straightConnector1">
            <a:avLst/>
          </a:prstGeom>
          <a:noFill/>
          <a:ln w="9525" cap="flat" cmpd="sng">
            <a:solidFill>
              <a:schemeClr val="dk2"/>
            </a:solidFill>
            <a:prstDash val="solid"/>
            <a:round/>
            <a:headEnd type="none" w="med" len="med"/>
            <a:tailEnd type="triangle" w="med" len="med"/>
          </a:ln>
        </p:spPr>
      </p:cxnSp>
      <p:cxnSp>
        <p:nvCxnSpPr>
          <p:cNvPr id="67" name="Google Shape;67;p13" descr="Student and staff test deliveries will happen June 6-9"/>
          <p:cNvCxnSpPr/>
          <p:nvPr/>
        </p:nvCxnSpPr>
        <p:spPr>
          <a:xfrm>
            <a:off x="7021184" y="4319733"/>
            <a:ext cx="2776800" cy="0"/>
          </a:xfrm>
          <a:prstGeom prst="straightConnector1">
            <a:avLst/>
          </a:prstGeom>
          <a:noFill/>
          <a:ln w="9525" cap="flat" cmpd="sng">
            <a:solidFill>
              <a:schemeClr val="dk2"/>
            </a:solidFill>
            <a:prstDash val="solid"/>
            <a:round/>
            <a:headEnd type="none" w="med" len="med"/>
            <a:tailEnd type="triangle" w="med" len="med"/>
          </a:ln>
        </p:spPr>
      </p:cxnSp>
      <p:cxnSp>
        <p:nvCxnSpPr>
          <p:cNvPr id="68" name="Google Shape;68;p13" descr="Student and staff test deliveries will happen June 20-23"/>
          <p:cNvCxnSpPr/>
          <p:nvPr/>
        </p:nvCxnSpPr>
        <p:spPr>
          <a:xfrm>
            <a:off x="7021184" y="5749900"/>
            <a:ext cx="2776800" cy="0"/>
          </a:xfrm>
          <a:prstGeom prst="straightConnector1">
            <a:avLst/>
          </a:prstGeom>
          <a:noFill/>
          <a:ln w="9525" cap="flat" cmpd="sng">
            <a:solidFill>
              <a:schemeClr val="dk2"/>
            </a:solidFill>
            <a:prstDash val="solid"/>
            <a:round/>
            <a:headEnd type="none" w="med" len="med"/>
            <a:tailEnd type="triangle" w="med" len="med"/>
          </a:ln>
        </p:spPr>
      </p:cxnSp>
      <p:sp>
        <p:nvSpPr>
          <p:cNvPr id="69" name="Google Shape;69;p13"/>
          <p:cNvSpPr txBox="1"/>
          <p:nvPr/>
        </p:nvSpPr>
        <p:spPr>
          <a:xfrm>
            <a:off x="7176150" y="530434"/>
            <a:ext cx="1472400" cy="574604"/>
          </a:xfrm>
          <a:prstGeom prst="rect">
            <a:avLst/>
          </a:prstGeom>
          <a:noFill/>
          <a:ln>
            <a:noFill/>
          </a:ln>
        </p:spPr>
        <p:txBody>
          <a:bodyPr spcFirstLastPara="1" wrap="square" lIns="121900" tIns="121900" rIns="121900" bIns="121900" anchor="t" anchorCtr="0">
            <a:spAutoFit/>
          </a:bodyPr>
          <a:lstStyle/>
          <a:p>
            <a:r>
              <a:rPr lang="en" sz="1067">
                <a:latin typeface="Montserrat"/>
                <a:ea typeface="Montserrat"/>
                <a:cs typeface="Montserrat"/>
                <a:sym typeface="Montserrat"/>
              </a:rPr>
              <a:t>Deadline for student &amp; staff qty. changes</a:t>
            </a:r>
            <a:endParaRPr sz="1067">
              <a:latin typeface="Montserrat"/>
              <a:ea typeface="Montserrat"/>
              <a:cs typeface="Montserrat"/>
              <a:sym typeface="Montserrat"/>
            </a:endParaRPr>
          </a:p>
        </p:txBody>
      </p:sp>
      <p:sp>
        <p:nvSpPr>
          <p:cNvPr id="70" name="Google Shape;70;p13"/>
          <p:cNvSpPr txBox="1"/>
          <p:nvPr/>
        </p:nvSpPr>
        <p:spPr>
          <a:xfrm>
            <a:off x="7232517" y="1918199"/>
            <a:ext cx="1472400" cy="574604"/>
          </a:xfrm>
          <a:prstGeom prst="rect">
            <a:avLst/>
          </a:prstGeom>
          <a:noFill/>
          <a:ln>
            <a:noFill/>
          </a:ln>
        </p:spPr>
        <p:txBody>
          <a:bodyPr spcFirstLastPara="1" wrap="square" lIns="121900" tIns="121900" rIns="121900" bIns="121900" anchor="t" anchorCtr="0">
            <a:spAutoFit/>
          </a:bodyPr>
          <a:lstStyle/>
          <a:p>
            <a:r>
              <a:rPr lang="en" sz="1067" dirty="0">
                <a:latin typeface="Montserrat"/>
                <a:ea typeface="Montserrat"/>
                <a:cs typeface="Montserrat"/>
                <a:sym typeface="Montserrat"/>
              </a:rPr>
              <a:t>Deadline for student &amp; staff qty. changes</a:t>
            </a:r>
            <a:endParaRPr sz="1067" dirty="0">
              <a:latin typeface="Montserrat"/>
              <a:ea typeface="Montserrat"/>
              <a:cs typeface="Montserrat"/>
              <a:sym typeface="Montserrat"/>
            </a:endParaRPr>
          </a:p>
        </p:txBody>
      </p:sp>
      <p:sp>
        <p:nvSpPr>
          <p:cNvPr id="71" name="Google Shape;71;p13"/>
          <p:cNvSpPr txBox="1"/>
          <p:nvPr/>
        </p:nvSpPr>
        <p:spPr>
          <a:xfrm>
            <a:off x="7119750" y="3282267"/>
            <a:ext cx="1585200" cy="738816"/>
          </a:xfrm>
          <a:prstGeom prst="rect">
            <a:avLst/>
          </a:prstGeom>
          <a:noFill/>
          <a:ln>
            <a:noFill/>
          </a:ln>
        </p:spPr>
        <p:txBody>
          <a:bodyPr spcFirstLastPara="1" wrap="square" lIns="121900" tIns="121900" rIns="121900" bIns="121900" anchor="t" anchorCtr="0">
            <a:spAutoFit/>
          </a:bodyPr>
          <a:lstStyle/>
          <a:p>
            <a:pPr algn="ctr"/>
            <a:r>
              <a:rPr lang="en" sz="1067" b="1" dirty="0">
                <a:latin typeface="Montserrat"/>
                <a:ea typeface="Montserrat"/>
                <a:cs typeface="Montserrat"/>
                <a:sym typeface="Montserrat"/>
              </a:rPr>
              <a:t>Deadline to order for school-based summer programs</a:t>
            </a:r>
            <a:endParaRPr sz="1067" b="1" dirty="0">
              <a:latin typeface="Montserrat"/>
              <a:ea typeface="Montserrat"/>
              <a:cs typeface="Montserrat"/>
              <a:sym typeface="Montserrat"/>
            </a:endParaRPr>
          </a:p>
        </p:txBody>
      </p:sp>
      <p:sp>
        <p:nvSpPr>
          <p:cNvPr id="72" name="Google Shape;72;p13"/>
          <p:cNvSpPr txBox="1"/>
          <p:nvPr/>
        </p:nvSpPr>
        <p:spPr>
          <a:xfrm>
            <a:off x="7191742" y="4685552"/>
            <a:ext cx="1472400" cy="574604"/>
          </a:xfrm>
          <a:prstGeom prst="rect">
            <a:avLst/>
          </a:prstGeom>
          <a:noFill/>
          <a:ln>
            <a:noFill/>
          </a:ln>
        </p:spPr>
        <p:txBody>
          <a:bodyPr spcFirstLastPara="1" wrap="square" lIns="121900" tIns="121900" rIns="121900" bIns="121900" anchor="t" anchorCtr="0">
            <a:spAutoFit/>
          </a:bodyPr>
          <a:lstStyle/>
          <a:p>
            <a:r>
              <a:rPr lang="en" sz="1067" dirty="0">
                <a:latin typeface="Montserrat"/>
                <a:ea typeface="Montserrat"/>
                <a:cs typeface="Montserrat"/>
                <a:sym typeface="Montserrat"/>
              </a:rPr>
              <a:t>Deadline for student &amp; staff qty. changes</a:t>
            </a:r>
            <a:endParaRPr sz="1067" dirty="0">
              <a:latin typeface="Montserrat"/>
              <a:ea typeface="Montserrat"/>
              <a:cs typeface="Montserrat"/>
              <a:sym typeface="Montserrat"/>
            </a:endParaRPr>
          </a:p>
        </p:txBody>
      </p:sp>
      <p:sp>
        <p:nvSpPr>
          <p:cNvPr id="73" name="Google Shape;73;p13" descr="Circle around June 1 to emphasize that it's the deadline to order tests for school-based summer programs"/>
          <p:cNvSpPr/>
          <p:nvPr/>
        </p:nvSpPr>
        <p:spPr>
          <a:xfrm>
            <a:off x="7156734" y="3139563"/>
            <a:ext cx="1472400" cy="1019600"/>
          </a:xfrm>
          <a:prstGeom prst="ellipse">
            <a:avLst/>
          </a:prstGeom>
          <a:noFill/>
          <a:ln w="19050" cap="flat" cmpd="sng">
            <a:solidFill>
              <a:srgbClr val="FF0000"/>
            </a:solidFill>
            <a:prstDash val="solid"/>
            <a:round/>
            <a:headEnd type="none" w="sm" len="sm"/>
            <a:tailEnd type="none" w="sm" len="sm"/>
          </a:ln>
          <a:effectLst>
            <a:outerShdw blurRad="57150" dist="19050" dir="5400000" algn="bl" rotWithShape="0">
              <a:srgbClr val="000000">
                <a:alpha val="0"/>
              </a:srgbClr>
            </a:outerShdw>
          </a:effectLst>
        </p:spPr>
        <p:txBody>
          <a:bodyPr spcFirstLastPara="1" wrap="square" lIns="121900" tIns="121900" rIns="121900" bIns="121900" anchor="ctr" anchorCtr="0">
            <a:noAutofit/>
          </a:bodyPr>
          <a:lstStyle/>
          <a:p>
            <a:endParaRPr sz="2400" dirty="0">
              <a:highlight>
                <a:srgbClr val="FF0000"/>
              </a:highlight>
            </a:endParaRPr>
          </a:p>
        </p:txBody>
      </p:sp>
      <p:sp>
        <p:nvSpPr>
          <p:cNvPr id="25" name="Title 24">
            <a:extLst>
              <a:ext uri="{FF2B5EF4-FFF2-40B4-BE49-F238E27FC236}">
                <a16:creationId xmlns:a16="http://schemas.microsoft.com/office/drawing/2014/main" id="{2152A835-34AE-4B81-95F7-BAB3394141B1}"/>
              </a:ext>
            </a:extLst>
          </p:cNvPr>
          <p:cNvSpPr txBox="1">
            <a:spLocks noGrp="1"/>
          </p:cNvSpPr>
          <p:nvPr>
            <p:ph type="title" idx="4294967295"/>
          </p:nvPr>
        </p:nvSpPr>
        <p:spPr>
          <a:xfrm>
            <a:off x="335702" y="1289828"/>
            <a:ext cx="2550002"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Self-test ordering and distribution calendar – June 2022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2C86-B938-471D-BAB2-36E31AABEE79}"/>
              </a:ext>
            </a:extLst>
          </p:cNvPr>
          <p:cNvSpPr>
            <a:spLocks noGrp="1"/>
          </p:cNvSpPr>
          <p:nvPr>
            <p:ph type="title"/>
          </p:nvPr>
        </p:nvSpPr>
        <p:spPr/>
        <p:txBody>
          <a:bodyPr/>
          <a:lstStyle/>
          <a:p>
            <a:r>
              <a:rPr lang="en-US" dirty="0"/>
              <a:t>Important Points</a:t>
            </a:r>
          </a:p>
        </p:txBody>
      </p:sp>
      <p:sp>
        <p:nvSpPr>
          <p:cNvPr id="3" name="Content Placeholder 2">
            <a:extLst>
              <a:ext uri="{FF2B5EF4-FFF2-40B4-BE49-F238E27FC236}">
                <a16:creationId xmlns:a16="http://schemas.microsoft.com/office/drawing/2014/main" id="{40274821-A0DF-48D8-B201-6D4B038E05E0}"/>
              </a:ext>
            </a:extLst>
          </p:cNvPr>
          <p:cNvSpPr>
            <a:spLocks noGrp="1"/>
          </p:cNvSpPr>
          <p:nvPr>
            <p:ph idx="1"/>
          </p:nvPr>
        </p:nvSpPr>
        <p:spPr/>
        <p:txBody>
          <a:bodyPr/>
          <a:lstStyle/>
          <a:p>
            <a:r>
              <a:rPr lang="en-US" dirty="0"/>
              <a:t>Please include the total number of self-tests you expect to use during your summer program (if applicable) in your order on June 1.</a:t>
            </a:r>
          </a:p>
          <a:p>
            <a:pPr lvl="1"/>
            <a:r>
              <a:rPr lang="en-US" dirty="0"/>
              <a:t>Please add this number to your regular order for that two-week period (summer order + regular order)</a:t>
            </a:r>
          </a:p>
          <a:p>
            <a:r>
              <a:rPr lang="en-US" dirty="0"/>
              <a:t>If you are ordering self-tests on June 15, you will need to manually enter the number of tests you are ordering.</a:t>
            </a:r>
          </a:p>
          <a:p>
            <a:pPr lvl="1"/>
            <a:r>
              <a:rPr lang="en-US" dirty="0"/>
              <a:t>We will not carry over your order number from June 1.</a:t>
            </a:r>
          </a:p>
        </p:txBody>
      </p:sp>
      <p:sp>
        <p:nvSpPr>
          <p:cNvPr id="4" name="Slide Number Placeholder 3">
            <a:extLst>
              <a:ext uri="{FF2B5EF4-FFF2-40B4-BE49-F238E27FC236}">
                <a16:creationId xmlns:a16="http://schemas.microsoft.com/office/drawing/2014/main" id="{08AE3C6E-7AE1-45A3-89E4-B0A73F4AFDE5}"/>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279743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AAC4-790C-454E-8CCF-218F4D9E2548}"/>
              </a:ext>
            </a:extLst>
          </p:cNvPr>
          <p:cNvSpPr>
            <a:spLocks noGrp="1"/>
          </p:cNvSpPr>
          <p:nvPr>
            <p:ph type="title"/>
          </p:nvPr>
        </p:nvSpPr>
        <p:spPr/>
        <p:txBody>
          <a:bodyPr/>
          <a:lstStyle/>
          <a:p>
            <a:r>
              <a:rPr lang="en-US"/>
              <a:t>Ordering self-tests for summer 2022—Schools and districts NOT participating in self-test option</a:t>
            </a:r>
          </a:p>
        </p:txBody>
      </p:sp>
      <p:sp>
        <p:nvSpPr>
          <p:cNvPr id="3" name="Content Placeholder 2">
            <a:extLst>
              <a:ext uri="{FF2B5EF4-FFF2-40B4-BE49-F238E27FC236}">
                <a16:creationId xmlns:a16="http://schemas.microsoft.com/office/drawing/2014/main" id="{26335EF1-FEDF-416B-949C-8639BD3F3CBE}"/>
              </a:ext>
            </a:extLst>
          </p:cNvPr>
          <p:cNvSpPr>
            <a:spLocks noGrp="1"/>
          </p:cNvSpPr>
          <p:nvPr>
            <p:ph idx="1"/>
          </p:nvPr>
        </p:nvSpPr>
        <p:spPr>
          <a:xfrm>
            <a:off x="567743" y="1255455"/>
            <a:ext cx="11370972" cy="5049746"/>
          </a:xfrm>
        </p:spPr>
        <p:txBody>
          <a:bodyPr/>
          <a:lstStyle/>
          <a:p>
            <a:r>
              <a:rPr lang="en-US" dirty="0"/>
              <a:t>The limited number of schools and districts </a:t>
            </a:r>
            <a:r>
              <a:rPr lang="en-US" b="1" u="sng" dirty="0"/>
              <a:t>not</a:t>
            </a:r>
            <a:r>
              <a:rPr lang="en-US" dirty="0"/>
              <a:t> participating in the statewide self-test option should email </a:t>
            </a:r>
            <a:r>
              <a:rPr lang="en-US" dirty="0">
                <a:hlinkClick r:id="rId2"/>
              </a:rPr>
              <a:t>k12covid19testing@mass.gov</a:t>
            </a:r>
            <a:r>
              <a:rPr lang="en-US" dirty="0"/>
              <a:t> to request self-tests for school-based summer programs.</a:t>
            </a:r>
          </a:p>
          <a:p>
            <a:endParaRPr lang="en-US" dirty="0"/>
          </a:p>
          <a:p>
            <a:endParaRPr lang="en-US" dirty="0"/>
          </a:p>
        </p:txBody>
      </p:sp>
      <p:sp>
        <p:nvSpPr>
          <p:cNvPr id="4" name="Slide Number Placeholder 3">
            <a:extLst>
              <a:ext uri="{FF2B5EF4-FFF2-40B4-BE49-F238E27FC236}">
                <a16:creationId xmlns:a16="http://schemas.microsoft.com/office/drawing/2014/main" id="{640EA22C-1178-4576-B73D-5D1D20F20647}"/>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545614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D324-EC0C-4AB8-9987-96AC218CC17E}"/>
              </a:ext>
            </a:extLst>
          </p:cNvPr>
          <p:cNvSpPr>
            <a:spLocks noGrp="1"/>
          </p:cNvSpPr>
          <p:nvPr>
            <p:ph type="title"/>
          </p:nvPr>
        </p:nvSpPr>
        <p:spPr/>
        <p:txBody>
          <a:bodyPr/>
          <a:lstStyle/>
          <a:p>
            <a:r>
              <a:rPr lang="en-US" dirty="0"/>
              <a:t>Fall 2022</a:t>
            </a:r>
          </a:p>
        </p:txBody>
      </p:sp>
      <p:sp>
        <p:nvSpPr>
          <p:cNvPr id="3" name="Content Placeholder 2">
            <a:extLst>
              <a:ext uri="{FF2B5EF4-FFF2-40B4-BE49-F238E27FC236}">
                <a16:creationId xmlns:a16="http://schemas.microsoft.com/office/drawing/2014/main" id="{FBD28F7D-2FFB-42C2-AEC8-23617E101CB7}"/>
              </a:ext>
            </a:extLst>
          </p:cNvPr>
          <p:cNvSpPr>
            <a:spLocks noGrp="1"/>
          </p:cNvSpPr>
          <p:nvPr>
            <p:ph idx="1"/>
          </p:nvPr>
        </p:nvSpPr>
        <p:spPr>
          <a:xfrm>
            <a:off x="567743" y="1242929"/>
            <a:ext cx="11370972" cy="5049746"/>
          </a:xfrm>
        </p:spPr>
        <p:txBody>
          <a:bodyPr/>
          <a:lstStyle/>
          <a:p>
            <a:r>
              <a:rPr lang="en-US" dirty="0"/>
              <a:t>The state will </a:t>
            </a:r>
            <a:r>
              <a:rPr lang="en-US" b="1" dirty="0"/>
              <a:t>no longer </a:t>
            </a:r>
            <a:r>
              <a:rPr lang="en-US" dirty="0"/>
              <a:t>supply self-tests to schools beginning in Fall 2022. </a:t>
            </a:r>
          </a:p>
          <a:p>
            <a:r>
              <a:rPr lang="en-US" dirty="0"/>
              <a:t>For SY2022-2023, schools and districts interested in implementing their own testing program </a:t>
            </a:r>
            <a:r>
              <a:rPr lang="en-US"/>
              <a:t>are encouraged to </a:t>
            </a:r>
            <a:r>
              <a:rPr lang="en-US" dirty="0"/>
              <a:t>limit that program to symptomatic rapid testing </a:t>
            </a:r>
            <a:r>
              <a:rPr lang="en-US"/>
              <a:t>only</a:t>
            </a:r>
            <a:r>
              <a:rPr lang="en-US" dirty="0"/>
              <a:t>. </a:t>
            </a:r>
          </a:p>
          <a:p>
            <a:r>
              <a:rPr lang="en-US" dirty="0"/>
              <a:t>Schools and districts may purchase self-tests through the </a:t>
            </a:r>
            <a:r>
              <a:rPr lang="en-US">
                <a:hlinkClick r:id="rId2"/>
              </a:rPr>
              <a:t>statewide contract</a:t>
            </a:r>
            <a:r>
              <a:rPr lang="en-US"/>
              <a:t> for self-tests</a:t>
            </a:r>
            <a:r>
              <a:rPr lang="en-US" dirty="0"/>
              <a:t>.</a:t>
            </a:r>
          </a:p>
          <a:p>
            <a:endParaRPr lang="en-US" dirty="0"/>
          </a:p>
        </p:txBody>
      </p:sp>
      <p:sp>
        <p:nvSpPr>
          <p:cNvPr id="4" name="Slide Number Placeholder 3">
            <a:extLst>
              <a:ext uri="{FF2B5EF4-FFF2-40B4-BE49-F238E27FC236}">
                <a16:creationId xmlns:a16="http://schemas.microsoft.com/office/drawing/2014/main" id="{1E629E94-04CE-400C-9C6A-A09E3B9E2275}"/>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2591525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6B9C-A727-441A-BA5A-1B8FFDE6C810}"/>
              </a:ext>
            </a:extLst>
          </p:cNvPr>
          <p:cNvSpPr>
            <a:spLocks noGrp="1"/>
          </p:cNvSpPr>
          <p:nvPr>
            <p:ph type="title"/>
          </p:nvPr>
        </p:nvSpPr>
        <p:spPr/>
        <p:txBody>
          <a:bodyPr/>
          <a:lstStyle/>
          <a:p>
            <a:r>
              <a:rPr lang="en-US" dirty="0"/>
              <a:t>To Review</a:t>
            </a:r>
          </a:p>
        </p:txBody>
      </p:sp>
      <p:graphicFrame>
        <p:nvGraphicFramePr>
          <p:cNvPr id="6" name="Content Placeholder 5">
            <a:extLst>
              <a:ext uri="{FF2B5EF4-FFF2-40B4-BE49-F238E27FC236}">
                <a16:creationId xmlns:a16="http://schemas.microsoft.com/office/drawing/2014/main" id="{5A4780E9-5167-4FAE-99AD-73A2950B3B4E}"/>
              </a:ext>
            </a:extLst>
          </p:cNvPr>
          <p:cNvGraphicFramePr>
            <a:graphicFrameLocks noGrp="1"/>
          </p:cNvGraphicFramePr>
          <p:nvPr>
            <p:ph idx="1"/>
            <p:extLst>
              <p:ext uri="{D42A27DB-BD31-4B8C-83A1-F6EECF244321}">
                <p14:modId xmlns:p14="http://schemas.microsoft.com/office/powerpoint/2010/main" val="2915774276"/>
              </p:ext>
            </p:extLst>
          </p:nvPr>
        </p:nvGraphicFramePr>
        <p:xfrm>
          <a:off x="468086" y="1360714"/>
          <a:ext cx="10885716" cy="4789897"/>
        </p:xfrm>
        <a:graphic>
          <a:graphicData uri="http://schemas.openxmlformats.org/drawingml/2006/table">
            <a:tbl>
              <a:tblPr firstRow="1" firstCol="1" bandRow="1">
                <a:tableStyleId>{5C22544A-7EE6-4342-B048-85BDC9FD1C3A}</a:tableStyleId>
              </a:tblPr>
              <a:tblGrid>
                <a:gridCol w="2721429">
                  <a:extLst>
                    <a:ext uri="{9D8B030D-6E8A-4147-A177-3AD203B41FA5}">
                      <a16:colId xmlns:a16="http://schemas.microsoft.com/office/drawing/2014/main" val="2113709723"/>
                    </a:ext>
                  </a:extLst>
                </a:gridCol>
                <a:gridCol w="2721429">
                  <a:extLst>
                    <a:ext uri="{9D8B030D-6E8A-4147-A177-3AD203B41FA5}">
                      <a16:colId xmlns:a16="http://schemas.microsoft.com/office/drawing/2014/main" val="2700789660"/>
                    </a:ext>
                  </a:extLst>
                </a:gridCol>
                <a:gridCol w="2721429">
                  <a:extLst>
                    <a:ext uri="{9D8B030D-6E8A-4147-A177-3AD203B41FA5}">
                      <a16:colId xmlns:a16="http://schemas.microsoft.com/office/drawing/2014/main" val="3156142971"/>
                    </a:ext>
                  </a:extLst>
                </a:gridCol>
                <a:gridCol w="2721429">
                  <a:extLst>
                    <a:ext uri="{9D8B030D-6E8A-4147-A177-3AD203B41FA5}">
                      <a16:colId xmlns:a16="http://schemas.microsoft.com/office/drawing/2014/main" val="3994136237"/>
                    </a:ext>
                  </a:extLst>
                </a:gridCol>
              </a:tblGrid>
              <a:tr h="463068">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1800" dirty="0">
                          <a:effectLst/>
                        </a:rPr>
                        <a:t>Spring 2022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1800" dirty="0">
                          <a:effectLst/>
                        </a:rPr>
                        <a:t>Summer 2022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1800" dirty="0">
                          <a:effectLst/>
                        </a:rPr>
                        <a:t>Fall 2022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09242244"/>
                  </a:ext>
                </a:extLst>
              </a:tr>
              <a:tr h="1438585">
                <a:tc>
                  <a:txBody>
                    <a:bodyPr/>
                    <a:lstStyle/>
                    <a:p>
                      <a:pPr marL="0" marR="0">
                        <a:lnSpc>
                          <a:spcPct val="107000"/>
                        </a:lnSpc>
                        <a:spcBef>
                          <a:spcPts val="0"/>
                        </a:spcBef>
                        <a:spcAft>
                          <a:spcPts val="800"/>
                        </a:spcAft>
                      </a:pPr>
                      <a:r>
                        <a:rPr lang="en-US" sz="2000" dirty="0">
                          <a:effectLst/>
                        </a:rPr>
                        <a:t>Surveillance (both pooled and self-tests) &amp; Test and Stay testing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000" dirty="0">
                          <a:effectLst/>
                        </a:rPr>
                        <a:t>Current program continues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000" dirty="0">
                          <a:effectLst/>
                        </a:rPr>
                        <a:t>No state program support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000" dirty="0">
                          <a:effectLst/>
                        </a:rPr>
                        <a:t>No state program support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30877312"/>
                  </a:ext>
                </a:extLst>
              </a:tr>
              <a:tr h="1926346">
                <a:tc>
                  <a:txBody>
                    <a:bodyPr/>
                    <a:lstStyle/>
                    <a:p>
                      <a:pPr marL="0" marR="0">
                        <a:lnSpc>
                          <a:spcPct val="107000"/>
                        </a:lnSpc>
                        <a:spcBef>
                          <a:spcPts val="0"/>
                        </a:spcBef>
                        <a:spcAft>
                          <a:spcPts val="800"/>
                        </a:spcAft>
                      </a:pPr>
                      <a:r>
                        <a:rPr lang="en-US" sz="2000">
                          <a:effectLst/>
                        </a:rPr>
                        <a:t>Symptomatic testing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000" dirty="0">
                          <a:effectLst/>
                        </a:rPr>
                        <a:t>Current program continues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Schools will have access to state-provided self-tests for school-based summer programs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000" dirty="0">
                          <a:effectLst/>
                        </a:rPr>
                        <a:t>Schools can purchase self-tests through statewide contact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525451"/>
                  </a:ext>
                </a:extLst>
              </a:tr>
              <a:tr h="950829">
                <a:tc>
                  <a:txBody>
                    <a:bodyPr/>
                    <a:lstStyle/>
                    <a:p>
                      <a:pPr marL="0" marR="0">
                        <a:lnSpc>
                          <a:spcPct val="107000"/>
                        </a:lnSpc>
                        <a:spcBef>
                          <a:spcPts val="0"/>
                        </a:spcBef>
                        <a:spcAft>
                          <a:spcPts val="800"/>
                        </a:spcAft>
                      </a:pPr>
                      <a:r>
                        <a:rPr lang="en-US" sz="2000">
                          <a:effectLst/>
                        </a:rPr>
                        <a:t>CIC Health Support (including managing consent forms)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Current program continues</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CIC Health services no longer available through the state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CIC Health services no longer available through the state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43392863"/>
                  </a:ext>
                </a:extLst>
              </a:tr>
            </a:tbl>
          </a:graphicData>
        </a:graphic>
      </p:graphicFrame>
      <p:sp>
        <p:nvSpPr>
          <p:cNvPr id="4" name="Slide Number Placeholder 3">
            <a:extLst>
              <a:ext uri="{FF2B5EF4-FFF2-40B4-BE49-F238E27FC236}">
                <a16:creationId xmlns:a16="http://schemas.microsoft.com/office/drawing/2014/main" id="{961D4863-C765-4F09-A8D9-07212DC4E6EE}"/>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3557565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D8C0-8EB4-410C-9195-36E6D5182710}"/>
              </a:ext>
            </a:extLst>
          </p:cNvPr>
          <p:cNvSpPr>
            <a:spLocks noGrp="1"/>
          </p:cNvSpPr>
          <p:nvPr>
            <p:ph type="title"/>
          </p:nvPr>
        </p:nvSpPr>
        <p:spPr/>
        <p:txBody>
          <a:bodyPr/>
          <a:lstStyle/>
          <a:p>
            <a:r>
              <a:rPr lang="en-US" dirty="0"/>
              <a:t>REMINDER: Updating Participating Student and Staff Numbers</a:t>
            </a:r>
          </a:p>
        </p:txBody>
      </p:sp>
      <p:sp>
        <p:nvSpPr>
          <p:cNvPr id="3" name="Content Placeholder 2">
            <a:extLst>
              <a:ext uri="{FF2B5EF4-FFF2-40B4-BE49-F238E27FC236}">
                <a16:creationId xmlns:a16="http://schemas.microsoft.com/office/drawing/2014/main" id="{AF4694FD-D92D-4E13-840C-23287410E5C3}"/>
              </a:ext>
            </a:extLst>
          </p:cNvPr>
          <p:cNvSpPr>
            <a:spLocks noGrp="1"/>
          </p:cNvSpPr>
          <p:nvPr>
            <p:ph idx="1"/>
          </p:nvPr>
        </p:nvSpPr>
        <p:spPr/>
        <p:txBody>
          <a:bodyPr/>
          <a:lstStyle/>
          <a:p>
            <a:pPr algn="l" fontAlgn="base">
              <a:spcBef>
                <a:spcPts val="0"/>
              </a:spcBef>
              <a:spcAft>
                <a:spcPts val="0"/>
              </a:spcAft>
              <a:buFont typeface="Arial" panose="020B0604020202020204" pitchFamily="34" charset="0"/>
              <a:buChar char="•"/>
            </a:pPr>
            <a:r>
              <a:rPr lang="en-US" sz="2800" b="0" i="0" dirty="0">
                <a:solidFill>
                  <a:srgbClr val="000000"/>
                </a:solidFill>
                <a:effectLst/>
                <a:latin typeface="Segoe UI" panose="020B0502040204020203" pitchFamily="34" charset="0"/>
              </a:rPr>
              <a:t>Navigate to the </a:t>
            </a:r>
            <a:r>
              <a:rPr lang="en-US" sz="2800" b="0" i="0" u="sng" dirty="0">
                <a:solidFill>
                  <a:srgbClr val="0563C1"/>
                </a:solidFill>
                <a:effectLst/>
                <a:latin typeface="Segoe UI" panose="020B0502040204020203" pitchFamily="34" charset="0"/>
                <a:hlinkClick r:id="rId2"/>
              </a:rPr>
              <a:t>CIC Health Supply Form</a:t>
            </a:r>
            <a:r>
              <a:rPr lang="en-US" sz="2800" b="0" i="0" dirty="0">
                <a:solidFill>
                  <a:srgbClr val="000000"/>
                </a:solidFill>
                <a:effectLst/>
                <a:latin typeface="Segoe UI" panose="020B0502040204020203" pitchFamily="34" charset="0"/>
              </a:rPr>
              <a:t> for your school in CIC Health’s School and Consent Database</a:t>
            </a:r>
          </a:p>
          <a:p>
            <a:pPr marL="742950" lvl="1" indent="-285750" algn="l" fontAlgn="base">
              <a:spcBef>
                <a:spcPts val="0"/>
              </a:spcBef>
              <a:spcAft>
                <a:spcPts val="0"/>
              </a:spcAft>
              <a:buFont typeface="Courier New" panose="02070309020205020404" pitchFamily="49" charset="0"/>
              <a:buChar char="o"/>
            </a:pPr>
            <a:r>
              <a:rPr lang="en-US" sz="2400" b="0" i="0" dirty="0">
                <a:solidFill>
                  <a:srgbClr val="000000"/>
                </a:solidFill>
                <a:effectLst/>
                <a:latin typeface="Segoe UI" panose="020B0502040204020203" pitchFamily="34" charset="0"/>
              </a:rPr>
              <a:t>If you do not have access to the supply form, please email </a:t>
            </a:r>
            <a:r>
              <a:rPr lang="en-US" sz="2400" b="0" i="0" u="sng" dirty="0">
                <a:solidFill>
                  <a:srgbClr val="0563C1"/>
                </a:solidFill>
                <a:effectLst/>
                <a:latin typeface="Segoe UI" panose="020B0502040204020203" pitchFamily="34" charset="0"/>
                <a:hlinkClick r:id="rId3"/>
              </a:rPr>
              <a:t>support@cic-health.com</a:t>
            </a:r>
            <a:r>
              <a:rPr lang="en-US" sz="2400" b="0" i="0" dirty="0">
                <a:solidFill>
                  <a:srgbClr val="000000"/>
                </a:solidFill>
                <a:effectLst/>
                <a:latin typeface="Segoe UI" panose="020B0502040204020203" pitchFamily="34" charset="0"/>
              </a:rPr>
              <a:t> to request access</a:t>
            </a:r>
          </a:p>
          <a:p>
            <a:pPr algn="l" fontAlgn="base">
              <a:spcBef>
                <a:spcPts val="0"/>
              </a:spcBef>
              <a:spcAft>
                <a:spcPts val="0"/>
              </a:spcAft>
              <a:buFont typeface="Arial" panose="020B0604020202020204" pitchFamily="34" charset="0"/>
              <a:buChar char="•"/>
            </a:pPr>
            <a:r>
              <a:rPr lang="en-US" sz="2800" b="0" i="0" dirty="0">
                <a:solidFill>
                  <a:srgbClr val="000000"/>
                </a:solidFill>
                <a:effectLst/>
                <a:latin typeface="Segoe UI" panose="020B0502040204020203" pitchFamily="34" charset="0"/>
              </a:rPr>
              <a:t>Select the “At Home Antigen Test” button</a:t>
            </a:r>
          </a:p>
          <a:p>
            <a:pPr algn="l" fontAlgn="base">
              <a:spcBef>
                <a:spcPts val="0"/>
              </a:spcBef>
              <a:spcAft>
                <a:spcPts val="0"/>
              </a:spcAft>
              <a:buFont typeface="Arial" panose="020B0604020202020204" pitchFamily="34" charset="0"/>
              <a:buChar char="•"/>
            </a:pPr>
            <a:r>
              <a:rPr lang="en-US" sz="2800" b="0" i="0" dirty="0">
                <a:solidFill>
                  <a:srgbClr val="000000"/>
                </a:solidFill>
                <a:effectLst/>
                <a:latin typeface="Segoe UI" panose="020B0502040204020203" pitchFamily="34" charset="0"/>
              </a:rPr>
              <a:t>A popup will appear. Select “Add/Update Opt-In Numbers”</a:t>
            </a:r>
          </a:p>
          <a:p>
            <a:pPr marL="742950" lvl="1" indent="-285750" algn="l" fontAlgn="base">
              <a:spcBef>
                <a:spcPts val="0"/>
              </a:spcBef>
              <a:spcAft>
                <a:spcPts val="0"/>
              </a:spcAft>
              <a:buFont typeface="Courier New" panose="02070309020205020404" pitchFamily="49" charset="0"/>
              <a:buChar char="o"/>
            </a:pPr>
            <a:r>
              <a:rPr lang="en-US" sz="2400" b="0" i="0" dirty="0">
                <a:solidFill>
                  <a:srgbClr val="000000"/>
                </a:solidFill>
                <a:effectLst/>
                <a:latin typeface="Segoe UI" panose="020B0502040204020203" pitchFamily="34" charset="0"/>
              </a:rPr>
              <a:t>Complete all fields: District, Full Name, Staff Opted-In, Students Opted-In</a:t>
            </a:r>
          </a:p>
          <a:p>
            <a:pPr marL="742950" lvl="1" indent="-285750" algn="l" fontAlgn="base">
              <a:spcBef>
                <a:spcPts val="0"/>
              </a:spcBef>
              <a:spcAft>
                <a:spcPts val="0"/>
              </a:spcAft>
              <a:buFont typeface="Courier New" panose="02070309020205020404" pitchFamily="49" charset="0"/>
              <a:buChar char="o"/>
            </a:pPr>
            <a:r>
              <a:rPr lang="en-US" sz="2400" b="0" i="0" dirty="0">
                <a:solidFill>
                  <a:srgbClr val="000000"/>
                </a:solidFill>
                <a:effectLst/>
                <a:latin typeface="Segoe UI" panose="020B0502040204020203" pitchFamily="34" charset="0"/>
              </a:rPr>
              <a:t>Click Submit </a:t>
            </a:r>
          </a:p>
          <a:p>
            <a:pPr marL="1149350" lvl="2" indent="-285750" fontAlgn="base">
              <a:spcBef>
                <a:spcPts val="0"/>
              </a:spcBef>
              <a:buFont typeface="Courier New" panose="02070309020205020404" pitchFamily="49" charset="0"/>
              <a:buChar char="o"/>
            </a:pPr>
            <a:r>
              <a:rPr lang="en-US" sz="2000" dirty="0">
                <a:solidFill>
                  <a:srgbClr val="000000"/>
                </a:solidFill>
              </a:rPr>
              <a:t>Y</a:t>
            </a:r>
            <a:r>
              <a:rPr lang="en-US" sz="2000" b="0" i="0" dirty="0">
                <a:solidFill>
                  <a:srgbClr val="000000"/>
                </a:solidFill>
                <a:effectLst/>
                <a:latin typeface="Segoe UI" panose="020B0502040204020203" pitchFamily="34" charset="0"/>
              </a:rPr>
              <a:t>ou </a:t>
            </a:r>
            <a:r>
              <a:rPr lang="en-US" sz="2000" b="0" i="0" u="sng" dirty="0">
                <a:solidFill>
                  <a:srgbClr val="000000"/>
                </a:solidFill>
                <a:effectLst/>
                <a:latin typeface="Segoe UI" panose="020B0502040204020203" pitchFamily="34" charset="0"/>
              </a:rPr>
              <a:t>will not</a:t>
            </a:r>
            <a:r>
              <a:rPr lang="en-US" sz="2000" b="0" i="0" dirty="0">
                <a:solidFill>
                  <a:srgbClr val="000000"/>
                </a:solidFill>
                <a:effectLst/>
                <a:latin typeface="Segoe UI" panose="020B0502040204020203" pitchFamily="34" charset="0"/>
              </a:rPr>
              <a:t> receive a confirmation email. Shipments occur automatically based on the numbers submitted.</a:t>
            </a:r>
          </a:p>
          <a:p>
            <a:pPr marL="234950" indent="-285750" fontAlgn="base">
              <a:spcBef>
                <a:spcPts val="0"/>
              </a:spcBef>
              <a:buFont typeface="Courier New" panose="02070309020205020404" pitchFamily="49" charset="0"/>
              <a:buChar char="o"/>
            </a:pPr>
            <a:r>
              <a:rPr lang="en-US" sz="2800" dirty="0">
                <a:solidFill>
                  <a:srgbClr val="000000"/>
                </a:solidFill>
              </a:rPr>
              <a:t>Please note, you may also update the centralized shipping location in this area</a:t>
            </a:r>
            <a:endParaRPr lang="en-US" sz="2800" b="0" i="0" dirty="0">
              <a:solidFill>
                <a:srgbClr val="000000"/>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CF57D7F9-7312-4A98-8F3D-61A570A2DBBC}"/>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119796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0518-BAFE-4293-A538-4610B4837F28}"/>
              </a:ext>
            </a:extLst>
          </p:cNvPr>
          <p:cNvSpPr>
            <a:spLocks noGrp="1"/>
          </p:cNvSpPr>
          <p:nvPr>
            <p:ph type="title"/>
          </p:nvPr>
        </p:nvSpPr>
        <p:spPr/>
        <p:txBody>
          <a:bodyPr/>
          <a:lstStyle/>
          <a:p>
            <a:r>
              <a:rPr lang="en-US" dirty="0"/>
              <a:t>Resources for Responding to National Tragedies</a:t>
            </a:r>
          </a:p>
        </p:txBody>
      </p:sp>
      <p:sp>
        <p:nvSpPr>
          <p:cNvPr id="3" name="Content Placeholder 2">
            <a:extLst>
              <a:ext uri="{FF2B5EF4-FFF2-40B4-BE49-F238E27FC236}">
                <a16:creationId xmlns:a16="http://schemas.microsoft.com/office/drawing/2014/main" id="{945376CF-A1E7-468E-855C-89600072C03F}"/>
              </a:ext>
            </a:extLst>
          </p:cNvPr>
          <p:cNvSpPr>
            <a:spLocks noGrp="1"/>
          </p:cNvSpPr>
          <p:nvPr>
            <p:ph idx="1"/>
          </p:nvPr>
        </p:nvSpPr>
        <p:spPr/>
        <p:txBody>
          <a:bodyPr/>
          <a:lstStyle/>
          <a:p>
            <a:r>
              <a:rPr lang="en-US" dirty="0">
                <a:hlinkClick r:id="rId2"/>
              </a:rPr>
              <a:t>Talking to Children about Violence:  Tips for Parents and Teachers</a:t>
            </a:r>
            <a:r>
              <a:rPr lang="en-US" dirty="0"/>
              <a:t> (NASP)</a:t>
            </a:r>
          </a:p>
          <a:p>
            <a:r>
              <a:rPr lang="en-US" dirty="0">
                <a:hlinkClick r:id="rId3"/>
              </a:rPr>
              <a:t>Managing Your Stress in the Aftermath of a Shooting</a:t>
            </a:r>
            <a:r>
              <a:rPr lang="en-US" dirty="0"/>
              <a:t> (APA)</a:t>
            </a:r>
            <a:endParaRPr lang="en-US" dirty="0">
              <a:hlinkClick r:id="rId3"/>
            </a:endParaRPr>
          </a:p>
          <a:p>
            <a:r>
              <a:rPr lang="en-US" dirty="0">
                <a:hlinkClick r:id="rId4"/>
              </a:rPr>
              <a:t>National Parent Helpline</a:t>
            </a:r>
            <a:r>
              <a:rPr lang="en-US" dirty="0"/>
              <a:t> </a:t>
            </a:r>
          </a:p>
          <a:p>
            <a:r>
              <a:rPr lang="en-US" dirty="0">
                <a:hlinkClick r:id="rId5"/>
              </a:rPr>
              <a:t>How to Talk to Kids About School Shootings </a:t>
            </a:r>
            <a:r>
              <a:rPr lang="en-US" dirty="0"/>
              <a:t>(Common Sense Media)</a:t>
            </a:r>
          </a:p>
        </p:txBody>
      </p:sp>
      <p:sp>
        <p:nvSpPr>
          <p:cNvPr id="4" name="Slide Number Placeholder 3">
            <a:extLst>
              <a:ext uri="{FF2B5EF4-FFF2-40B4-BE49-F238E27FC236}">
                <a16:creationId xmlns:a16="http://schemas.microsoft.com/office/drawing/2014/main" id="{F3C1E77E-8C5B-44D9-9098-D22889B5864B}"/>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142834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22C5-4C3C-40B1-855C-35BFB458B854}"/>
              </a:ext>
            </a:extLst>
          </p:cNvPr>
          <p:cNvSpPr>
            <a:spLocks noGrp="1"/>
          </p:cNvSpPr>
          <p:nvPr>
            <p:ph type="title"/>
          </p:nvPr>
        </p:nvSpPr>
        <p:spPr/>
        <p:txBody>
          <a:bodyPr/>
          <a:lstStyle/>
          <a:p>
            <a:r>
              <a:rPr lang="en-US" dirty="0"/>
              <a:t>Extended expiration dates on antigen tests	</a:t>
            </a:r>
          </a:p>
        </p:txBody>
      </p:sp>
      <p:sp>
        <p:nvSpPr>
          <p:cNvPr id="3" name="Content Placeholder 2">
            <a:extLst>
              <a:ext uri="{FF2B5EF4-FFF2-40B4-BE49-F238E27FC236}">
                <a16:creationId xmlns:a16="http://schemas.microsoft.com/office/drawing/2014/main" id="{2B7E885B-FE5E-4A17-9EAF-5048E7CCC47F}"/>
              </a:ext>
            </a:extLst>
          </p:cNvPr>
          <p:cNvSpPr>
            <a:spLocks noGrp="1"/>
          </p:cNvSpPr>
          <p:nvPr>
            <p:ph idx="1"/>
          </p:nvPr>
        </p:nvSpPr>
        <p:spPr/>
        <p:txBody>
          <a:bodyPr/>
          <a:lstStyle/>
          <a:p>
            <a:r>
              <a:rPr lang="en-US" dirty="0"/>
              <a:t>Extended expiration dates on BinaxNOW and </a:t>
            </a:r>
            <a:r>
              <a:rPr lang="en-US" dirty="0" err="1"/>
              <a:t>iHealth</a:t>
            </a:r>
            <a:r>
              <a:rPr lang="en-US" dirty="0"/>
              <a:t> tests are posted on the </a:t>
            </a:r>
            <a:r>
              <a:rPr lang="en-US" dirty="0">
                <a:hlinkClick r:id="rId2"/>
              </a:rPr>
              <a:t>K-12 Testing Program section</a:t>
            </a:r>
            <a:r>
              <a:rPr lang="en-US" dirty="0"/>
              <a:t> of the DESE website. </a:t>
            </a:r>
          </a:p>
          <a:p>
            <a:r>
              <a:rPr lang="en-US" dirty="0"/>
              <a:t>BinaxNOW tests that are expired may be disposed in </a:t>
            </a:r>
            <a:r>
              <a:rPr lang="en-US" b="1" dirty="0"/>
              <a:t>regular trash</a:t>
            </a:r>
            <a:r>
              <a:rPr lang="en-US" dirty="0"/>
              <a:t>. </a:t>
            </a:r>
          </a:p>
          <a:p>
            <a:r>
              <a:rPr lang="en-US" dirty="0"/>
              <a:t>We are working with CIC Health to send schools stickers to put on test kits to make it clear that expiration dates have been extended and that there are treatment options if individuals test positive.</a:t>
            </a:r>
          </a:p>
        </p:txBody>
      </p:sp>
      <p:sp>
        <p:nvSpPr>
          <p:cNvPr id="4" name="Slide Number Placeholder 3">
            <a:extLst>
              <a:ext uri="{FF2B5EF4-FFF2-40B4-BE49-F238E27FC236}">
                <a16:creationId xmlns:a16="http://schemas.microsoft.com/office/drawing/2014/main" id="{FF269EDE-0376-46FE-9EB2-31BE1396993F}"/>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265618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3E01-8C96-49FC-8D55-768108A6176E}"/>
              </a:ext>
            </a:extLst>
          </p:cNvPr>
          <p:cNvSpPr>
            <a:spLocks noGrp="1"/>
          </p:cNvSpPr>
          <p:nvPr>
            <p:ph type="title"/>
          </p:nvPr>
        </p:nvSpPr>
        <p:spPr/>
        <p:txBody>
          <a:bodyPr/>
          <a:lstStyle/>
          <a:p>
            <a:r>
              <a:rPr lang="en-US" dirty="0"/>
              <a:t>Program Closeout</a:t>
            </a:r>
          </a:p>
        </p:txBody>
      </p:sp>
      <p:sp>
        <p:nvSpPr>
          <p:cNvPr id="3" name="Content Placeholder 2">
            <a:extLst>
              <a:ext uri="{FF2B5EF4-FFF2-40B4-BE49-F238E27FC236}">
                <a16:creationId xmlns:a16="http://schemas.microsoft.com/office/drawing/2014/main" id="{E466CE0E-F9FF-4D5B-9866-CB8592D2C2E6}"/>
              </a:ext>
            </a:extLst>
          </p:cNvPr>
          <p:cNvSpPr>
            <a:spLocks noGrp="1"/>
          </p:cNvSpPr>
          <p:nvPr>
            <p:ph idx="1"/>
          </p:nvPr>
        </p:nvSpPr>
        <p:spPr/>
        <p:txBody>
          <a:bodyPr/>
          <a:lstStyle/>
          <a:p>
            <a:r>
              <a:rPr lang="en-US" dirty="0"/>
              <a:t>Program coordinators will work with district leads to complete Offboarding Checklist (e.g., steps to take with any remaining supplies and equipment, etc.).</a:t>
            </a:r>
          </a:p>
          <a:p>
            <a:r>
              <a:rPr lang="en-US" dirty="0"/>
              <a:t>CIC Health will soon provide you with Impact Reports to highlight program participation.</a:t>
            </a:r>
          </a:p>
          <a:p>
            <a:r>
              <a:rPr lang="en-US" dirty="0"/>
              <a:t>Testing software functionality deactivated as of June 30 but accounts in Crush the Curve will stay active to retrieve information as needed through the summer.</a:t>
            </a:r>
          </a:p>
        </p:txBody>
      </p:sp>
      <p:sp>
        <p:nvSpPr>
          <p:cNvPr id="4" name="Slide Number Placeholder 3">
            <a:extLst>
              <a:ext uri="{FF2B5EF4-FFF2-40B4-BE49-F238E27FC236}">
                <a16:creationId xmlns:a16="http://schemas.microsoft.com/office/drawing/2014/main" id="{D091BD6D-55C5-4D3D-92AD-2EFDCE2730E1}"/>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4153727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FB68-803D-4681-865D-B3159C600284}"/>
              </a:ext>
            </a:extLst>
          </p:cNvPr>
          <p:cNvSpPr>
            <a:spLocks noGrp="1"/>
          </p:cNvSpPr>
          <p:nvPr>
            <p:ph type="title"/>
          </p:nvPr>
        </p:nvSpPr>
        <p:spPr/>
        <p:txBody>
          <a:bodyPr/>
          <a:lstStyle/>
          <a:p>
            <a:r>
              <a:rPr lang="en-US" dirty="0"/>
              <a:t>Recognizing Testing Staff	</a:t>
            </a:r>
          </a:p>
        </p:txBody>
      </p:sp>
      <p:sp>
        <p:nvSpPr>
          <p:cNvPr id="3" name="Content Placeholder 2">
            <a:extLst>
              <a:ext uri="{FF2B5EF4-FFF2-40B4-BE49-F238E27FC236}">
                <a16:creationId xmlns:a16="http://schemas.microsoft.com/office/drawing/2014/main" id="{0376E1EF-FEAA-45C7-9907-09558EE5EC2A}"/>
              </a:ext>
            </a:extLst>
          </p:cNvPr>
          <p:cNvSpPr>
            <a:spLocks noGrp="1"/>
          </p:cNvSpPr>
          <p:nvPr>
            <p:ph idx="1"/>
          </p:nvPr>
        </p:nvSpPr>
        <p:spPr/>
        <p:txBody>
          <a:bodyPr/>
          <a:lstStyle/>
          <a:p>
            <a:r>
              <a:rPr lang="en-US" dirty="0"/>
              <a:t>Encouragement to recognize </a:t>
            </a:r>
            <a:r>
              <a:rPr lang="en-US"/>
              <a:t>and thank </a:t>
            </a:r>
            <a:r>
              <a:rPr lang="en-US" dirty="0"/>
              <a:t>testing staff as appropriate</a:t>
            </a:r>
          </a:p>
          <a:p>
            <a:endParaRPr lang="en-US" dirty="0"/>
          </a:p>
          <a:p>
            <a:r>
              <a:rPr lang="en-US" dirty="0"/>
              <a:t>Ideas</a:t>
            </a:r>
          </a:p>
          <a:p>
            <a:pPr lvl="1"/>
            <a:r>
              <a:rPr lang="en-US" dirty="0"/>
              <a:t>Including testing staff in end-of-year recognition events/activities</a:t>
            </a:r>
          </a:p>
          <a:p>
            <a:pPr lvl="1"/>
            <a:r>
              <a:rPr lang="en-US" dirty="0"/>
              <a:t>Creative ways for students to thank the testing staff</a:t>
            </a:r>
          </a:p>
          <a:p>
            <a:pPr lvl="1"/>
            <a:r>
              <a:rPr lang="en-US" dirty="0"/>
              <a:t>Certificates of appreciation</a:t>
            </a:r>
          </a:p>
        </p:txBody>
      </p:sp>
      <p:sp>
        <p:nvSpPr>
          <p:cNvPr id="4" name="Slide Number Placeholder 3">
            <a:extLst>
              <a:ext uri="{FF2B5EF4-FFF2-40B4-BE49-F238E27FC236}">
                <a16:creationId xmlns:a16="http://schemas.microsoft.com/office/drawing/2014/main" id="{0F5500BB-191F-4CA0-9DFA-1A1F82669F5C}"/>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3025954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80616" y="2968001"/>
            <a:ext cx="8257032" cy="1325563"/>
          </a:xfrm>
        </p:spPr>
        <p:txBody>
          <a:bodyPr/>
          <a:lstStyle/>
          <a:p>
            <a:r>
              <a:rPr lang="en-US" altLang="zh-CN" sz="4000" dirty="0">
                <a:solidFill>
                  <a:schemeClr val="accent1">
                    <a:lumMod val="50000"/>
                  </a:schemeClr>
                </a:solidFill>
                <a:latin typeface="+mj-lt"/>
                <a:cs typeface="Arial" panose="020B0604020202020204" pitchFamily="34" charset="0"/>
              </a:rPr>
              <a:t>Quarantine &amp; Isolation Guidance for Schools, Childcare and Children’s Recreational Camps/Programs</a:t>
            </a:r>
            <a:br>
              <a:rPr lang="en-US" altLang="zh-CN" sz="4000" dirty="0">
                <a:solidFill>
                  <a:schemeClr val="accent1">
                    <a:lumMod val="50000"/>
                  </a:schemeClr>
                </a:solidFill>
                <a:latin typeface="+mj-lt"/>
                <a:cs typeface="Arial" panose="020B0604020202020204" pitchFamily="34" charset="0"/>
              </a:rPr>
            </a:br>
            <a:br>
              <a:rPr lang="en-US" altLang="zh-CN" sz="4000" dirty="0">
                <a:solidFill>
                  <a:schemeClr val="accent1">
                    <a:lumMod val="50000"/>
                  </a:schemeClr>
                </a:solidFill>
                <a:latin typeface="+mj-lt"/>
                <a:cs typeface="Arial" panose="020B0604020202020204" pitchFamily="34" charset="0"/>
              </a:rPr>
            </a:br>
            <a:br>
              <a:rPr lang="en-US" altLang="zh-CN" sz="4000" dirty="0">
                <a:solidFill>
                  <a:schemeClr val="accent1">
                    <a:lumMod val="50000"/>
                  </a:schemeClr>
                </a:solidFill>
                <a:latin typeface="+mj-lt"/>
                <a:cs typeface="Arial" panose="020B0604020202020204" pitchFamily="34" charset="0"/>
              </a:rPr>
            </a:br>
            <a:r>
              <a:rPr lang="en-US" altLang="zh-CN" sz="2800" dirty="0">
                <a:solidFill>
                  <a:schemeClr val="accent1">
                    <a:lumMod val="50000"/>
                  </a:schemeClr>
                </a:solidFill>
                <a:latin typeface="+mj-lt"/>
                <a:cs typeface="Arial" panose="020B0604020202020204" pitchFamily="34" charset="0"/>
              </a:rPr>
              <a:t>Information may be access </a:t>
            </a:r>
            <a:r>
              <a:rPr lang="en-US" altLang="zh-CN" sz="2800" dirty="0">
                <a:solidFill>
                  <a:schemeClr val="accent1">
                    <a:lumMod val="50000"/>
                  </a:schemeClr>
                </a:solidFill>
                <a:latin typeface="+mj-lt"/>
                <a:cs typeface="Arial" panose="020B0604020202020204" pitchFamily="34" charset="0"/>
                <a:hlinkClick r:id="rId3"/>
              </a:rPr>
              <a:t>here</a:t>
            </a:r>
            <a:endParaRPr lang="en-US" altLang="zh-CN" sz="4000" dirty="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3690988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8A7C6-FA70-4259-8BE6-C3345D26CEAE}"/>
              </a:ext>
            </a:extLst>
          </p:cNvPr>
          <p:cNvSpPr>
            <a:spLocks noGrp="1"/>
          </p:cNvSpPr>
          <p:nvPr>
            <p:ph type="title"/>
          </p:nvPr>
        </p:nvSpPr>
        <p:spPr/>
        <p:txBody>
          <a:bodyPr/>
          <a:lstStyle/>
          <a:p>
            <a:r>
              <a:rPr lang="en-US" dirty="0"/>
              <a:t>A Few General “Rules of Thumb”</a:t>
            </a:r>
          </a:p>
        </p:txBody>
      </p:sp>
      <p:sp>
        <p:nvSpPr>
          <p:cNvPr id="3" name="Content Placeholder 2">
            <a:extLst>
              <a:ext uri="{FF2B5EF4-FFF2-40B4-BE49-F238E27FC236}">
                <a16:creationId xmlns:a16="http://schemas.microsoft.com/office/drawing/2014/main" id="{3CDB592A-B3F5-423C-A8A3-8BE212FBECC0}"/>
              </a:ext>
            </a:extLst>
          </p:cNvPr>
          <p:cNvSpPr>
            <a:spLocks noGrp="1"/>
          </p:cNvSpPr>
          <p:nvPr>
            <p:ph idx="1"/>
          </p:nvPr>
        </p:nvSpPr>
        <p:spPr/>
        <p:txBody>
          <a:bodyPr/>
          <a:lstStyle/>
          <a:p>
            <a:r>
              <a:rPr lang="en-US" dirty="0">
                <a:effectLst/>
                <a:latin typeface="+mn-lt"/>
                <a:ea typeface="Calibri" panose="020F0502020204030204" pitchFamily="34" charset="0"/>
                <a:cs typeface="Calibri" panose="020F0502020204030204" pitchFamily="34" charset="0"/>
              </a:rPr>
              <a:t>A </a:t>
            </a:r>
            <a:r>
              <a:rPr lang="en-US" u="sng" dirty="0">
                <a:solidFill>
                  <a:srgbClr val="0563C1"/>
                </a:solidFill>
                <a:effectLst/>
                <a:latin typeface="+mn-lt"/>
                <a:ea typeface="Calibri" panose="020F0502020204030204" pitchFamily="34" charset="0"/>
                <a:cs typeface="Calibri" panose="020F0502020204030204" pitchFamily="34" charset="0"/>
                <a:hlinkClick r:id="rId2"/>
              </a:rPr>
              <a:t>rapid antigen test</a:t>
            </a:r>
            <a:r>
              <a:rPr lang="en-US" u="sng" dirty="0">
                <a:solidFill>
                  <a:srgbClr val="0563C1"/>
                </a:solidFill>
                <a:effectLst/>
                <a:latin typeface="+mn-lt"/>
                <a:ea typeface="Calibri" panose="020F0502020204030204" pitchFamily="34" charset="0"/>
                <a:cs typeface="Calibri" panose="020F0502020204030204" pitchFamily="34" charset="0"/>
              </a:rPr>
              <a:t>, such as a self-test,</a:t>
            </a:r>
            <a:r>
              <a:rPr lang="en-US" dirty="0">
                <a:effectLst/>
                <a:latin typeface="+mn-lt"/>
                <a:ea typeface="Calibri" panose="020F0502020204030204" pitchFamily="34" charset="0"/>
                <a:cs typeface="Calibri" panose="020F0502020204030204" pitchFamily="34" charset="0"/>
              </a:rPr>
              <a:t> is preferred to a PCR test in most situations for the purposes of exiting isolation or quarantine. </a:t>
            </a:r>
            <a:endParaRPr lang="en-US" dirty="0">
              <a:effectLst/>
              <a:latin typeface="+mn-lt"/>
              <a:ea typeface="Calibri" panose="020F0502020204030204" pitchFamily="34" charset="0"/>
              <a:cs typeface="Times New Roman" panose="02020603050405020304" pitchFamily="18" charset="0"/>
            </a:endParaRPr>
          </a:p>
          <a:p>
            <a:r>
              <a:rPr lang="en-US" dirty="0">
                <a:effectLst/>
                <a:latin typeface="+mn-lt"/>
                <a:ea typeface="Times New Roman" panose="02020603050405020304" pitchFamily="18" charset="0"/>
              </a:rPr>
              <a:t>To count days for quarantine and isolation, Day 0 is the date of exposure for close contacts, and for positive cases is the first day of symptoms OR the day the day positive test was taken, whichever is earlier.  </a:t>
            </a:r>
          </a:p>
          <a:p>
            <a:r>
              <a:rPr lang="en-US" dirty="0">
                <a:effectLst/>
                <a:latin typeface="+mn-lt"/>
                <a:ea typeface="Times New Roman" panose="02020603050405020304" pitchFamily="18" charset="0"/>
              </a:rPr>
              <a:t>Masking is not required in while the individual is eating, drinking, sleeping, or outside.</a:t>
            </a:r>
          </a:p>
          <a:p>
            <a:endParaRPr lang="en-US" dirty="0"/>
          </a:p>
        </p:txBody>
      </p:sp>
      <p:sp>
        <p:nvSpPr>
          <p:cNvPr id="4" name="Slide Number Placeholder 3">
            <a:extLst>
              <a:ext uri="{FF2B5EF4-FFF2-40B4-BE49-F238E27FC236}">
                <a16:creationId xmlns:a16="http://schemas.microsoft.com/office/drawing/2014/main" id="{A3A09D7D-8EFF-4CA0-BEEE-23B7D2F59FB9}"/>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2781981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180C-16DF-49F9-A9E6-C5D8C3642FD5}"/>
              </a:ext>
            </a:extLst>
          </p:cNvPr>
          <p:cNvSpPr>
            <a:spLocks noGrp="1"/>
          </p:cNvSpPr>
          <p:nvPr>
            <p:ph type="title"/>
          </p:nvPr>
        </p:nvSpPr>
        <p:spPr/>
        <p:txBody>
          <a:bodyPr/>
          <a:lstStyle/>
          <a:p>
            <a:r>
              <a:rPr lang="en-US"/>
              <a:t>FOR STUDENTS: </a:t>
            </a:r>
            <a:r>
              <a:rPr lang="en-US" dirty="0"/>
              <a:t>Asymptomatic Close Contacts </a:t>
            </a:r>
          </a:p>
        </p:txBody>
      </p:sp>
      <p:sp>
        <p:nvSpPr>
          <p:cNvPr id="3" name="Content Placeholder 2">
            <a:extLst>
              <a:ext uri="{FF2B5EF4-FFF2-40B4-BE49-F238E27FC236}">
                <a16:creationId xmlns:a16="http://schemas.microsoft.com/office/drawing/2014/main" id="{E9656CBD-9E2E-4A32-AAF9-A7B4A0788505}"/>
              </a:ext>
            </a:extLst>
          </p:cNvPr>
          <p:cNvSpPr>
            <a:spLocks noGrp="1"/>
          </p:cNvSpPr>
          <p:nvPr>
            <p:ph idx="1"/>
          </p:nvPr>
        </p:nvSpPr>
        <p:spPr/>
        <p:txBody>
          <a:bodyPr/>
          <a:lstStyle/>
          <a:p>
            <a:pPr marL="342900" marR="0" lvl="0" indent="-342900">
              <a:lnSpc>
                <a:spcPct val="107000"/>
              </a:lnSpc>
              <a:spcBef>
                <a:spcPts val="0"/>
              </a:spcBef>
              <a:spcAft>
                <a:spcPts val="800"/>
              </a:spcAft>
              <a:buSzPts val="900"/>
              <a:buFont typeface="Symbol" panose="05050102010706020507" pitchFamily="18" charset="2"/>
              <a:buChar char=""/>
            </a:pPr>
            <a:r>
              <a:rPr lang="en-US" sz="2200">
                <a:effectLst/>
                <a:latin typeface="+mn-lt"/>
                <a:ea typeface="Calibri" panose="020F0502020204030204" pitchFamily="34" charset="0"/>
                <a:cs typeface="Calibri" panose="020F0502020204030204" pitchFamily="34" charset="0"/>
              </a:rPr>
              <a:t>Quarantine for asymptomatic exposed students, regardless </a:t>
            </a:r>
            <a:r>
              <a:rPr lang="en-US" sz="2200" dirty="0">
                <a:effectLst/>
                <a:latin typeface="+mn-lt"/>
                <a:ea typeface="Calibri" panose="020F0502020204030204" pitchFamily="34" charset="0"/>
                <a:cs typeface="Calibri" panose="020F0502020204030204" pitchFamily="34" charset="0"/>
              </a:rPr>
              <a:t>of where the exposure occurred, </a:t>
            </a:r>
            <a:r>
              <a:rPr lang="en-US" sz="2200">
                <a:effectLst/>
                <a:latin typeface="+mn-lt"/>
                <a:ea typeface="Calibri" panose="020F0502020204030204" pitchFamily="34" charset="0"/>
                <a:cs typeface="Calibri" panose="020F0502020204030204" pitchFamily="34" charset="0"/>
              </a:rPr>
              <a:t>is no longer required for schools. Students who are identified as </a:t>
            </a:r>
            <a:r>
              <a:rPr lang="en-US" sz="2200" dirty="0">
                <a:effectLst/>
                <a:latin typeface="+mn-lt"/>
                <a:ea typeface="Calibri" panose="020F0502020204030204" pitchFamily="34" charset="0"/>
                <a:cs typeface="Calibri" panose="020F0502020204030204" pitchFamily="34" charset="0"/>
              </a:rPr>
              <a:t>close contacts </a:t>
            </a:r>
            <a:r>
              <a:rPr lang="en-US" sz="2200">
                <a:effectLst/>
                <a:latin typeface="+mn-lt"/>
                <a:ea typeface="Calibri" panose="020F0502020204030204" pitchFamily="34" charset="0"/>
                <a:cs typeface="Calibri" panose="020F0502020204030204" pitchFamily="34" charset="0"/>
              </a:rPr>
              <a:t>may </a:t>
            </a:r>
            <a:r>
              <a:rPr lang="en-US" sz="2200" dirty="0">
                <a:effectLst/>
                <a:latin typeface="+mn-lt"/>
                <a:ea typeface="Calibri" panose="020F0502020204030204" pitchFamily="34" charset="0"/>
                <a:cs typeface="Calibri" panose="020F0502020204030204" pitchFamily="34" charset="0"/>
              </a:rPr>
              <a:t>continue to attend </a:t>
            </a:r>
            <a:r>
              <a:rPr lang="en-US" sz="2200">
                <a:effectLst/>
                <a:latin typeface="+mn-lt"/>
                <a:ea typeface="Calibri" panose="020F0502020204030204" pitchFamily="34" charset="0"/>
                <a:cs typeface="Calibri" panose="020F0502020204030204" pitchFamily="34" charset="0"/>
              </a:rPr>
              <a:t>programming as long as they remain asymptomatic.</a:t>
            </a:r>
          </a:p>
          <a:p>
            <a:pPr marL="850900" lvl="1" indent="-342900">
              <a:lnSpc>
                <a:spcPct val="107000"/>
              </a:lnSpc>
              <a:spcBef>
                <a:spcPts val="0"/>
              </a:spcBef>
              <a:spcAft>
                <a:spcPts val="800"/>
              </a:spcAft>
              <a:buSzPts val="900"/>
              <a:buFont typeface="Symbol" panose="05050102010706020507" pitchFamily="18" charset="2"/>
              <a:buChar char=""/>
            </a:pPr>
            <a:r>
              <a:rPr lang="en-US" sz="1800">
                <a:effectLst/>
                <a:latin typeface="+mn-lt"/>
                <a:ea typeface="Calibri" panose="020F0502020204030204" pitchFamily="34" charset="0"/>
                <a:cs typeface="Calibri" panose="020F0502020204030204" pitchFamily="34" charset="0"/>
              </a:rPr>
              <a:t>Those who can mask should do so until Day 10. A test on Days 2 and 5 is recommended, but not required. </a:t>
            </a:r>
          </a:p>
          <a:p>
            <a:pPr marL="342900" marR="0" lvl="0" indent="-342900">
              <a:lnSpc>
                <a:spcPct val="107000"/>
              </a:lnSpc>
              <a:spcBef>
                <a:spcPts val="0"/>
              </a:spcBef>
              <a:spcAft>
                <a:spcPts val="800"/>
              </a:spcAft>
              <a:buSzPts val="900"/>
              <a:buFont typeface="Symbol" panose="05050102010706020507" pitchFamily="18" charset="2"/>
              <a:buChar char=""/>
            </a:pPr>
            <a:r>
              <a:rPr lang="en-US" sz="2200" dirty="0">
                <a:effectLst/>
                <a:latin typeface="+mn-lt"/>
                <a:ea typeface="Calibri" panose="020F0502020204030204" pitchFamily="34" charset="0"/>
                <a:cs typeface="Calibri" panose="020F0502020204030204" pitchFamily="34" charset="0"/>
              </a:rPr>
              <a:t>Schools and programs </a:t>
            </a:r>
            <a:r>
              <a:rPr lang="en-US" sz="2200">
                <a:effectLst/>
                <a:latin typeface="+mn-lt"/>
                <a:ea typeface="Calibri" panose="020F0502020204030204" pitchFamily="34" charset="0"/>
                <a:cs typeface="Calibri" panose="020F0502020204030204" pitchFamily="34" charset="0"/>
              </a:rPr>
              <a:t>that </a:t>
            </a:r>
            <a:r>
              <a:rPr lang="en-US" sz="2200" dirty="0">
                <a:effectLst/>
                <a:latin typeface="+mn-lt"/>
                <a:ea typeface="Calibri" panose="020F0502020204030204" pitchFamily="34" charset="0"/>
                <a:cs typeface="Calibri" panose="020F0502020204030204" pitchFamily="34" charset="0"/>
              </a:rPr>
              <a:t>wish to continue serial antigen testing (Test &amp; Stay) may do so</a:t>
            </a:r>
            <a:r>
              <a:rPr lang="en-US" sz="2200">
                <a:effectLst/>
                <a:latin typeface="+mn-lt"/>
                <a:ea typeface="Calibri" panose="020F0502020204030204" pitchFamily="34" charset="0"/>
                <a:cs typeface="Calibri" panose="020F0502020204030204" pitchFamily="34" charset="0"/>
              </a:rPr>
              <a:t> for the remainder of this school year</a:t>
            </a:r>
            <a:r>
              <a:rPr lang="en-US" sz="2200" dirty="0">
                <a:effectLst/>
                <a:latin typeface="+mn-lt"/>
                <a:ea typeface="Calibri" panose="020F0502020204030204" pitchFamily="34" charset="0"/>
                <a:cs typeface="Calibri" panose="020F0502020204030204" pitchFamily="34" charset="0"/>
              </a:rPr>
              <a:t>.</a:t>
            </a:r>
            <a:endParaRPr lang="en-US" sz="2200">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900"/>
              <a:buFont typeface="Symbol" panose="05050102010706020507" pitchFamily="18" charset="2"/>
              <a:buChar char=""/>
            </a:pPr>
            <a:r>
              <a:rPr lang="en-US" sz="2200">
                <a:latin typeface="+mn-lt"/>
                <a:ea typeface="Times New Roman" panose="02020603050405020304" pitchFamily="18" charset="0"/>
                <a:cs typeface="Calibri" panose="020F0502020204030204" pitchFamily="34" charset="0"/>
              </a:rPr>
              <a:t>Schools are not required to conduct contact tracing as a standard practice but must work with their Local Board of Health in the case of outbreaks.</a:t>
            </a:r>
            <a:endParaRPr lang="en-US" sz="2200">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845D4CA-A09E-4C12-9DF4-03F019C59E52}"/>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261552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065C-5B5F-4EBA-A593-8FA701CDB7EA}"/>
              </a:ext>
            </a:extLst>
          </p:cNvPr>
          <p:cNvSpPr>
            <a:spLocks noGrp="1"/>
          </p:cNvSpPr>
          <p:nvPr>
            <p:ph type="title"/>
          </p:nvPr>
        </p:nvSpPr>
        <p:spPr/>
        <p:txBody>
          <a:bodyPr/>
          <a:lstStyle/>
          <a:p>
            <a:r>
              <a:rPr lang="en-US"/>
              <a:t>FOR STUDENTS: </a:t>
            </a:r>
            <a:r>
              <a:rPr lang="en-US" dirty="0"/>
              <a:t>Isolation</a:t>
            </a:r>
          </a:p>
        </p:txBody>
      </p:sp>
      <p:sp>
        <p:nvSpPr>
          <p:cNvPr id="3" name="Content Placeholder 2">
            <a:extLst>
              <a:ext uri="{FF2B5EF4-FFF2-40B4-BE49-F238E27FC236}">
                <a16:creationId xmlns:a16="http://schemas.microsoft.com/office/drawing/2014/main" id="{9E80490E-ADFA-4674-855D-EDF8AF640A39}"/>
              </a:ext>
            </a:extLst>
          </p:cNvPr>
          <p:cNvSpPr>
            <a:spLocks noGrp="1"/>
          </p:cNvSpPr>
          <p:nvPr>
            <p:ph idx="1"/>
          </p:nvPr>
        </p:nvSpPr>
        <p:spPr/>
        <p:txBody>
          <a:bodyPr/>
          <a:lstStyle/>
          <a:p>
            <a:pPr marL="342900" marR="0" lvl="0" indent="-342900" fontAlgn="base">
              <a:spcBef>
                <a:spcPts val="0"/>
              </a:spcBef>
              <a:spcAft>
                <a:spcPts val="0"/>
              </a:spcAft>
              <a:buSzPts val="900"/>
              <a:buFont typeface="Symbol" panose="05050102010706020507" pitchFamily="18" charset="2"/>
              <a:buChar char=""/>
            </a:pPr>
            <a:r>
              <a:rPr lang="en-US" sz="2400" dirty="0">
                <a:effectLst/>
                <a:latin typeface="+mn-lt"/>
                <a:ea typeface="Times New Roman" panose="02020603050405020304" pitchFamily="18" charset="0"/>
              </a:rPr>
              <a:t>Students who test positive must isolate for at least 5 days. If they are asymptomatic or symptoms are resolving and they have been fever-free for 24 hours, they may return to programming after Day 5, provided:</a:t>
            </a:r>
          </a:p>
          <a:p>
            <a:pPr marL="342900" marR="0" lvl="0" indent="-342900" fontAlgn="base">
              <a:spcBef>
                <a:spcPts val="0"/>
              </a:spcBef>
              <a:spcAft>
                <a:spcPts val="0"/>
              </a:spcAft>
              <a:buSzPts val="900"/>
              <a:buFont typeface="Symbol" panose="05050102010706020507" pitchFamily="18" charset="2"/>
              <a:buChar char=""/>
            </a:pPr>
            <a:endParaRPr lang="en-US" sz="2400" dirty="0">
              <a:effectLst/>
              <a:latin typeface="+mn-lt"/>
              <a:ea typeface="Times New Roman" panose="02020603050405020304" pitchFamily="18" charset="0"/>
            </a:endParaRPr>
          </a:p>
          <a:p>
            <a:pPr marL="850900" lvl="1" indent="-342900" fontAlgn="base">
              <a:spcBef>
                <a:spcPts val="0"/>
              </a:spcBef>
              <a:buSzPts val="900"/>
              <a:buFont typeface="Symbol" panose="05050102010706020507" pitchFamily="18" charset="2"/>
              <a:buChar char=""/>
            </a:pPr>
            <a:r>
              <a:rPr lang="en-US" sz="2000" dirty="0">
                <a:effectLst/>
                <a:latin typeface="+mn-lt"/>
                <a:ea typeface="Times New Roman" panose="02020603050405020304" pitchFamily="18" charset="0"/>
              </a:rPr>
              <a:t>If the student is able to mask, they must do so through Day 10.</a:t>
            </a:r>
          </a:p>
          <a:p>
            <a:pPr marL="850900" lvl="1" indent="-342900" fontAlgn="base">
              <a:spcBef>
                <a:spcPts val="0"/>
              </a:spcBef>
              <a:buSzPts val="900"/>
              <a:buFont typeface="Symbol" panose="05050102010706020507" pitchFamily="18" charset="2"/>
              <a:buChar char=""/>
            </a:pPr>
            <a:r>
              <a:rPr lang="en-US" sz="2000" dirty="0">
                <a:effectLst/>
                <a:latin typeface="+mn-lt"/>
                <a:ea typeface="Times New Roman" panose="02020603050405020304" pitchFamily="18" charset="0"/>
              </a:rPr>
              <a:t>If the student is unable to mask, they must have a negative test on Day 5 or later in order to return to programming prior to day 11. </a:t>
            </a:r>
          </a:p>
          <a:p>
            <a:pPr marL="342900" marR="0" lvl="0" indent="-342900" fontAlgn="base">
              <a:spcBef>
                <a:spcPts val="0"/>
              </a:spcBef>
              <a:spcAft>
                <a:spcPts val="0"/>
              </a:spcAft>
              <a:buSzPts val="900"/>
              <a:buFont typeface="Symbol" panose="05050102010706020507" pitchFamily="18" charset="2"/>
              <a:buChar char=""/>
            </a:pPr>
            <a:endParaRPr lang="en-US" dirty="0"/>
          </a:p>
        </p:txBody>
      </p:sp>
      <p:sp>
        <p:nvSpPr>
          <p:cNvPr id="4" name="Slide Number Placeholder 3">
            <a:extLst>
              <a:ext uri="{FF2B5EF4-FFF2-40B4-BE49-F238E27FC236}">
                <a16:creationId xmlns:a16="http://schemas.microsoft.com/office/drawing/2014/main" id="{B9C5D5F6-A4C3-4671-B783-B0CB7E13F830}"/>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325920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FE4DD-ACC9-4D24-A6A1-19C880BD8AE5}"/>
              </a:ext>
            </a:extLst>
          </p:cNvPr>
          <p:cNvSpPr>
            <a:spLocks noGrp="1"/>
          </p:cNvSpPr>
          <p:nvPr>
            <p:ph type="title"/>
          </p:nvPr>
        </p:nvSpPr>
        <p:spPr/>
        <p:txBody>
          <a:bodyPr/>
          <a:lstStyle/>
          <a:p>
            <a:r>
              <a:rPr lang="en-US"/>
              <a:t>FOR STUDENTS: </a:t>
            </a:r>
            <a:r>
              <a:rPr lang="en-US" dirty="0"/>
              <a:t>Symptomatic Individuals</a:t>
            </a:r>
          </a:p>
        </p:txBody>
      </p:sp>
      <p:sp>
        <p:nvSpPr>
          <p:cNvPr id="3" name="Content Placeholder 2">
            <a:extLst>
              <a:ext uri="{FF2B5EF4-FFF2-40B4-BE49-F238E27FC236}">
                <a16:creationId xmlns:a16="http://schemas.microsoft.com/office/drawing/2014/main" id="{AFE67ACD-FDE8-4772-BDD8-5F7062941FBC}"/>
              </a:ext>
            </a:extLst>
          </p:cNvPr>
          <p:cNvSpPr>
            <a:spLocks noGrp="1"/>
          </p:cNvSpPr>
          <p:nvPr>
            <p:ph idx="1"/>
          </p:nvPr>
        </p:nvSpPr>
        <p:spPr/>
        <p:txBody>
          <a:bodyPr/>
          <a:lstStyle/>
          <a:p>
            <a:pPr marL="342900" marR="0" lvl="0" indent="-342900" fontAlgn="base">
              <a:spcBef>
                <a:spcPts val="0"/>
              </a:spcBef>
              <a:spcAft>
                <a:spcPts val="0"/>
              </a:spcAft>
              <a:buSzPts val="900"/>
              <a:buFont typeface="Symbol" panose="05050102010706020507" pitchFamily="18" charset="2"/>
              <a:buChar char=""/>
            </a:pPr>
            <a:r>
              <a:rPr lang="en-US" sz="2400" dirty="0">
                <a:effectLst/>
                <a:latin typeface="+mn-lt"/>
                <a:ea typeface="Times New Roman" panose="02020603050405020304" pitchFamily="18" charset="0"/>
              </a:rPr>
              <a:t>Symptomatic </a:t>
            </a:r>
            <a:r>
              <a:rPr lang="en-US" sz="2400">
                <a:effectLst/>
                <a:latin typeface="+mn-lt"/>
                <a:ea typeface="Times New Roman" panose="02020603050405020304" pitchFamily="18" charset="0"/>
              </a:rPr>
              <a:t>students </a:t>
            </a:r>
            <a:r>
              <a:rPr lang="en-US" sz="2400" dirty="0">
                <a:effectLst/>
                <a:latin typeface="+mn-lt"/>
                <a:ea typeface="Times New Roman" panose="02020603050405020304" pitchFamily="18" charset="0"/>
              </a:rPr>
              <a:t>can remain in their school or program if they are tested immediately onsite, and that test is negative. Best practice would also include wearing a mask</a:t>
            </a:r>
            <a:r>
              <a:rPr lang="en-US" sz="2400">
                <a:effectLst/>
                <a:latin typeface="+mn-lt"/>
                <a:ea typeface="Times New Roman" panose="02020603050405020304" pitchFamily="18" charset="0"/>
              </a:rPr>
              <a:t>, if possible,</a:t>
            </a:r>
            <a:r>
              <a:rPr lang="en-US" sz="2400" dirty="0">
                <a:effectLst/>
                <a:latin typeface="+mn-lt"/>
                <a:ea typeface="Times New Roman" panose="02020603050405020304" pitchFamily="18" charset="0"/>
              </a:rPr>
              <a:t> until symptoms are fully resolved.</a:t>
            </a:r>
          </a:p>
          <a:p>
            <a:pPr marL="342900" marR="0" lvl="0" indent="-342900" fontAlgn="base">
              <a:spcBef>
                <a:spcPts val="0"/>
              </a:spcBef>
              <a:spcAft>
                <a:spcPts val="0"/>
              </a:spcAft>
              <a:buSzPts val="900"/>
              <a:buFont typeface="Symbol" panose="05050102010706020507" pitchFamily="18" charset="2"/>
              <a:buChar char=""/>
            </a:pPr>
            <a:endParaRPr lang="en-US" sz="2400">
              <a:latin typeface="+mn-lt"/>
              <a:ea typeface="Times New Roman" panose="02020603050405020304" pitchFamily="18" charset="0"/>
            </a:endParaRPr>
          </a:p>
          <a:p>
            <a:pPr marL="342900" marR="0" lvl="0" indent="-342900" fontAlgn="base">
              <a:spcBef>
                <a:spcPts val="0"/>
              </a:spcBef>
              <a:spcAft>
                <a:spcPts val="0"/>
              </a:spcAft>
              <a:buSzPts val="900"/>
              <a:buFont typeface="Symbol" panose="05050102010706020507" pitchFamily="18" charset="2"/>
              <a:buChar char=""/>
            </a:pPr>
            <a:r>
              <a:rPr lang="en-US" sz="2400" dirty="0">
                <a:effectLst/>
                <a:latin typeface="+mn-lt"/>
                <a:ea typeface="Times New Roman" panose="02020603050405020304" pitchFamily="18" charset="0"/>
              </a:rPr>
              <a:t>If the symptomatic </a:t>
            </a:r>
            <a:r>
              <a:rPr lang="en-US" sz="2400">
                <a:effectLst/>
                <a:latin typeface="+mn-lt"/>
                <a:ea typeface="Times New Roman" panose="02020603050405020304" pitchFamily="18" charset="0"/>
              </a:rPr>
              <a:t>student </a:t>
            </a:r>
            <a:r>
              <a:rPr lang="en-US" sz="2400" dirty="0">
                <a:effectLst/>
                <a:latin typeface="+mn-lt"/>
                <a:ea typeface="Times New Roman" panose="02020603050405020304" pitchFamily="18" charset="0"/>
              </a:rPr>
              <a:t>cannot be tested immediately, they should be sent home and allowed to return to their program or school </a:t>
            </a:r>
            <a:r>
              <a:rPr lang="en-US" sz="2400">
                <a:effectLst/>
                <a:latin typeface="+mn-lt"/>
                <a:ea typeface="Times New Roman" panose="02020603050405020304" pitchFamily="18" charset="0"/>
              </a:rPr>
              <a:t>if they test negative, or </a:t>
            </a:r>
            <a:r>
              <a:rPr lang="en-US" sz="2400" dirty="0">
                <a:effectLst/>
                <a:latin typeface="+mn-lt"/>
                <a:ea typeface="Times New Roman" panose="02020603050405020304" pitchFamily="18" charset="0"/>
              </a:rPr>
              <a:t>they have been fever-free for 24 hours without the use of fever-reducing medication and their symptoms have resolved, or if a medical professional makes an alternative diagnosis. A negative test is strongly recommended for return if </a:t>
            </a:r>
            <a:r>
              <a:rPr lang="en-US" sz="2400">
                <a:effectLst/>
                <a:latin typeface="+mn-lt"/>
                <a:ea typeface="Times New Roman" panose="02020603050405020304" pitchFamily="18" charset="0"/>
              </a:rPr>
              <a:t>the latter two </a:t>
            </a:r>
            <a:r>
              <a:rPr lang="en-US" sz="2400" dirty="0">
                <a:effectLst/>
                <a:latin typeface="+mn-lt"/>
                <a:ea typeface="Times New Roman" panose="02020603050405020304" pitchFamily="18" charset="0"/>
              </a:rPr>
              <a:t>conditions are met. </a:t>
            </a:r>
            <a:r>
              <a:rPr lang="en-US" sz="2400">
                <a:effectLst/>
                <a:latin typeface="+mn-lt"/>
                <a:ea typeface="Times New Roman" panose="02020603050405020304" pitchFamily="18" charset="0"/>
              </a:rPr>
              <a:t> </a:t>
            </a:r>
            <a:endParaRPr lang="en-US" sz="2400" dirty="0">
              <a:effectLst/>
              <a:latin typeface="+mn-lt"/>
              <a:ea typeface="Times New Roman" panose="02020603050405020304" pitchFamily="18" charset="0"/>
            </a:endParaRPr>
          </a:p>
          <a:p>
            <a:pPr marL="342900" marR="0" lvl="0" indent="-342900" fontAlgn="base">
              <a:spcBef>
                <a:spcPts val="0"/>
              </a:spcBef>
              <a:spcAft>
                <a:spcPts val="0"/>
              </a:spcAft>
              <a:buSzPts val="900"/>
              <a:buFont typeface="Symbol" panose="05050102010706020507" pitchFamily="18" charset="2"/>
              <a:buChar char=""/>
            </a:pPr>
            <a:endParaRPr lang="en-US"/>
          </a:p>
        </p:txBody>
      </p:sp>
      <p:sp>
        <p:nvSpPr>
          <p:cNvPr id="4" name="Slide Number Placeholder 3">
            <a:extLst>
              <a:ext uri="{FF2B5EF4-FFF2-40B4-BE49-F238E27FC236}">
                <a16:creationId xmlns:a16="http://schemas.microsoft.com/office/drawing/2014/main" id="{E3467D6D-4706-4D0E-A1F6-B29A1676EAED}"/>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2934921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91E-0ECA-4524-A78E-FE17CFF7F363}"/>
              </a:ext>
            </a:extLst>
          </p:cNvPr>
          <p:cNvSpPr>
            <a:spLocks noGrp="1"/>
          </p:cNvSpPr>
          <p:nvPr>
            <p:ph type="title"/>
          </p:nvPr>
        </p:nvSpPr>
        <p:spPr/>
        <p:txBody>
          <a:bodyPr/>
          <a:lstStyle/>
          <a:p>
            <a:r>
              <a:rPr lang="en-US" dirty="0"/>
              <a:t>FOR STAFF: Protocols	</a:t>
            </a:r>
          </a:p>
        </p:txBody>
      </p:sp>
      <p:sp>
        <p:nvSpPr>
          <p:cNvPr id="3" name="Content Placeholder 2">
            <a:extLst>
              <a:ext uri="{FF2B5EF4-FFF2-40B4-BE49-F238E27FC236}">
                <a16:creationId xmlns:a16="http://schemas.microsoft.com/office/drawing/2014/main" id="{DB035CDA-CD79-4348-8371-349F9029BCE9}"/>
              </a:ext>
            </a:extLst>
          </p:cNvPr>
          <p:cNvSpPr>
            <a:spLocks noGrp="1"/>
          </p:cNvSpPr>
          <p:nvPr>
            <p:ph idx="1"/>
          </p:nvPr>
        </p:nvSpPr>
        <p:spPr/>
        <p:txBody>
          <a:bodyPr/>
          <a:lstStyle/>
          <a:p>
            <a:r>
              <a:rPr lang="en-US" dirty="0"/>
              <a:t>At this time, staff in K-12 schools should follow the </a:t>
            </a:r>
            <a:r>
              <a:rPr lang="en-US" dirty="0">
                <a:hlinkClick r:id="rId2"/>
              </a:rPr>
              <a:t>Protocols for Responding to K-12 Scenarios</a:t>
            </a:r>
            <a:r>
              <a:rPr lang="en-US" dirty="0"/>
              <a:t>.</a:t>
            </a:r>
          </a:p>
        </p:txBody>
      </p:sp>
      <p:sp>
        <p:nvSpPr>
          <p:cNvPr id="4" name="Slide Number Placeholder 3">
            <a:extLst>
              <a:ext uri="{FF2B5EF4-FFF2-40B4-BE49-F238E27FC236}">
                <a16:creationId xmlns:a16="http://schemas.microsoft.com/office/drawing/2014/main" id="{8C25BD8E-5C9E-45BD-B60D-2490D7ED49B2}"/>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1856971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55C892-61F9-458E-88D0-17463D5C49DC}"/>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
        <p:nvSpPr>
          <p:cNvPr id="3" name="Content Placeholder 2">
            <a:extLst>
              <a:ext uri="{FF2B5EF4-FFF2-40B4-BE49-F238E27FC236}">
                <a16:creationId xmlns:a16="http://schemas.microsoft.com/office/drawing/2014/main" id="{BFEC2F25-69AF-4CE9-8597-75FA1AE2990C}"/>
              </a:ext>
            </a:extLst>
          </p:cNvPr>
          <p:cNvSpPr>
            <a:spLocks noGrp="1"/>
          </p:cNvSpPr>
          <p:nvPr>
            <p:ph idx="13"/>
          </p:nvPr>
        </p:nvSpPr>
        <p:spPr>
          <a:xfrm>
            <a:off x="435429" y="1502230"/>
            <a:ext cx="5452057" cy="4486445"/>
          </a:xfrm>
        </p:spPr>
        <p:txBody>
          <a:bodyPr/>
          <a:lstStyle/>
          <a:p>
            <a:pPr marR="0">
              <a:lnSpc>
                <a:spcPct val="107000"/>
              </a:lnSpc>
              <a:spcBef>
                <a:spcPts val="0"/>
              </a:spcBef>
              <a:spcAft>
                <a:spcPts val="800"/>
              </a:spcAft>
            </a:pPr>
            <a:r>
              <a:rPr lang="en-US" sz="2000" b="1" dirty="0">
                <a:effectLst/>
                <a:latin typeface="+mn-lt"/>
                <a:ea typeface="Calibri" panose="020F0502020204030204" pitchFamily="34" charset="0"/>
                <a:cs typeface="Calibri" panose="020F0502020204030204" pitchFamily="34" charset="0"/>
              </a:rPr>
              <a:t>Fever (100.0° Fahrenheit or higher), chills, or shaking chills</a:t>
            </a:r>
            <a:endParaRPr lang="en-US" sz="2000" b="1" dirty="0">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000" b="1" dirty="0">
                <a:effectLst/>
                <a:latin typeface="+mn-lt"/>
                <a:ea typeface="Calibri" panose="020F0502020204030204" pitchFamily="34" charset="0"/>
                <a:cs typeface="Calibri" panose="020F0502020204030204" pitchFamily="34" charset="0"/>
              </a:rPr>
              <a:t>Difficulty breathing or shortness of breath</a:t>
            </a:r>
            <a:endParaRPr lang="en-US" sz="20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latin typeface="+mn-lt"/>
                <a:ea typeface="Calibri" panose="020F0502020204030204" pitchFamily="34" charset="0"/>
                <a:cs typeface="Calibri" panose="020F0502020204030204" pitchFamily="34" charset="0"/>
              </a:rPr>
              <a:t>New loss of taste or smell</a:t>
            </a:r>
            <a:endParaRPr lang="en-US" sz="20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latin typeface="+mn-lt"/>
                <a:ea typeface="Calibri" panose="020F0502020204030204" pitchFamily="34" charset="0"/>
                <a:cs typeface="Calibri" panose="020F0502020204030204" pitchFamily="34" charset="0"/>
              </a:rPr>
              <a:t>Muscle aches or body aches</a:t>
            </a:r>
            <a:endParaRPr lang="en-US" sz="2000" b="1" dirty="0">
              <a:latin typeface="+mn-lt"/>
              <a:ea typeface="Calibri" panose="020F0502020204030204" pitchFamily="34" charset="0"/>
              <a:cs typeface="Times New Roman" panose="02020603050405020304" pitchFamily="18" charset="0"/>
            </a:endParaRPr>
          </a:p>
          <a:p>
            <a:pPr marL="0" marR="0">
              <a:spcBef>
                <a:spcPts val="0"/>
              </a:spcBef>
            </a:pPr>
            <a:r>
              <a:rPr lang="en-US" sz="2000" b="1" dirty="0">
                <a:effectLst/>
                <a:latin typeface="+mn-lt"/>
                <a:ea typeface="Calibri" panose="020F0502020204030204" pitchFamily="34" charset="0"/>
              </a:rPr>
              <a:t>Cough (not due to other known cause,  </a:t>
            </a:r>
          </a:p>
          <a:p>
            <a:pPr marL="0" marR="0" indent="0">
              <a:spcBef>
                <a:spcPts val="0"/>
              </a:spcBef>
              <a:buNone/>
            </a:pPr>
            <a:r>
              <a:rPr lang="en-US" sz="2000" b="1" dirty="0">
                <a:effectLst/>
                <a:latin typeface="+mn-lt"/>
                <a:ea typeface="Calibri" panose="020F0502020204030204" pitchFamily="34" charset="0"/>
              </a:rPr>
              <a:t>   such as chronic cough)</a:t>
            </a:r>
            <a:endParaRPr lang="en-US" sz="2000" b="1" dirty="0">
              <a:latin typeface="+mn-lt"/>
            </a:endParaRPr>
          </a:p>
        </p:txBody>
      </p:sp>
      <p:sp>
        <p:nvSpPr>
          <p:cNvPr id="6" name="Title 5">
            <a:extLst>
              <a:ext uri="{FF2B5EF4-FFF2-40B4-BE49-F238E27FC236}">
                <a16:creationId xmlns:a16="http://schemas.microsoft.com/office/drawing/2014/main" id="{13B2D25F-FC7A-4253-BA16-F91BB196F0B8}"/>
              </a:ext>
            </a:extLst>
          </p:cNvPr>
          <p:cNvSpPr>
            <a:spLocks noGrp="1"/>
          </p:cNvSpPr>
          <p:nvPr>
            <p:ph type="title"/>
          </p:nvPr>
        </p:nvSpPr>
        <p:spPr/>
        <p:txBody>
          <a:bodyPr/>
          <a:lstStyle/>
          <a:p>
            <a:r>
              <a:rPr lang="en-US" sz="2800" dirty="0"/>
              <a:t>COVID-19 Symptoms for Schools, Childcare, and Children’s Recreational Camps/Programs</a:t>
            </a:r>
          </a:p>
        </p:txBody>
      </p:sp>
      <p:sp>
        <p:nvSpPr>
          <p:cNvPr id="7" name="Content Placeholder 6">
            <a:extLst>
              <a:ext uri="{FF2B5EF4-FFF2-40B4-BE49-F238E27FC236}">
                <a16:creationId xmlns:a16="http://schemas.microsoft.com/office/drawing/2014/main" id="{2BFE0AB9-0F80-4994-A0D9-013F166B780E}"/>
              </a:ext>
            </a:extLst>
          </p:cNvPr>
          <p:cNvSpPr>
            <a:spLocks noGrp="1"/>
          </p:cNvSpPr>
          <p:nvPr>
            <p:ph idx="16"/>
          </p:nvPr>
        </p:nvSpPr>
        <p:spPr>
          <a:xfrm>
            <a:off x="6313713" y="1502230"/>
            <a:ext cx="5452057" cy="4501396"/>
          </a:xfrm>
        </p:spPr>
        <p:txBody>
          <a:bodyPr/>
          <a:lstStyle/>
          <a:p>
            <a:pPr marL="0" marR="0">
              <a:lnSpc>
                <a:spcPct val="107000"/>
              </a:lnSpc>
              <a:spcBef>
                <a:spcPts val="0"/>
              </a:spcBef>
              <a:spcAft>
                <a:spcPts val="800"/>
              </a:spcAft>
            </a:pPr>
            <a:r>
              <a:rPr lang="en-US" sz="2000" b="1" dirty="0">
                <a:effectLst/>
                <a:latin typeface="+mn-lt"/>
                <a:ea typeface="Calibri" panose="020F0502020204030204" pitchFamily="34" charset="0"/>
                <a:cs typeface="Calibri" panose="020F0502020204030204" pitchFamily="34" charset="0"/>
              </a:rPr>
              <a:t>Sore throat, </a:t>
            </a:r>
            <a:r>
              <a:rPr lang="en-US" sz="2000" b="1" i="1" dirty="0">
                <a:effectLst/>
                <a:latin typeface="+mn-lt"/>
                <a:ea typeface="Calibri" panose="020F0502020204030204" pitchFamily="34" charset="0"/>
                <a:cs typeface="Calibri" panose="020F0502020204030204" pitchFamily="34" charset="0"/>
              </a:rPr>
              <a:t>when in combination with other symptoms</a:t>
            </a:r>
            <a:endParaRPr lang="en-US" sz="20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latin typeface="+mn-lt"/>
                <a:ea typeface="Calibri" panose="020F0502020204030204" pitchFamily="34" charset="0"/>
                <a:cs typeface="Calibri" panose="020F0502020204030204" pitchFamily="34" charset="0"/>
              </a:rPr>
              <a:t>Nausea, vomiting,</a:t>
            </a:r>
            <a:r>
              <a:rPr lang="en-US" sz="2000" b="1" i="1" dirty="0">
                <a:effectLst/>
                <a:latin typeface="+mn-lt"/>
                <a:ea typeface="Calibri" panose="020F0502020204030204" pitchFamily="34" charset="0"/>
                <a:cs typeface="Calibri" panose="020F0502020204030204" pitchFamily="34" charset="0"/>
              </a:rPr>
              <a:t> when in combination with other symptoms</a:t>
            </a:r>
            <a:endParaRPr lang="en-US" sz="20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latin typeface="+mn-lt"/>
                <a:ea typeface="Calibri" panose="020F0502020204030204" pitchFamily="34" charset="0"/>
                <a:cs typeface="Calibri" panose="020F0502020204030204" pitchFamily="34" charset="0"/>
              </a:rPr>
              <a:t>Headache,</a:t>
            </a:r>
            <a:r>
              <a:rPr lang="en-US" sz="2000" b="1" i="1" dirty="0">
                <a:effectLst/>
                <a:latin typeface="+mn-lt"/>
                <a:ea typeface="Calibri" panose="020F0502020204030204" pitchFamily="34" charset="0"/>
                <a:cs typeface="Calibri" panose="020F0502020204030204" pitchFamily="34" charset="0"/>
              </a:rPr>
              <a:t> when in combination with other symptoms</a:t>
            </a:r>
            <a:endParaRPr lang="en-US" sz="20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latin typeface="+mn-lt"/>
                <a:ea typeface="Calibri" panose="020F0502020204030204" pitchFamily="34" charset="0"/>
                <a:cs typeface="Calibri" panose="020F0502020204030204" pitchFamily="34" charset="0"/>
              </a:rPr>
              <a:t>Fatigue,</a:t>
            </a:r>
            <a:r>
              <a:rPr lang="en-US" sz="2000" b="1" i="1" dirty="0">
                <a:effectLst/>
                <a:latin typeface="+mn-lt"/>
                <a:ea typeface="Calibri" panose="020F0502020204030204" pitchFamily="34" charset="0"/>
                <a:cs typeface="Calibri" panose="020F0502020204030204" pitchFamily="34" charset="0"/>
              </a:rPr>
              <a:t> when in combination with other symptoms</a:t>
            </a:r>
            <a:endParaRPr lang="en-US" sz="2000" b="1" dirty="0">
              <a:effectLst/>
              <a:latin typeface="+mn-lt"/>
              <a:ea typeface="Calibri" panose="020F0502020204030204" pitchFamily="34" charset="0"/>
              <a:cs typeface="Times New Roman" panose="02020603050405020304" pitchFamily="18" charset="0"/>
            </a:endParaRPr>
          </a:p>
          <a:p>
            <a:pPr marL="0" marR="0">
              <a:spcBef>
                <a:spcPts val="0"/>
              </a:spcBef>
              <a:spcAft>
                <a:spcPts val="800"/>
              </a:spcAft>
            </a:pPr>
            <a:r>
              <a:rPr lang="en-US" sz="2000" b="1" dirty="0">
                <a:effectLst/>
                <a:latin typeface="+mn-lt"/>
                <a:ea typeface="Calibri" panose="020F0502020204030204" pitchFamily="34" charset="0"/>
              </a:rPr>
              <a:t>Nasal congestion or runny nose (not due to other known causes, such as allergies),</a:t>
            </a:r>
            <a:r>
              <a:rPr lang="en-US" sz="2000" b="1" i="1" dirty="0">
                <a:effectLst/>
                <a:latin typeface="+mn-lt"/>
                <a:ea typeface="Calibri" panose="020F0502020204030204" pitchFamily="34" charset="0"/>
              </a:rPr>
              <a:t> when in combination with other symptoms</a:t>
            </a:r>
            <a:endParaRPr lang="en-US" sz="2000" b="1" dirty="0">
              <a:effectLst/>
              <a:latin typeface="+mn-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1456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F69EA1-58B4-4443-886E-6075610B84B4}"/>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
        <p:nvSpPr>
          <p:cNvPr id="7" name="Text Placeholder 6">
            <a:extLst>
              <a:ext uri="{FF2B5EF4-FFF2-40B4-BE49-F238E27FC236}">
                <a16:creationId xmlns:a16="http://schemas.microsoft.com/office/drawing/2014/main" id="{35CC4292-3CA3-4037-A609-C6A3385B82BF}"/>
              </a:ext>
            </a:extLst>
          </p:cNvPr>
          <p:cNvSpPr>
            <a:spLocks noGrp="1"/>
          </p:cNvSpPr>
          <p:nvPr>
            <p:ph type="body" idx="1"/>
          </p:nvPr>
        </p:nvSpPr>
        <p:spPr>
          <a:xfrm>
            <a:off x="508647" y="1387981"/>
            <a:ext cx="3241626" cy="930041"/>
          </a:xfrm>
          <a:solidFill>
            <a:srgbClr val="D6791C"/>
          </a:solidFill>
        </p:spPr>
        <p:txBody>
          <a:bodyPr/>
          <a:lstStyle/>
          <a:p>
            <a:pPr algn="ctr"/>
            <a:r>
              <a:rPr lang="en-US" sz="2000" dirty="0"/>
              <a:t>Department of Elementary and Secondary Education</a:t>
            </a:r>
          </a:p>
        </p:txBody>
      </p:sp>
      <p:sp>
        <p:nvSpPr>
          <p:cNvPr id="2" name="Title 1">
            <a:extLst>
              <a:ext uri="{FF2B5EF4-FFF2-40B4-BE49-F238E27FC236}">
                <a16:creationId xmlns:a16="http://schemas.microsoft.com/office/drawing/2014/main" id="{583E9537-4F6A-46DB-AD72-657BE96D43DC}"/>
              </a:ext>
            </a:extLst>
          </p:cNvPr>
          <p:cNvSpPr>
            <a:spLocks noGrp="1"/>
          </p:cNvSpPr>
          <p:nvPr>
            <p:ph type="title"/>
          </p:nvPr>
        </p:nvSpPr>
        <p:spPr/>
        <p:txBody>
          <a:bodyPr/>
          <a:lstStyle/>
          <a:p>
            <a:r>
              <a:rPr lang="en-US" sz="3600" dirty="0">
                <a:latin typeface="+mj-lt"/>
                <a:cs typeface="Arial"/>
              </a:rPr>
              <a:t>Today’s Presentation</a:t>
            </a:r>
            <a:endParaRPr lang="en-US" sz="3600" dirty="0">
              <a:latin typeface="+mj-lt"/>
              <a:cs typeface="Arial" panose="020B0604020202020204" pitchFamily="34" charset="0"/>
            </a:endParaRPr>
          </a:p>
        </p:txBody>
      </p:sp>
      <p:sp>
        <p:nvSpPr>
          <p:cNvPr id="11" name="Content Placeholder 7">
            <a:extLst>
              <a:ext uri="{FF2B5EF4-FFF2-40B4-BE49-F238E27FC236}">
                <a16:creationId xmlns:a16="http://schemas.microsoft.com/office/drawing/2014/main" id="{AFC8D810-9E23-48E7-AB20-A1927ACE830B}"/>
              </a:ext>
            </a:extLst>
          </p:cNvPr>
          <p:cNvSpPr txBox="1">
            <a:spLocks/>
          </p:cNvSpPr>
          <p:nvPr/>
        </p:nvSpPr>
        <p:spPr>
          <a:xfrm>
            <a:off x="440553" y="2640345"/>
            <a:ext cx="3309720"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Jeffrey Riley,</a:t>
            </a:r>
            <a:r>
              <a:rPr lang="en-US" sz="2000" dirty="0"/>
              <a:t> Commissioner of Education</a:t>
            </a:r>
            <a:endParaRPr lang="en-US" sz="2000" b="1" dirty="0"/>
          </a:p>
          <a:p>
            <a:r>
              <a:rPr lang="en-US" sz="2000" b="1" dirty="0"/>
              <a:t>Russell Johnston, </a:t>
            </a:r>
            <a:r>
              <a:rPr lang="en-US" sz="2000" i="1" dirty="0"/>
              <a:t>Deputy Commissioner</a:t>
            </a:r>
            <a:endParaRPr lang="en-US" sz="2000" b="1" i="1" dirty="0"/>
          </a:p>
          <a:p>
            <a:r>
              <a:rPr lang="en-US" sz="2000" b="1" dirty="0"/>
              <a:t>Lauren Woo, </a:t>
            </a:r>
            <a:r>
              <a:rPr lang="en-US" sz="2000" i="1" dirty="0"/>
              <a:t>Strategic Transformation Director</a:t>
            </a:r>
            <a:endParaRPr lang="en-US" sz="2000" b="1" i="1" dirty="0"/>
          </a:p>
        </p:txBody>
      </p:sp>
      <p:sp>
        <p:nvSpPr>
          <p:cNvPr id="12" name="Content Placeholder 7">
            <a:extLst>
              <a:ext uri="{FF2B5EF4-FFF2-40B4-BE49-F238E27FC236}">
                <a16:creationId xmlns:a16="http://schemas.microsoft.com/office/drawing/2014/main" id="{BB5999E9-A828-49C9-907F-0EA7159F9A74}"/>
              </a:ext>
            </a:extLst>
          </p:cNvPr>
          <p:cNvSpPr txBox="1">
            <a:spLocks/>
          </p:cNvSpPr>
          <p:nvPr/>
        </p:nvSpPr>
        <p:spPr>
          <a:xfrm>
            <a:off x="4243970" y="2518223"/>
            <a:ext cx="3241625" cy="379926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Segoe UI"/>
                <a:cs typeface="Segoe UI"/>
              </a:rPr>
              <a:t>Jeremiah Hay, </a:t>
            </a:r>
            <a:r>
              <a:rPr lang="en-US" sz="2000" i="1" dirty="0">
                <a:latin typeface="Segoe UI"/>
                <a:cs typeface="Segoe UI"/>
              </a:rPr>
              <a:t>Deputy Chief of Staff</a:t>
            </a:r>
          </a:p>
          <a:p>
            <a:r>
              <a:rPr lang="en-US" sz="2000" b="1" dirty="0">
                <a:latin typeface="Segoe UI"/>
                <a:cs typeface="Segoe UI"/>
              </a:rPr>
              <a:t>Meg McEvoy, </a:t>
            </a:r>
            <a:r>
              <a:rPr lang="en-US" sz="2000" i="1" dirty="0">
                <a:latin typeface="Segoe UI"/>
                <a:cs typeface="Segoe UI"/>
              </a:rPr>
              <a:t>Strategy Manager</a:t>
            </a:r>
            <a:endParaRPr lang="en-US" sz="2000" i="1" dirty="0"/>
          </a:p>
          <a:p>
            <a:pPr marL="0" indent="0">
              <a:buNone/>
            </a:pPr>
            <a:endParaRPr lang="en-US" sz="2000" i="1" dirty="0"/>
          </a:p>
        </p:txBody>
      </p:sp>
      <p:sp>
        <p:nvSpPr>
          <p:cNvPr id="13" name="Text Placeholder 8">
            <a:extLst>
              <a:ext uri="{FF2B5EF4-FFF2-40B4-BE49-F238E27FC236}">
                <a16:creationId xmlns:a16="http://schemas.microsoft.com/office/drawing/2014/main" id="{F60C4F73-E6AA-4767-8E39-1DB9EBEB6A15}"/>
              </a:ext>
            </a:extLst>
          </p:cNvPr>
          <p:cNvSpPr txBox="1">
            <a:spLocks/>
          </p:cNvSpPr>
          <p:nvPr/>
        </p:nvSpPr>
        <p:spPr>
          <a:xfrm>
            <a:off x="4243969" y="1387983"/>
            <a:ext cx="3241626" cy="930039"/>
          </a:xfrm>
          <a:prstGeom prst="rect">
            <a:avLst/>
          </a:prstGeom>
          <a:solidFill>
            <a:srgbClr val="D6791C"/>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latin typeface="Segoe UI Semibold"/>
                <a:cs typeface="Segoe UI Semibold"/>
              </a:rPr>
              <a:t>Executive Office of Health and Human Services</a:t>
            </a:r>
            <a:endParaRPr lang="en-US" sz="2000"/>
          </a:p>
        </p:txBody>
      </p:sp>
      <p:sp>
        <p:nvSpPr>
          <p:cNvPr id="8" name="Text Placeholder 8">
            <a:extLst>
              <a:ext uri="{FF2B5EF4-FFF2-40B4-BE49-F238E27FC236}">
                <a16:creationId xmlns:a16="http://schemas.microsoft.com/office/drawing/2014/main" id="{7C4628A4-5387-4049-B670-D2A46D5CC8E2}"/>
              </a:ext>
            </a:extLst>
          </p:cNvPr>
          <p:cNvSpPr txBox="1">
            <a:spLocks/>
          </p:cNvSpPr>
          <p:nvPr/>
        </p:nvSpPr>
        <p:spPr>
          <a:xfrm>
            <a:off x="8112174" y="1387983"/>
            <a:ext cx="3241626" cy="930039"/>
          </a:xfrm>
          <a:prstGeom prst="rect">
            <a:avLst/>
          </a:prstGeom>
          <a:solidFill>
            <a:srgbClr val="D6791C"/>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latin typeface="Segoe UI Semibold"/>
                <a:cs typeface="Segoe UI Semibold"/>
              </a:rPr>
              <a:t>Department of Public Health</a:t>
            </a:r>
            <a:endParaRPr lang="en-US" sz="2000" dirty="0"/>
          </a:p>
        </p:txBody>
      </p:sp>
      <p:sp>
        <p:nvSpPr>
          <p:cNvPr id="14" name="Content Placeholder 7">
            <a:extLst>
              <a:ext uri="{FF2B5EF4-FFF2-40B4-BE49-F238E27FC236}">
                <a16:creationId xmlns:a16="http://schemas.microsoft.com/office/drawing/2014/main" id="{79FC9344-96BD-46DF-9DA3-9760D5843115}"/>
              </a:ext>
            </a:extLst>
          </p:cNvPr>
          <p:cNvSpPr txBox="1">
            <a:spLocks/>
          </p:cNvSpPr>
          <p:nvPr/>
        </p:nvSpPr>
        <p:spPr>
          <a:xfrm>
            <a:off x="8112174" y="2518223"/>
            <a:ext cx="3241625" cy="379926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Segoe UI"/>
                <a:cs typeface="Segoe UI"/>
              </a:rPr>
              <a:t>Catherine West, </a:t>
            </a:r>
            <a:r>
              <a:rPr lang="en-US" sz="2000" i="1" dirty="0">
                <a:latin typeface="Segoe UI"/>
                <a:cs typeface="Segoe UI"/>
              </a:rPr>
              <a:t>Senior Director</a:t>
            </a:r>
            <a:endParaRPr lang="en-US" sz="2000" b="1" dirty="0">
              <a:latin typeface="Segoe UI"/>
              <a:cs typeface="Segoe UI"/>
            </a:endParaRPr>
          </a:p>
          <a:p>
            <a:r>
              <a:rPr lang="en-US" sz="2000" b="1" dirty="0">
                <a:latin typeface="Segoe UI"/>
                <a:cs typeface="Segoe UI"/>
              </a:rPr>
              <a:t>Samantha Joseph, </a:t>
            </a:r>
            <a:r>
              <a:rPr lang="en-US" sz="2000" i="1" dirty="0">
                <a:latin typeface="Segoe UI"/>
                <a:cs typeface="Segoe UI"/>
              </a:rPr>
              <a:t>Outreach and Engagement Team Lead</a:t>
            </a:r>
            <a:endParaRPr lang="en-US" sz="2000" b="1" dirty="0">
              <a:latin typeface="Segoe UI"/>
              <a:cs typeface="Segoe UI"/>
            </a:endParaRPr>
          </a:p>
          <a:p>
            <a:endParaRPr lang="en-US" sz="2000" i="1" dirty="0"/>
          </a:p>
          <a:p>
            <a:pPr marL="0" indent="0">
              <a:buNone/>
            </a:pPr>
            <a:endParaRPr lang="en-US" sz="2000" i="1" dirty="0"/>
          </a:p>
        </p:txBody>
      </p:sp>
    </p:spTree>
    <p:extLst>
      <p:ext uri="{BB962C8B-B14F-4D97-AF65-F5344CB8AC3E}">
        <p14:creationId xmlns:p14="http://schemas.microsoft.com/office/powerpoint/2010/main" val="2072273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prstClr val="white"/>
                </a:solidFill>
                <a:effectLst/>
                <a:uLnTx/>
                <a:uFillTx/>
                <a:latin typeface="Segoe SemiBold" panose="020B0703040204020203" pitchFamily="34" charset="0"/>
                <a:ea typeface="+mn-ea"/>
                <a:cs typeface="Segoe SemiBold" panose="020B0703040204020203" pitchFamily="34" charset="0"/>
              </a:rPr>
              <a:t>04</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srgbClr val="203B6A">
                  <a:lumMod val="50000"/>
                </a:srgbClr>
              </a:solidFill>
              <a:effectLst/>
              <a:uLnTx/>
              <a:uFillTx/>
              <a:latin typeface="Segoe SemiBold" panose="020B0703040204020203" pitchFamily="34" charset="0"/>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pPr algn="ctr"/>
            <a:r>
              <a:rPr lang="en-US" sz="4400" dirty="0"/>
              <a:t>Family-friendly Vaccine Clinics:</a:t>
            </a:r>
            <a:br>
              <a:rPr lang="en-US" sz="4400" dirty="0"/>
            </a:br>
            <a:r>
              <a:rPr lang="en-US" sz="2000" dirty="0"/>
              <a:t> </a:t>
            </a:r>
            <a:br>
              <a:rPr lang="en-US" sz="4400" dirty="0"/>
            </a:br>
            <a:r>
              <a:rPr lang="en-US" sz="4000" dirty="0"/>
              <a:t>Opportunities to Support Students and their Families</a:t>
            </a:r>
          </a:p>
        </p:txBody>
      </p:sp>
    </p:spTree>
    <p:extLst>
      <p:ext uri="{BB962C8B-B14F-4D97-AF65-F5344CB8AC3E}">
        <p14:creationId xmlns:p14="http://schemas.microsoft.com/office/powerpoint/2010/main" val="2568930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F8AD-2F64-9AAA-4F4F-A5E94146FF38}"/>
              </a:ext>
            </a:extLst>
          </p:cNvPr>
          <p:cNvSpPr>
            <a:spLocks noGrp="1"/>
          </p:cNvSpPr>
          <p:nvPr>
            <p:ph type="title"/>
          </p:nvPr>
        </p:nvSpPr>
        <p:spPr/>
        <p:txBody>
          <a:bodyPr/>
          <a:lstStyle/>
          <a:p>
            <a:r>
              <a:rPr lang="en-US">
                <a:latin typeface="Segoe UI Semibold"/>
                <a:cs typeface="Segoe UI Semibold"/>
              </a:rPr>
              <a:t>Introduction</a:t>
            </a:r>
            <a:endParaRPr lang="en-US"/>
          </a:p>
        </p:txBody>
      </p:sp>
      <p:sp>
        <p:nvSpPr>
          <p:cNvPr id="3" name="Content Placeholder 2">
            <a:extLst>
              <a:ext uri="{FF2B5EF4-FFF2-40B4-BE49-F238E27FC236}">
                <a16:creationId xmlns:a16="http://schemas.microsoft.com/office/drawing/2014/main" id="{6533B092-8A45-025E-1E72-9F0910645BB3}"/>
              </a:ext>
            </a:extLst>
          </p:cNvPr>
          <p:cNvSpPr>
            <a:spLocks noGrp="1"/>
          </p:cNvSpPr>
          <p:nvPr>
            <p:ph idx="1"/>
          </p:nvPr>
        </p:nvSpPr>
        <p:spPr/>
        <p:txBody>
          <a:bodyPr vert="horz" lIns="91440" tIns="45720" rIns="91440" bIns="45720" rtlCol="0" anchor="t">
            <a:noAutofit/>
          </a:bodyPr>
          <a:lstStyle/>
          <a:p>
            <a:r>
              <a:rPr lang="en-US">
                <a:latin typeface="Segoe UI"/>
                <a:cs typeface="Segoe UI"/>
              </a:rPr>
              <a:t>Catherine West</a:t>
            </a:r>
          </a:p>
          <a:p>
            <a:pPr marL="508000" lvl="1" indent="0">
              <a:buNone/>
            </a:pPr>
            <a:r>
              <a:rPr lang="en-US">
                <a:latin typeface="Segoe UI"/>
                <a:cs typeface="Segoe UI"/>
              </a:rPr>
              <a:t>Senior Director, Vaccine Equity and Strategic Initiatives  </a:t>
            </a:r>
          </a:p>
          <a:p>
            <a:pPr marL="508000" lvl="1" indent="0">
              <a:buNone/>
            </a:pPr>
            <a:r>
              <a:rPr lang="en-US">
                <a:latin typeface="Segoe UI"/>
                <a:cs typeface="Segoe UI"/>
              </a:rPr>
              <a:t>Commissioner’s Office </a:t>
            </a:r>
            <a:endParaRPr lang="en-US"/>
          </a:p>
          <a:p>
            <a:pPr marL="508000" lvl="1" indent="0">
              <a:buNone/>
            </a:pPr>
            <a:r>
              <a:rPr lang="en-US">
                <a:latin typeface="Segoe UI"/>
                <a:cs typeface="Segoe UI"/>
              </a:rPr>
              <a:t>Massachusetts Department of Public Health</a:t>
            </a:r>
            <a:endParaRPr lang="en-US"/>
          </a:p>
          <a:p>
            <a:pPr marL="508000" lvl="1" indent="0">
              <a:buNone/>
            </a:pPr>
            <a:endParaRPr lang="en-US">
              <a:latin typeface="Segoe UI"/>
              <a:cs typeface="Segoe UI"/>
            </a:endParaRPr>
          </a:p>
          <a:p>
            <a:r>
              <a:rPr lang="en-US">
                <a:latin typeface="Segoe UI"/>
                <a:cs typeface="Segoe UI"/>
              </a:rPr>
              <a:t>Samantha Joseph</a:t>
            </a:r>
          </a:p>
          <a:p>
            <a:pPr marL="508000" lvl="1" indent="0">
              <a:buNone/>
            </a:pPr>
            <a:r>
              <a:rPr lang="en-US">
                <a:latin typeface="Segoe UI"/>
                <a:cs typeface="Segoe UI"/>
              </a:rPr>
              <a:t>Outreach and Engagement Team Lead</a:t>
            </a:r>
          </a:p>
          <a:p>
            <a:pPr marL="508000" lvl="1" indent="0">
              <a:buNone/>
            </a:pPr>
            <a:r>
              <a:rPr lang="en-US">
                <a:latin typeface="Segoe UI"/>
                <a:cs typeface="Segoe UI"/>
              </a:rPr>
              <a:t>Vaccine Equity Initiative</a:t>
            </a:r>
            <a:endParaRPr lang="en-US"/>
          </a:p>
          <a:p>
            <a:pPr marL="508000" lvl="1" indent="0">
              <a:buNone/>
            </a:pPr>
            <a:r>
              <a:rPr lang="en-US">
                <a:latin typeface="Segoe UI"/>
                <a:cs typeface="Segoe UI"/>
              </a:rPr>
              <a:t>Massachusetts Department of Public Health</a:t>
            </a:r>
          </a:p>
        </p:txBody>
      </p:sp>
      <p:pic>
        <p:nvPicPr>
          <p:cNvPr id="7" name="Picture 6" descr="Department of Public Health seal">
            <a:extLst>
              <a:ext uri="{FF2B5EF4-FFF2-40B4-BE49-F238E27FC236}">
                <a16:creationId xmlns:a16="http://schemas.microsoft.com/office/drawing/2014/main" id="{91F5877B-8DD5-FAE8-AC48-816A618069DA}"/>
              </a:ext>
            </a:extLst>
          </p:cNvPr>
          <p:cNvPicPr>
            <a:picLocks noChangeAspect="1"/>
          </p:cNvPicPr>
          <p:nvPr/>
        </p:nvPicPr>
        <p:blipFill>
          <a:blip r:embed="rId2"/>
          <a:stretch>
            <a:fillRect/>
          </a:stretch>
        </p:blipFill>
        <p:spPr>
          <a:xfrm>
            <a:off x="8483727" y="2746652"/>
            <a:ext cx="3171063" cy="3171063"/>
          </a:xfrm>
          <a:prstGeom prst="rect">
            <a:avLst/>
          </a:prstGeom>
        </p:spPr>
      </p:pic>
    </p:spTree>
    <p:extLst>
      <p:ext uri="{BB962C8B-B14F-4D97-AF65-F5344CB8AC3E}">
        <p14:creationId xmlns:p14="http://schemas.microsoft.com/office/powerpoint/2010/main" val="448037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86EF-7FEE-4332-8EA8-88CAB63D2C06}"/>
              </a:ext>
            </a:extLst>
          </p:cNvPr>
          <p:cNvSpPr>
            <a:spLocks noGrp="1"/>
          </p:cNvSpPr>
          <p:nvPr>
            <p:ph type="title"/>
          </p:nvPr>
        </p:nvSpPr>
        <p:spPr>
          <a:xfrm>
            <a:off x="567742" y="288925"/>
            <a:ext cx="11484049" cy="679905"/>
          </a:xfrm>
        </p:spPr>
        <p:txBody>
          <a:bodyPr/>
          <a:lstStyle/>
          <a:p>
            <a:r>
              <a:rPr lang="en-US" dirty="0"/>
              <a:t>Mass Department of Public Health’s Vaccine Equity Initiative (VEI)</a:t>
            </a:r>
          </a:p>
        </p:txBody>
      </p:sp>
      <p:sp>
        <p:nvSpPr>
          <p:cNvPr id="4" name="Slide Number Placeholder 3">
            <a:extLst>
              <a:ext uri="{FF2B5EF4-FFF2-40B4-BE49-F238E27FC236}">
                <a16:creationId xmlns:a16="http://schemas.microsoft.com/office/drawing/2014/main" id="{7D8435C5-6CB3-445B-B05B-ED68FA21D172}"/>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a:p>
        </p:txBody>
      </p:sp>
      <p:sp>
        <p:nvSpPr>
          <p:cNvPr id="7" name="Content Placeholder 6">
            <a:extLst>
              <a:ext uri="{FF2B5EF4-FFF2-40B4-BE49-F238E27FC236}">
                <a16:creationId xmlns:a16="http://schemas.microsoft.com/office/drawing/2014/main" id="{4B226735-A67C-8FA6-3E65-0CBB569412C4}"/>
              </a:ext>
            </a:extLst>
          </p:cNvPr>
          <p:cNvSpPr>
            <a:spLocks noGrp="1"/>
          </p:cNvSpPr>
          <p:nvPr>
            <p:ph idx="1"/>
          </p:nvPr>
        </p:nvSpPr>
        <p:spPr>
          <a:xfrm>
            <a:off x="567743" y="1137717"/>
            <a:ext cx="11370972" cy="5049746"/>
          </a:xfrm>
        </p:spPr>
        <p:txBody>
          <a:bodyPr vert="horz" lIns="91440" tIns="45720" rIns="91440" bIns="45720" rtlCol="0" anchor="t">
            <a:noAutofit/>
          </a:bodyPr>
          <a:lstStyle/>
          <a:p>
            <a:pPr marL="461645" indent="-238125"/>
            <a:r>
              <a:rPr lang="en-US">
                <a:latin typeface="Segoe UI"/>
                <a:cs typeface="Segoe UI"/>
              </a:rPr>
              <a:t>Pediatric (5-11 years old) vaccination rates in VEI communities</a:t>
            </a:r>
          </a:p>
          <a:p>
            <a:pPr marL="461645" indent="-238125"/>
            <a:r>
              <a:rPr lang="en-US">
                <a:latin typeface="Segoe UI"/>
                <a:cs typeface="Calibri"/>
              </a:rPr>
              <a:t>April School Vacation clinic overview and results</a:t>
            </a:r>
          </a:p>
          <a:p>
            <a:pPr marL="461645" indent="-238125"/>
            <a:r>
              <a:rPr lang="en-US">
                <a:latin typeface="Segoe UI"/>
                <a:cs typeface="Calibri"/>
              </a:rPr>
              <a:t>Spotlight on Brockton School Clinics</a:t>
            </a:r>
          </a:p>
          <a:p>
            <a:pPr marL="461645" indent="-238125"/>
            <a:r>
              <a:rPr lang="en-US">
                <a:latin typeface="Segoe UI"/>
                <a:cs typeface="Calibri"/>
              </a:rPr>
              <a:t>Opportunities for schools to support pediatric vaccination through family-friendly clinics</a:t>
            </a:r>
            <a:endParaRPr lang="en-US">
              <a:latin typeface="Segoe UI"/>
              <a:ea typeface="Calibri"/>
              <a:cs typeface="Calibri"/>
            </a:endParaRPr>
          </a:p>
          <a:p>
            <a:endParaRPr lang="en-US" dirty="0"/>
          </a:p>
        </p:txBody>
      </p:sp>
      <p:pic>
        <p:nvPicPr>
          <p:cNvPr id="5" name="Picture 4" descr="Department of Public Health seal">
            <a:extLst>
              <a:ext uri="{FF2B5EF4-FFF2-40B4-BE49-F238E27FC236}">
                <a16:creationId xmlns:a16="http://schemas.microsoft.com/office/drawing/2014/main" id="{BB56C73D-B941-8CAE-BE1D-D8AB429FDEED}"/>
              </a:ext>
            </a:extLst>
          </p:cNvPr>
          <p:cNvPicPr>
            <a:picLocks noChangeAspect="1"/>
          </p:cNvPicPr>
          <p:nvPr/>
        </p:nvPicPr>
        <p:blipFill>
          <a:blip r:embed="rId3"/>
          <a:stretch>
            <a:fillRect/>
          </a:stretch>
        </p:blipFill>
        <p:spPr>
          <a:xfrm>
            <a:off x="9169527" y="5223152"/>
            <a:ext cx="1275588" cy="1275588"/>
          </a:xfrm>
          <a:prstGeom prst="rect">
            <a:avLst/>
          </a:prstGeom>
        </p:spPr>
      </p:pic>
    </p:spTree>
    <p:extLst>
      <p:ext uri="{BB962C8B-B14F-4D97-AF65-F5344CB8AC3E}">
        <p14:creationId xmlns:p14="http://schemas.microsoft.com/office/powerpoint/2010/main" val="3291455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86EF-7FEE-4332-8EA8-88CAB63D2C06}"/>
              </a:ext>
            </a:extLst>
          </p:cNvPr>
          <p:cNvSpPr>
            <a:spLocks noGrp="1"/>
          </p:cNvSpPr>
          <p:nvPr>
            <p:ph type="title"/>
          </p:nvPr>
        </p:nvSpPr>
        <p:spPr/>
        <p:txBody>
          <a:bodyPr/>
          <a:lstStyle/>
          <a:p>
            <a:r>
              <a:rPr lang="en-US" dirty="0"/>
              <a:t>Pediatric (5-11 years old) Vaccination Rates in VEI Communities </a:t>
            </a:r>
          </a:p>
        </p:txBody>
      </p:sp>
      <p:sp>
        <p:nvSpPr>
          <p:cNvPr id="4" name="Slide Number Placeholder 3">
            <a:extLst>
              <a:ext uri="{FF2B5EF4-FFF2-40B4-BE49-F238E27FC236}">
                <a16:creationId xmlns:a16="http://schemas.microsoft.com/office/drawing/2014/main" id="{7D8435C5-6CB3-445B-B05B-ED68FA21D172}"/>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a:p>
        </p:txBody>
      </p:sp>
      <p:pic>
        <p:nvPicPr>
          <p:cNvPr id="5" name="Picture 4" descr="chart showing vaccination rates of 5-11-year-olds in Vaccine Equity Initiative communities. ">
            <a:extLst>
              <a:ext uri="{FF2B5EF4-FFF2-40B4-BE49-F238E27FC236}">
                <a16:creationId xmlns:a16="http://schemas.microsoft.com/office/drawing/2014/main" id="{1FFFD666-5236-196C-2B64-E68EEA6807AD}"/>
              </a:ext>
            </a:extLst>
          </p:cNvPr>
          <p:cNvPicPr>
            <a:picLocks noChangeAspect="1"/>
          </p:cNvPicPr>
          <p:nvPr/>
        </p:nvPicPr>
        <p:blipFill>
          <a:blip r:embed="rId2"/>
          <a:stretch>
            <a:fillRect/>
          </a:stretch>
        </p:blipFill>
        <p:spPr>
          <a:xfrm>
            <a:off x="107373" y="1060237"/>
            <a:ext cx="10850880" cy="5432265"/>
          </a:xfrm>
          <a:prstGeom prst="rect">
            <a:avLst/>
          </a:prstGeom>
        </p:spPr>
      </p:pic>
      <p:sp>
        <p:nvSpPr>
          <p:cNvPr id="6" name="TextBox 5">
            <a:extLst>
              <a:ext uri="{FF2B5EF4-FFF2-40B4-BE49-F238E27FC236}">
                <a16:creationId xmlns:a16="http://schemas.microsoft.com/office/drawing/2014/main" id="{9C671225-AE46-84B2-92AD-E44AC9ECB5DB}"/>
              </a:ext>
            </a:extLst>
          </p:cNvPr>
          <p:cNvSpPr txBox="1"/>
          <p:nvPr/>
        </p:nvSpPr>
        <p:spPr>
          <a:xfrm>
            <a:off x="10966856" y="1059856"/>
            <a:ext cx="1225144" cy="1785104"/>
          </a:xfrm>
          <a:prstGeom prst="rect">
            <a:avLst/>
          </a:prstGeom>
          <a:noFill/>
        </p:spPr>
        <p:txBody>
          <a:bodyPr wrap="square" rtlCol="0">
            <a:spAutoFit/>
          </a:bodyPr>
          <a:lstStyle/>
          <a:p>
            <a:r>
              <a:rPr lang="en-US" sz="1000" b="1" dirty="0"/>
              <a:t>Data Note</a:t>
            </a:r>
          </a:p>
          <a:p>
            <a:r>
              <a:rPr lang="en-US" sz="900" dirty="0"/>
              <a:t>For the unvaccinated / unreported numbers, the darker gray represents individuals without a single dose and the lighter gray represents individuals without a full vaccination series.</a:t>
            </a:r>
            <a:endParaRPr lang="en-US" sz="900" dirty="0">
              <a:cs typeface="Arial"/>
            </a:endParaRPr>
          </a:p>
          <a:p>
            <a:endParaRPr lang="en-US" sz="1000" b="1" dirty="0"/>
          </a:p>
        </p:txBody>
      </p:sp>
      <p:sp>
        <p:nvSpPr>
          <p:cNvPr id="3" name="TextBox 2">
            <a:extLst>
              <a:ext uri="{FF2B5EF4-FFF2-40B4-BE49-F238E27FC236}">
                <a16:creationId xmlns:a16="http://schemas.microsoft.com/office/drawing/2014/main" id="{77F6D0B8-5398-4B13-377A-909815F2D813}"/>
              </a:ext>
            </a:extLst>
          </p:cNvPr>
          <p:cNvSpPr txBox="1"/>
          <p:nvPr/>
        </p:nvSpPr>
        <p:spPr>
          <a:xfrm>
            <a:off x="11108512" y="5582700"/>
            <a:ext cx="941832" cy="430887"/>
          </a:xfrm>
          <a:prstGeom prst="rect">
            <a:avLst/>
          </a:prstGeom>
          <a:noFill/>
        </p:spPr>
        <p:txBody>
          <a:bodyPr wrap="square" rtlCol="0">
            <a:spAutoFit/>
          </a:bodyPr>
          <a:lstStyle/>
          <a:p>
            <a:r>
              <a:rPr lang="en-US" sz="1100" dirty="0"/>
              <a:t>Data from 5/11/2022</a:t>
            </a:r>
          </a:p>
        </p:txBody>
      </p:sp>
      <p:pic>
        <p:nvPicPr>
          <p:cNvPr id="8" name="Picture 7">
            <a:extLst>
              <a:ext uri="{FF2B5EF4-FFF2-40B4-BE49-F238E27FC236}">
                <a16:creationId xmlns:a16="http://schemas.microsoft.com/office/drawing/2014/main" id="{6D2FFE19-9521-AEAE-048E-7B9B64814E7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08512" y="4480220"/>
            <a:ext cx="790832" cy="790832"/>
          </a:xfrm>
          <a:prstGeom prst="rect">
            <a:avLst/>
          </a:prstGeom>
        </p:spPr>
      </p:pic>
    </p:spTree>
    <p:extLst>
      <p:ext uri="{BB962C8B-B14F-4D97-AF65-F5344CB8AC3E}">
        <p14:creationId xmlns:p14="http://schemas.microsoft.com/office/powerpoint/2010/main" val="4025692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86EF-7FEE-4332-8EA8-88CAB63D2C06}"/>
              </a:ext>
            </a:extLst>
          </p:cNvPr>
          <p:cNvSpPr>
            <a:spLocks noGrp="1"/>
          </p:cNvSpPr>
          <p:nvPr>
            <p:ph type="title"/>
          </p:nvPr>
        </p:nvSpPr>
        <p:spPr/>
        <p:txBody>
          <a:bodyPr/>
          <a:lstStyle/>
          <a:p>
            <a:r>
              <a:rPr lang="en-US" dirty="0">
                <a:ea typeface="+mn-lt"/>
                <a:cs typeface="+mn-lt"/>
              </a:rPr>
              <a:t>Family-Friendly April School Vacation Clinics</a:t>
            </a:r>
            <a:endParaRPr lang="en-US" dirty="0"/>
          </a:p>
        </p:txBody>
      </p:sp>
      <p:sp>
        <p:nvSpPr>
          <p:cNvPr id="4" name="Slide Number Placeholder 3">
            <a:extLst>
              <a:ext uri="{FF2B5EF4-FFF2-40B4-BE49-F238E27FC236}">
                <a16:creationId xmlns:a16="http://schemas.microsoft.com/office/drawing/2014/main" id="{7D8435C5-6CB3-445B-B05B-ED68FA21D172}"/>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
        <p:nvSpPr>
          <p:cNvPr id="5" name="Rectangle 4" descr="At the Six Flags clinic, those who got vaccinated receiver 2 free entry passes, free parking, and a free meal, valid through August 30.">
            <a:extLst>
              <a:ext uri="{FF2B5EF4-FFF2-40B4-BE49-F238E27FC236}">
                <a16:creationId xmlns:a16="http://schemas.microsoft.com/office/drawing/2014/main" id="{6D5A807E-0253-ECAD-E73E-CBF359F7E4D4}"/>
              </a:ext>
            </a:extLst>
          </p:cNvPr>
          <p:cNvSpPr/>
          <p:nvPr/>
        </p:nvSpPr>
        <p:spPr>
          <a:xfrm>
            <a:off x="0" y="4608575"/>
            <a:ext cx="12192000" cy="1366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40378D-FB66-A33F-6E45-F3C422C0FA28}"/>
              </a:ext>
            </a:extLst>
          </p:cNvPr>
          <p:cNvSpPr txBox="1"/>
          <p:nvPr/>
        </p:nvSpPr>
        <p:spPr>
          <a:xfrm>
            <a:off x="457615" y="1183226"/>
            <a:ext cx="11190403"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latin typeface="Calibri" panose="020F0502020204030204" pitchFamily="34" charset="0"/>
                <a:ea typeface="Calibri" panose="020F0502020204030204" pitchFamily="34" charset="0"/>
                <a:cs typeface="Calibri"/>
              </a:rPr>
              <a:t>April school vacation week clinics were hosted by VEI at </a:t>
            </a:r>
            <a:r>
              <a:rPr lang="en-US" sz="2000" b="1" dirty="0">
                <a:solidFill>
                  <a:schemeClr val="tx1">
                    <a:lumMod val="50000"/>
                  </a:schemeClr>
                </a:solidFill>
                <a:latin typeface="Calibri" panose="020F0502020204030204" pitchFamily="34" charset="0"/>
                <a:ea typeface="Calibri" panose="020F0502020204030204" pitchFamily="34" charset="0"/>
                <a:cs typeface="Calibri"/>
              </a:rPr>
              <a:t>f</a:t>
            </a:r>
            <a:r>
              <a:rPr lang="en-US" sz="2000" b="1" dirty="0">
                <a:solidFill>
                  <a:schemeClr val="tx1">
                    <a:lumMod val="50000"/>
                  </a:schemeClr>
                </a:solidFill>
                <a:effectLst/>
                <a:latin typeface="Calibri" panose="020F0502020204030204" pitchFamily="34" charset="0"/>
                <a:ea typeface="Calibri" panose="020F0502020204030204" pitchFamily="34" charset="0"/>
                <a:cs typeface="Calibri"/>
              </a:rPr>
              <a:t>amily-friendly businesses </a:t>
            </a:r>
            <a:r>
              <a:rPr lang="en-US" sz="2000" dirty="0">
                <a:solidFill>
                  <a:schemeClr val="tx1">
                    <a:lumMod val="50000"/>
                  </a:schemeClr>
                </a:solidFill>
                <a:effectLst/>
                <a:latin typeface="Calibri" panose="020F0502020204030204" pitchFamily="34" charset="0"/>
                <a:ea typeface="Calibri" panose="020F0502020204030204" pitchFamily="34" charset="0"/>
                <a:cs typeface="Calibri"/>
              </a:rPr>
              <a:t>across the state and featured a variety of </a:t>
            </a:r>
            <a:r>
              <a:rPr lang="en-US" sz="2000" b="1" dirty="0">
                <a:solidFill>
                  <a:schemeClr val="tx1">
                    <a:lumMod val="50000"/>
                  </a:schemeClr>
                </a:solidFill>
                <a:effectLst/>
                <a:latin typeface="Calibri" panose="020F0502020204030204" pitchFamily="34" charset="0"/>
                <a:ea typeface="Calibri" panose="020F0502020204030204" pitchFamily="34" charset="0"/>
                <a:cs typeface="Calibri"/>
              </a:rPr>
              <a:t>fun incentives </a:t>
            </a:r>
            <a:r>
              <a:rPr lang="en-US" sz="2000" dirty="0">
                <a:solidFill>
                  <a:schemeClr val="tx1">
                    <a:lumMod val="50000"/>
                  </a:schemeClr>
                </a:solidFill>
                <a:effectLst/>
                <a:latin typeface="Calibri" panose="020F0502020204030204" pitchFamily="34" charset="0"/>
                <a:ea typeface="Calibri" panose="020F0502020204030204" pitchFamily="34" charset="0"/>
                <a:cs typeface="Calibri"/>
              </a:rPr>
              <a:t>and giveaways that </a:t>
            </a:r>
            <a:r>
              <a:rPr lang="en-US" sz="2000" b="1" dirty="0">
                <a:solidFill>
                  <a:schemeClr val="tx1">
                    <a:lumMod val="50000"/>
                  </a:schemeClr>
                </a:solidFill>
                <a:effectLst/>
                <a:latin typeface="Calibri" panose="020F0502020204030204" pitchFamily="34" charset="0"/>
                <a:ea typeface="Calibri" panose="020F0502020204030204" pitchFamily="34" charset="0"/>
                <a:cs typeface="Calibri"/>
              </a:rPr>
              <a:t>appealed to kids and families</a:t>
            </a:r>
            <a:r>
              <a:rPr lang="en-US" sz="2000" dirty="0">
                <a:solidFill>
                  <a:schemeClr val="tx1">
                    <a:lumMod val="50000"/>
                  </a:schemeClr>
                </a:solidFill>
                <a:effectLst/>
                <a:latin typeface="Calibri" panose="020F0502020204030204" pitchFamily="34" charset="0"/>
                <a:ea typeface="Calibri" panose="020F0502020204030204" pitchFamily="34" charset="0"/>
                <a:cs typeface="Calibri"/>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total,</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1,068 people were vaccinated at 43 clinics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across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11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2700">
              <a:spcAft>
                <a:spcPts val="1800"/>
              </a:spcAft>
            </a:pPr>
            <a:r>
              <a:rPr lang="en-US" sz="2000" dirty="0">
                <a:solidFill>
                  <a:schemeClr val="tx1">
                    <a:lumMod val="50000"/>
                  </a:schemeClr>
                </a:solidFill>
                <a:latin typeface="Calibri" panose="020F0502020204030204" pitchFamily="34" charset="0"/>
                <a:ea typeface="Calibri" panose="020F0502020204030204" pitchFamily="34" charset="0"/>
                <a:cs typeface="Calibri"/>
              </a:rPr>
              <a:t>Those who got vaccinated at the April school vacation week clinics received giveaways like:</a:t>
            </a:r>
          </a:p>
          <a:p>
            <a:pPr marL="863600" indent="-393700">
              <a:buFont typeface="Arial" panose="020B0604020202020204" pitchFamily="34" charset="0"/>
              <a:buChar char="•"/>
            </a:pPr>
            <a:r>
              <a:rPr lang="en-US" sz="2000" dirty="0">
                <a:solidFill>
                  <a:schemeClr val="tx1">
                    <a:lumMod val="50000"/>
                  </a:schemeClr>
                </a:solidFill>
                <a:latin typeface="Calibri" panose="020F0502020204030204" pitchFamily="34" charset="0"/>
                <a:ea typeface="Calibri" panose="020F0502020204030204" pitchFamily="34" charset="0"/>
                <a:cs typeface="Calibri"/>
              </a:rPr>
              <a:t>1 hour of free bouncing, skating, game play, or bowling</a:t>
            </a:r>
          </a:p>
          <a:p>
            <a:pPr marL="863600" indent="-393700">
              <a:buFont typeface="Arial" panose="020B0604020202020204" pitchFamily="34" charset="0"/>
              <a:buChar char="•"/>
            </a:pPr>
            <a:r>
              <a:rPr lang="en-US" sz="2000" dirty="0">
                <a:solidFill>
                  <a:schemeClr val="tx1">
                    <a:lumMod val="50000"/>
                  </a:schemeClr>
                </a:solidFill>
                <a:latin typeface="Calibri" panose="020F0502020204030204" pitchFamily="34" charset="0"/>
                <a:ea typeface="Calibri" panose="020F0502020204030204" pitchFamily="34" charset="0"/>
                <a:cs typeface="Calibri"/>
              </a:rPr>
              <a:t>Free park or zoo admission for a child and companion</a:t>
            </a:r>
          </a:p>
          <a:p>
            <a:pPr marL="863600" indent="-393700">
              <a:buFont typeface="Arial" panose="020B0604020202020204" pitchFamily="34" charset="0"/>
              <a:buChar char="•"/>
            </a:pPr>
            <a:r>
              <a:rPr lang="en-US" sz="2000" dirty="0">
                <a:solidFill>
                  <a:schemeClr val="tx1">
                    <a:lumMod val="50000"/>
                  </a:schemeClr>
                </a:solidFill>
                <a:latin typeface="Calibri" panose="020F0502020204030204" pitchFamily="34" charset="0"/>
                <a:ea typeface="Calibri" panose="020F0502020204030204" pitchFamily="34" charset="0"/>
                <a:cs typeface="Calibri"/>
              </a:rPr>
              <a:t>Free meal, snack, or ice cream</a:t>
            </a:r>
          </a:p>
          <a:p>
            <a:pPr marL="863600" indent="-393700">
              <a:buFont typeface="Arial" panose="020B0604020202020204" pitchFamily="34" charset="0"/>
              <a:buChar char="•"/>
            </a:pPr>
            <a:r>
              <a:rPr lang="en-US" sz="2000" dirty="0">
                <a:solidFill>
                  <a:schemeClr val="tx1">
                    <a:lumMod val="50000"/>
                  </a:schemeClr>
                </a:solidFill>
                <a:latin typeface="Calibri" panose="020F0502020204030204" pitchFamily="34" charset="0"/>
                <a:ea typeface="Calibri" panose="020F0502020204030204" pitchFamily="34" charset="0"/>
                <a:cs typeface="Calibri"/>
              </a:rPr>
              <a:t>Gift cards to grocery stores or local restaurants</a:t>
            </a:r>
          </a:p>
        </p:txBody>
      </p:sp>
      <p:sp>
        <p:nvSpPr>
          <p:cNvPr id="8" name="TextBox 7">
            <a:extLst>
              <a:ext uri="{FF2B5EF4-FFF2-40B4-BE49-F238E27FC236}">
                <a16:creationId xmlns:a16="http://schemas.microsoft.com/office/drawing/2014/main" id="{52490E1C-5D53-B045-D530-19D7FD93FC60}"/>
              </a:ext>
            </a:extLst>
          </p:cNvPr>
          <p:cNvSpPr txBox="1"/>
          <p:nvPr/>
        </p:nvSpPr>
        <p:spPr>
          <a:xfrm>
            <a:off x="4803380" y="4764780"/>
            <a:ext cx="6166381" cy="1015663"/>
          </a:xfrm>
          <a:prstGeom prst="rect">
            <a:avLst/>
          </a:prstGeom>
          <a:noFill/>
        </p:spPr>
        <p:txBody>
          <a:bodyPr wrap="square" rtlCol="0">
            <a:spAutoFit/>
          </a:bodyPr>
          <a:lstStyle/>
          <a:p>
            <a:pPr>
              <a:spcAft>
                <a:spcPts val="1200"/>
              </a:spcAft>
            </a:pPr>
            <a:r>
              <a:rPr lang="en-US" sz="2000" dirty="0">
                <a:solidFill>
                  <a:schemeClr val="tx1">
                    <a:lumMod val="50000"/>
                  </a:schemeClr>
                </a:solidFill>
              </a:rPr>
              <a:t>At the Six Flags clinic, those who got vaccinated received </a:t>
            </a:r>
            <a:r>
              <a:rPr lang="en-US" sz="2000" b="1" dirty="0">
                <a:solidFill>
                  <a:schemeClr val="tx1">
                    <a:lumMod val="50000"/>
                  </a:schemeClr>
                </a:solidFill>
              </a:rPr>
              <a:t>2 free entry passes, free parking, and a free meal</a:t>
            </a:r>
            <a:r>
              <a:rPr lang="en-US" sz="2000" dirty="0">
                <a:solidFill>
                  <a:schemeClr val="tx1">
                    <a:lumMod val="50000"/>
                  </a:schemeClr>
                </a:solidFill>
              </a:rPr>
              <a:t>, valid through August 30. </a:t>
            </a:r>
          </a:p>
        </p:txBody>
      </p:sp>
      <p:pic>
        <p:nvPicPr>
          <p:cNvPr id="72" name="Picture 14" descr="Six Flags | Logopedia | Fandom">
            <a:extLst>
              <a:ext uri="{FF2B5EF4-FFF2-40B4-BE49-F238E27FC236}">
                <a16:creationId xmlns:a16="http://schemas.microsoft.com/office/drawing/2014/main" id="{B85DD07A-A542-C2A8-3E2D-01AB437D5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90" y="4392281"/>
            <a:ext cx="2895119" cy="1456229"/>
          </a:xfrm>
          <a:prstGeom prst="rect">
            <a:avLst/>
          </a:prstGeom>
          <a:noFill/>
          <a:extLst>
            <a:ext uri="{909E8E84-426E-40DD-AFC4-6F175D3DCCD1}">
              <a14:hiddenFill xmlns:a14="http://schemas.microsoft.com/office/drawing/2010/main">
                <a:solidFill>
                  <a:srgbClr val="FFFFFF"/>
                </a:solidFill>
              </a14:hiddenFill>
            </a:ext>
          </a:extLst>
        </p:spPr>
      </p:pic>
      <p:sp>
        <p:nvSpPr>
          <p:cNvPr id="74" name="Slide Number Placeholder 3">
            <a:extLst>
              <a:ext uri="{FF2B5EF4-FFF2-40B4-BE49-F238E27FC236}">
                <a16:creationId xmlns:a16="http://schemas.microsoft.com/office/drawing/2014/main" id="{B15520D5-B96F-A4FE-7A76-8D6E4FAA707A}"/>
              </a:ext>
            </a:extLst>
          </p:cNvPr>
          <p:cNvSpPr txBox="1">
            <a:spLocks/>
          </p:cNvSpPr>
          <p:nvPr/>
        </p:nvSpPr>
        <p:spPr>
          <a:xfrm>
            <a:off x="8756533" y="6492502"/>
            <a:ext cx="27364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49D0EE-DE7F-324B-A84C-F36708423CDB}" type="slidenum">
              <a:rPr lang="en-US" smtClean="0">
                <a:solidFill>
                  <a:srgbClr val="464646">
                    <a:lumMod val="40000"/>
                    <a:lumOff val="60000"/>
                  </a:srgbClr>
                </a:solidFill>
              </a:rPr>
              <a:pPr/>
              <a:t>34</a:t>
            </a:fld>
            <a:endParaRPr lang="en-US">
              <a:solidFill>
                <a:srgbClr val="464646">
                  <a:lumMod val="40000"/>
                  <a:lumOff val="60000"/>
                </a:srgbClr>
              </a:solidFill>
            </a:endParaRPr>
          </a:p>
        </p:txBody>
      </p:sp>
      <p:pic>
        <p:nvPicPr>
          <p:cNvPr id="75" name="Picture 8" descr="Buttonwood Park Zoon logo">
            <a:extLst>
              <a:ext uri="{FF2B5EF4-FFF2-40B4-BE49-F238E27FC236}">
                <a16:creationId xmlns:a16="http://schemas.microsoft.com/office/drawing/2014/main" id="{9F1A2F51-4E06-B375-1A33-E1C6ECBA1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737" y="2932838"/>
            <a:ext cx="1743988" cy="55438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Wonder Bowl logo">
            <a:extLst>
              <a:ext uri="{FF2B5EF4-FFF2-40B4-BE49-F238E27FC236}">
                <a16:creationId xmlns:a16="http://schemas.microsoft.com/office/drawing/2014/main" id="{8D8EA193-C006-E0DA-2BF4-99E7ADD2A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1833" y="4004766"/>
            <a:ext cx="2628753" cy="43410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3" descr="Stone Zoo logo">
            <a:extLst>
              <a:ext uri="{FF2B5EF4-FFF2-40B4-BE49-F238E27FC236}">
                <a16:creationId xmlns:a16="http://schemas.microsoft.com/office/drawing/2014/main" id="{1D1627E9-8419-4ECF-5D18-C5702660C5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8723" y="3378328"/>
            <a:ext cx="2087800" cy="49028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3" descr="Bounce! Trampoline Sports">
            <a:extLst>
              <a:ext uri="{FF2B5EF4-FFF2-40B4-BE49-F238E27FC236}">
                <a16:creationId xmlns:a16="http://schemas.microsoft.com/office/drawing/2014/main" id="{45BF2DD5-DC3A-7413-6C99-08D849ED25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7721" y="3622294"/>
            <a:ext cx="1743987" cy="75185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5" descr="Get Air Trampoline Park - Crossgates">
            <a:extLst>
              <a:ext uri="{FF2B5EF4-FFF2-40B4-BE49-F238E27FC236}">
                <a16:creationId xmlns:a16="http://schemas.microsoft.com/office/drawing/2014/main" id="{74F0A72C-77CA-7EC2-BEB0-F7DE92ECAB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0795" y="2688359"/>
            <a:ext cx="910642" cy="84609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Interskate 91 - Hampshire Mall">
            <a:extLst>
              <a:ext uri="{FF2B5EF4-FFF2-40B4-BE49-F238E27FC236}">
                <a16:creationId xmlns:a16="http://schemas.microsoft.com/office/drawing/2014/main" id="{84EFE70F-19A8-A5EE-74C8-E00E0563D4E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319" t="8046" r="22708" b="18573"/>
          <a:stretch/>
        </p:blipFill>
        <p:spPr bwMode="auto">
          <a:xfrm>
            <a:off x="10856566" y="1888366"/>
            <a:ext cx="994467" cy="132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8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86EF-7FEE-4332-8EA8-88CAB63D2C06}"/>
              </a:ext>
            </a:extLst>
          </p:cNvPr>
          <p:cNvSpPr>
            <a:spLocks noGrp="1"/>
          </p:cNvSpPr>
          <p:nvPr>
            <p:ph type="title"/>
          </p:nvPr>
        </p:nvSpPr>
        <p:spPr/>
        <p:txBody>
          <a:bodyPr/>
          <a:lstStyle/>
          <a:p>
            <a:r>
              <a:rPr lang="en-US" dirty="0">
                <a:ea typeface="+mn-lt"/>
                <a:cs typeface="+mn-lt"/>
              </a:rPr>
              <a:t>Daily 1st Dose Vaccines to Pediatric Populations within Brockton</a:t>
            </a:r>
            <a:endParaRPr lang="en-US" dirty="0"/>
          </a:p>
        </p:txBody>
      </p:sp>
      <p:sp>
        <p:nvSpPr>
          <p:cNvPr id="4" name="Slide Number Placeholder 3">
            <a:extLst>
              <a:ext uri="{FF2B5EF4-FFF2-40B4-BE49-F238E27FC236}">
                <a16:creationId xmlns:a16="http://schemas.microsoft.com/office/drawing/2014/main" id="{7D8435C5-6CB3-445B-B05B-ED68FA21D172}"/>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grpSp>
        <p:nvGrpSpPr>
          <p:cNvPr id="35" name="Group 34" descr="Chart showing daily number of vaccine first doses to pediatric populations within Brockton. School clinic days are noted.">
            <a:extLst>
              <a:ext uri="{FF2B5EF4-FFF2-40B4-BE49-F238E27FC236}">
                <a16:creationId xmlns:a16="http://schemas.microsoft.com/office/drawing/2014/main" id="{68EDD72C-DA3A-2564-6799-61C547F7E30C}"/>
              </a:ext>
            </a:extLst>
          </p:cNvPr>
          <p:cNvGrpSpPr/>
          <p:nvPr/>
        </p:nvGrpSpPr>
        <p:grpSpPr>
          <a:xfrm>
            <a:off x="331540" y="1874215"/>
            <a:ext cx="8501762" cy="4229068"/>
            <a:chOff x="2303959" y="1785688"/>
            <a:chExt cx="7598185" cy="5072312"/>
          </a:xfrm>
        </p:grpSpPr>
        <p:pic>
          <p:nvPicPr>
            <p:cNvPr id="36" name="Picture 35">
              <a:extLst>
                <a:ext uri="{FF2B5EF4-FFF2-40B4-BE49-F238E27FC236}">
                  <a16:creationId xmlns:a16="http://schemas.microsoft.com/office/drawing/2014/main" id="{B9BDC98F-FF8C-4AD1-D004-BCA4518643C3}"/>
                </a:ext>
              </a:extLst>
            </p:cNvPr>
            <p:cNvPicPr>
              <a:picLocks noChangeAspect="1"/>
            </p:cNvPicPr>
            <p:nvPr/>
          </p:nvPicPr>
          <p:blipFill>
            <a:blip r:embed="rId2"/>
            <a:stretch>
              <a:fillRect/>
            </a:stretch>
          </p:blipFill>
          <p:spPr>
            <a:xfrm>
              <a:off x="2303959" y="1785688"/>
              <a:ext cx="7584081" cy="5072312"/>
            </a:xfrm>
            <a:prstGeom prst="rect">
              <a:avLst/>
            </a:prstGeom>
          </p:spPr>
        </p:pic>
        <p:cxnSp>
          <p:nvCxnSpPr>
            <p:cNvPr id="37" name="Straight Connector 36">
              <a:extLst>
                <a:ext uri="{FF2B5EF4-FFF2-40B4-BE49-F238E27FC236}">
                  <a16:creationId xmlns:a16="http://schemas.microsoft.com/office/drawing/2014/main" id="{A678B53B-F878-BA2C-C196-606AA2B33679}"/>
                </a:ext>
              </a:extLst>
            </p:cNvPr>
            <p:cNvCxnSpPr>
              <a:cxnSpLocks/>
            </p:cNvCxnSpPr>
            <p:nvPr/>
          </p:nvCxnSpPr>
          <p:spPr>
            <a:xfrm flipV="1">
              <a:off x="7054006" y="1807284"/>
              <a:ext cx="0" cy="4709160"/>
            </a:xfrm>
            <a:prstGeom prst="line">
              <a:avLst/>
            </a:prstGeom>
            <a:noFill/>
            <a:ln w="19050" cap="flat" cmpd="sng" algn="ctr">
              <a:solidFill>
                <a:srgbClr val="ED7D31"/>
              </a:solidFill>
              <a:prstDash val="solid"/>
              <a:miter lim="800000"/>
            </a:ln>
            <a:effectLst/>
          </p:spPr>
        </p:cxnSp>
        <p:sp>
          <p:nvSpPr>
            <p:cNvPr id="38" name="TextBox 37">
              <a:extLst>
                <a:ext uri="{FF2B5EF4-FFF2-40B4-BE49-F238E27FC236}">
                  <a16:creationId xmlns:a16="http://schemas.microsoft.com/office/drawing/2014/main" id="{95AD5AF6-BCA0-8BE3-5F1B-B6FC5DEC2EDF}"/>
                </a:ext>
              </a:extLst>
            </p:cNvPr>
            <p:cNvSpPr txBox="1"/>
            <p:nvPr/>
          </p:nvSpPr>
          <p:spPr>
            <a:xfrm>
              <a:off x="7032180" y="1860925"/>
              <a:ext cx="1189703"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anose="020F0502020204030204"/>
                </a:rPr>
                <a:t>Robocalls stopped on 1/31</a:t>
              </a:r>
            </a:p>
          </p:txBody>
        </p:sp>
        <p:cxnSp>
          <p:nvCxnSpPr>
            <p:cNvPr id="39" name="Straight Arrow Connector 38">
              <a:extLst>
                <a:ext uri="{FF2B5EF4-FFF2-40B4-BE49-F238E27FC236}">
                  <a16:creationId xmlns:a16="http://schemas.microsoft.com/office/drawing/2014/main" id="{34D1BDF7-54E3-60B8-C2B0-C46B9ECABD2D}"/>
                </a:ext>
              </a:extLst>
            </p:cNvPr>
            <p:cNvCxnSpPr>
              <a:cxnSpLocks/>
            </p:cNvCxnSpPr>
            <p:nvPr/>
          </p:nvCxnSpPr>
          <p:spPr>
            <a:xfrm flipV="1">
              <a:off x="7954297" y="1821377"/>
              <a:ext cx="0" cy="254991"/>
            </a:xfrm>
            <a:prstGeom prst="straightConnector1">
              <a:avLst/>
            </a:prstGeom>
            <a:noFill/>
            <a:ln w="6350" cap="flat" cmpd="sng" algn="ctr">
              <a:solidFill>
                <a:srgbClr val="ED7D31"/>
              </a:solidFill>
              <a:prstDash val="solid"/>
              <a:miter lim="800000"/>
              <a:tailEnd type="triangle"/>
            </a:ln>
            <a:effectLst/>
          </p:spPr>
        </p:cxnSp>
        <p:cxnSp>
          <p:nvCxnSpPr>
            <p:cNvPr id="40" name="Straight Arrow Connector 39">
              <a:extLst>
                <a:ext uri="{FF2B5EF4-FFF2-40B4-BE49-F238E27FC236}">
                  <a16:creationId xmlns:a16="http://schemas.microsoft.com/office/drawing/2014/main" id="{AA4BCE6B-9CFA-C95E-6B42-871F522DFA64}"/>
                </a:ext>
              </a:extLst>
            </p:cNvPr>
            <p:cNvCxnSpPr>
              <a:cxnSpLocks/>
            </p:cNvCxnSpPr>
            <p:nvPr/>
          </p:nvCxnSpPr>
          <p:spPr>
            <a:xfrm rot="16200000" flipV="1">
              <a:off x="7219825" y="1902330"/>
              <a:ext cx="0" cy="182880"/>
            </a:xfrm>
            <a:prstGeom prst="straightConnector1">
              <a:avLst/>
            </a:prstGeom>
            <a:noFill/>
            <a:ln w="6350" cap="flat" cmpd="sng" algn="ctr">
              <a:solidFill>
                <a:srgbClr val="ED7D31"/>
              </a:solidFill>
              <a:prstDash val="solid"/>
              <a:miter lim="800000"/>
              <a:tailEnd type="triangle"/>
            </a:ln>
            <a:effectLst/>
          </p:spPr>
        </p:cxnSp>
        <p:grpSp>
          <p:nvGrpSpPr>
            <p:cNvPr id="41" name="Group 40">
              <a:extLst>
                <a:ext uri="{FF2B5EF4-FFF2-40B4-BE49-F238E27FC236}">
                  <a16:creationId xmlns:a16="http://schemas.microsoft.com/office/drawing/2014/main" id="{432440BC-B0D1-8619-FF8D-549D91892703}"/>
                </a:ext>
              </a:extLst>
            </p:cNvPr>
            <p:cNvGrpSpPr/>
            <p:nvPr/>
          </p:nvGrpSpPr>
          <p:grpSpPr>
            <a:xfrm>
              <a:off x="7954297" y="3041443"/>
              <a:ext cx="1947847" cy="276999"/>
              <a:chOff x="7954297" y="3083975"/>
              <a:chExt cx="1947847" cy="276999"/>
            </a:xfrm>
          </p:grpSpPr>
          <p:sp>
            <p:nvSpPr>
              <p:cNvPr id="61" name="TextBox 60">
                <a:extLst>
                  <a:ext uri="{FF2B5EF4-FFF2-40B4-BE49-F238E27FC236}">
                    <a16:creationId xmlns:a16="http://schemas.microsoft.com/office/drawing/2014/main" id="{A458088D-5F93-F9D6-03F6-CB4728E3DC7F}"/>
                  </a:ext>
                </a:extLst>
              </p:cNvPr>
              <p:cNvSpPr txBox="1"/>
              <p:nvPr/>
            </p:nvSpPr>
            <p:spPr>
              <a:xfrm>
                <a:off x="8071402" y="3083975"/>
                <a:ext cx="18307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6F6F6F"/>
                    </a:solidFill>
                    <a:effectLst/>
                    <a:uLnTx/>
                    <a:uFillTx/>
                    <a:latin typeface="Calibri" panose="020F0502020204030204"/>
                  </a:rPr>
                  <a:t>School Clinic Day*</a:t>
                </a:r>
              </a:p>
            </p:txBody>
          </p:sp>
          <p:sp>
            <p:nvSpPr>
              <p:cNvPr id="62" name="Star: 5 Points 7">
                <a:extLst>
                  <a:ext uri="{FF2B5EF4-FFF2-40B4-BE49-F238E27FC236}">
                    <a16:creationId xmlns:a16="http://schemas.microsoft.com/office/drawing/2014/main" id="{90E13F5D-51EF-01F8-4FCD-33367E94D96A}"/>
                  </a:ext>
                </a:extLst>
              </p:cNvPr>
              <p:cNvSpPr/>
              <p:nvPr/>
            </p:nvSpPr>
            <p:spPr>
              <a:xfrm>
                <a:off x="7954297" y="3131034"/>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2" name="Star: 5 Points 17">
              <a:extLst>
                <a:ext uri="{FF2B5EF4-FFF2-40B4-BE49-F238E27FC236}">
                  <a16:creationId xmlns:a16="http://schemas.microsoft.com/office/drawing/2014/main" id="{31CA47C3-4C2A-DAFA-5155-A15D2FEAC96F}"/>
                </a:ext>
              </a:extLst>
            </p:cNvPr>
            <p:cNvSpPr/>
            <p:nvPr/>
          </p:nvSpPr>
          <p:spPr>
            <a:xfrm>
              <a:off x="2843580"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Star: 5 Points 18">
              <a:extLst>
                <a:ext uri="{FF2B5EF4-FFF2-40B4-BE49-F238E27FC236}">
                  <a16:creationId xmlns:a16="http://schemas.microsoft.com/office/drawing/2014/main" id="{50E36076-56F4-82B6-73D1-0FB8A5B9B4A9}"/>
                </a:ext>
              </a:extLst>
            </p:cNvPr>
            <p:cNvSpPr/>
            <p:nvPr/>
          </p:nvSpPr>
          <p:spPr>
            <a:xfrm>
              <a:off x="3293621"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Star: 5 Points 19">
              <a:extLst>
                <a:ext uri="{FF2B5EF4-FFF2-40B4-BE49-F238E27FC236}">
                  <a16:creationId xmlns:a16="http://schemas.microsoft.com/office/drawing/2014/main" id="{6BBEFEC6-406F-3344-B133-DA34C93FB58C}"/>
                </a:ext>
              </a:extLst>
            </p:cNvPr>
            <p:cNvSpPr/>
            <p:nvPr/>
          </p:nvSpPr>
          <p:spPr>
            <a:xfrm>
              <a:off x="3399161"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Star: 5 Points 20">
              <a:extLst>
                <a:ext uri="{FF2B5EF4-FFF2-40B4-BE49-F238E27FC236}">
                  <a16:creationId xmlns:a16="http://schemas.microsoft.com/office/drawing/2014/main" id="{B88D086B-BFAF-32D8-4A1A-2707E956EF68}"/>
                </a:ext>
              </a:extLst>
            </p:cNvPr>
            <p:cNvSpPr/>
            <p:nvPr/>
          </p:nvSpPr>
          <p:spPr>
            <a:xfrm>
              <a:off x="4052125"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Star: 5 Points 23">
              <a:extLst>
                <a:ext uri="{FF2B5EF4-FFF2-40B4-BE49-F238E27FC236}">
                  <a16:creationId xmlns:a16="http://schemas.microsoft.com/office/drawing/2014/main" id="{704241E8-9FA2-713E-F1D4-DFED860BD01B}"/>
                </a:ext>
              </a:extLst>
            </p:cNvPr>
            <p:cNvSpPr/>
            <p:nvPr/>
          </p:nvSpPr>
          <p:spPr>
            <a:xfrm>
              <a:off x="5593789"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Star: 5 Points 24">
              <a:extLst>
                <a:ext uri="{FF2B5EF4-FFF2-40B4-BE49-F238E27FC236}">
                  <a16:creationId xmlns:a16="http://schemas.microsoft.com/office/drawing/2014/main" id="{CE74CACA-124F-2E01-1B5C-A8CDB11EC4E8}"/>
                </a:ext>
              </a:extLst>
            </p:cNvPr>
            <p:cNvSpPr/>
            <p:nvPr/>
          </p:nvSpPr>
          <p:spPr>
            <a:xfrm>
              <a:off x="6252453"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Star: 5 Points 25">
              <a:extLst>
                <a:ext uri="{FF2B5EF4-FFF2-40B4-BE49-F238E27FC236}">
                  <a16:creationId xmlns:a16="http://schemas.microsoft.com/office/drawing/2014/main" id="{421889B6-6083-51B9-3001-2AAA80E1A86F}"/>
                </a:ext>
              </a:extLst>
            </p:cNvPr>
            <p:cNvSpPr/>
            <p:nvPr/>
          </p:nvSpPr>
          <p:spPr>
            <a:xfrm>
              <a:off x="7529790"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Star: 5 Points 26">
              <a:extLst>
                <a:ext uri="{FF2B5EF4-FFF2-40B4-BE49-F238E27FC236}">
                  <a16:creationId xmlns:a16="http://schemas.microsoft.com/office/drawing/2014/main" id="{AE9B7220-A2A7-34F3-64C5-E0D2404B7E94}"/>
                </a:ext>
              </a:extLst>
            </p:cNvPr>
            <p:cNvSpPr/>
            <p:nvPr/>
          </p:nvSpPr>
          <p:spPr>
            <a:xfrm>
              <a:off x="8180456"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Star: 5 Points 27">
              <a:extLst>
                <a:ext uri="{FF2B5EF4-FFF2-40B4-BE49-F238E27FC236}">
                  <a16:creationId xmlns:a16="http://schemas.microsoft.com/office/drawing/2014/main" id="{322D5D8B-39A2-0BBD-B592-4D114F46ECFD}"/>
                </a:ext>
              </a:extLst>
            </p:cNvPr>
            <p:cNvSpPr/>
            <p:nvPr/>
          </p:nvSpPr>
          <p:spPr>
            <a:xfrm>
              <a:off x="8831122"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Star: 5 Points 28">
              <a:extLst>
                <a:ext uri="{FF2B5EF4-FFF2-40B4-BE49-F238E27FC236}">
                  <a16:creationId xmlns:a16="http://schemas.microsoft.com/office/drawing/2014/main" id="{7240DF5C-D5AB-C752-72E1-B7DC0202F9ED}"/>
                </a:ext>
              </a:extLst>
            </p:cNvPr>
            <p:cNvSpPr/>
            <p:nvPr/>
          </p:nvSpPr>
          <p:spPr>
            <a:xfrm>
              <a:off x="3188081"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Star: 5 Points 30">
              <a:extLst>
                <a:ext uri="{FF2B5EF4-FFF2-40B4-BE49-F238E27FC236}">
                  <a16:creationId xmlns:a16="http://schemas.microsoft.com/office/drawing/2014/main" id="{02E74CDD-3D5C-A67D-F982-C1E72EED349E}"/>
                </a:ext>
              </a:extLst>
            </p:cNvPr>
            <p:cNvSpPr/>
            <p:nvPr/>
          </p:nvSpPr>
          <p:spPr>
            <a:xfrm>
              <a:off x="4871294"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Star: 5 Points 31">
              <a:extLst>
                <a:ext uri="{FF2B5EF4-FFF2-40B4-BE49-F238E27FC236}">
                  <a16:creationId xmlns:a16="http://schemas.microsoft.com/office/drawing/2014/main" id="{53AD5BBB-735D-2347-AE02-CC789AE31087}"/>
                </a:ext>
              </a:extLst>
            </p:cNvPr>
            <p:cNvSpPr/>
            <p:nvPr/>
          </p:nvSpPr>
          <p:spPr>
            <a:xfrm>
              <a:off x="4976834"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Star: 5 Points 32">
              <a:extLst>
                <a:ext uri="{FF2B5EF4-FFF2-40B4-BE49-F238E27FC236}">
                  <a16:creationId xmlns:a16="http://schemas.microsoft.com/office/drawing/2014/main" id="{50F1E597-0BA8-F41A-C972-E291455ABEBF}"/>
                </a:ext>
              </a:extLst>
            </p:cNvPr>
            <p:cNvSpPr/>
            <p:nvPr/>
          </p:nvSpPr>
          <p:spPr>
            <a:xfrm>
              <a:off x="4765754"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Star: 5 Points 33">
              <a:extLst>
                <a:ext uri="{FF2B5EF4-FFF2-40B4-BE49-F238E27FC236}">
                  <a16:creationId xmlns:a16="http://schemas.microsoft.com/office/drawing/2014/main" id="{95CCBD8A-1C19-68F3-A1B8-98E971E01F3A}"/>
                </a:ext>
              </a:extLst>
            </p:cNvPr>
            <p:cNvSpPr/>
            <p:nvPr/>
          </p:nvSpPr>
          <p:spPr>
            <a:xfrm>
              <a:off x="5981747"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Star: 5 Points 34">
              <a:extLst>
                <a:ext uri="{FF2B5EF4-FFF2-40B4-BE49-F238E27FC236}">
                  <a16:creationId xmlns:a16="http://schemas.microsoft.com/office/drawing/2014/main" id="{43AF5449-AEC5-70F7-1995-7038B21CAA7C}"/>
                </a:ext>
              </a:extLst>
            </p:cNvPr>
            <p:cNvSpPr/>
            <p:nvPr/>
          </p:nvSpPr>
          <p:spPr>
            <a:xfrm>
              <a:off x="9104046"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Star: 5 Points 35">
              <a:extLst>
                <a:ext uri="{FF2B5EF4-FFF2-40B4-BE49-F238E27FC236}">
                  <a16:creationId xmlns:a16="http://schemas.microsoft.com/office/drawing/2014/main" id="{24C56423-29D7-21F9-336A-B5D7D22F870C}"/>
                </a:ext>
              </a:extLst>
            </p:cNvPr>
            <p:cNvSpPr/>
            <p:nvPr/>
          </p:nvSpPr>
          <p:spPr>
            <a:xfrm>
              <a:off x="9204562"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Star: 5 Points 36">
              <a:extLst>
                <a:ext uri="{FF2B5EF4-FFF2-40B4-BE49-F238E27FC236}">
                  <a16:creationId xmlns:a16="http://schemas.microsoft.com/office/drawing/2014/main" id="{F67E255B-1082-E88D-077C-EE19FF0BACFB}"/>
                </a:ext>
              </a:extLst>
            </p:cNvPr>
            <p:cNvSpPr/>
            <p:nvPr/>
          </p:nvSpPr>
          <p:spPr>
            <a:xfrm>
              <a:off x="8998506"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Star: 5 Points 37">
              <a:extLst>
                <a:ext uri="{FF2B5EF4-FFF2-40B4-BE49-F238E27FC236}">
                  <a16:creationId xmlns:a16="http://schemas.microsoft.com/office/drawing/2014/main" id="{168C6E19-F40F-DE10-3942-52D4CFF77D99}"/>
                </a:ext>
              </a:extLst>
            </p:cNvPr>
            <p:cNvSpPr/>
            <p:nvPr/>
          </p:nvSpPr>
          <p:spPr>
            <a:xfrm>
              <a:off x="9300621"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Star: 5 Points 38">
              <a:extLst>
                <a:ext uri="{FF2B5EF4-FFF2-40B4-BE49-F238E27FC236}">
                  <a16:creationId xmlns:a16="http://schemas.microsoft.com/office/drawing/2014/main" id="{3E4DD086-12A7-4D53-2232-1F9EC29D5C28}"/>
                </a:ext>
              </a:extLst>
            </p:cNvPr>
            <p:cNvSpPr/>
            <p:nvPr/>
          </p:nvSpPr>
          <p:spPr>
            <a:xfrm>
              <a:off x="9499303" y="6442920"/>
              <a:ext cx="182880" cy="182880"/>
            </a:xfrm>
            <a:prstGeom prst="star5">
              <a:avLst/>
            </a:prstGeom>
            <a:solidFill>
              <a:srgbClr val="4057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63" name="Table 2">
            <a:extLst>
              <a:ext uri="{FF2B5EF4-FFF2-40B4-BE49-F238E27FC236}">
                <a16:creationId xmlns:a16="http://schemas.microsoft.com/office/drawing/2014/main" id="{E575F160-3C6B-7E02-90C7-F67988A12C26}"/>
              </a:ext>
            </a:extLst>
          </p:cNvPr>
          <p:cNvGraphicFramePr>
            <a:graphicFrameLocks noGrp="1"/>
          </p:cNvGraphicFramePr>
          <p:nvPr>
            <p:extLst>
              <p:ext uri="{D42A27DB-BD31-4B8C-83A1-F6EECF244321}">
                <p14:modId xmlns:p14="http://schemas.microsoft.com/office/powerpoint/2010/main" val="3811513768"/>
              </p:ext>
            </p:extLst>
          </p:nvPr>
        </p:nvGraphicFramePr>
        <p:xfrm>
          <a:off x="1272199" y="1208744"/>
          <a:ext cx="6985192" cy="518160"/>
        </p:xfrm>
        <a:graphic>
          <a:graphicData uri="http://schemas.openxmlformats.org/drawingml/2006/table">
            <a:tbl>
              <a:tblPr firstRow="1" bandRow="1"/>
              <a:tblGrid>
                <a:gridCol w="1620692">
                  <a:extLst>
                    <a:ext uri="{9D8B030D-6E8A-4147-A177-3AD203B41FA5}">
                      <a16:colId xmlns:a16="http://schemas.microsoft.com/office/drawing/2014/main" val="3185074371"/>
                    </a:ext>
                  </a:extLst>
                </a:gridCol>
                <a:gridCol w="536450">
                  <a:extLst>
                    <a:ext uri="{9D8B030D-6E8A-4147-A177-3AD203B41FA5}">
                      <a16:colId xmlns:a16="http://schemas.microsoft.com/office/drawing/2014/main" val="1787285021"/>
                    </a:ext>
                  </a:extLst>
                </a:gridCol>
                <a:gridCol w="536450">
                  <a:extLst>
                    <a:ext uri="{9D8B030D-6E8A-4147-A177-3AD203B41FA5}">
                      <a16:colId xmlns:a16="http://schemas.microsoft.com/office/drawing/2014/main" val="2137457791"/>
                    </a:ext>
                  </a:extLst>
                </a:gridCol>
                <a:gridCol w="536450">
                  <a:extLst>
                    <a:ext uri="{9D8B030D-6E8A-4147-A177-3AD203B41FA5}">
                      <a16:colId xmlns:a16="http://schemas.microsoft.com/office/drawing/2014/main" val="1312970974"/>
                    </a:ext>
                  </a:extLst>
                </a:gridCol>
                <a:gridCol w="536450">
                  <a:extLst>
                    <a:ext uri="{9D8B030D-6E8A-4147-A177-3AD203B41FA5}">
                      <a16:colId xmlns:a16="http://schemas.microsoft.com/office/drawing/2014/main" val="687430716"/>
                    </a:ext>
                  </a:extLst>
                </a:gridCol>
                <a:gridCol w="536450">
                  <a:extLst>
                    <a:ext uri="{9D8B030D-6E8A-4147-A177-3AD203B41FA5}">
                      <a16:colId xmlns:a16="http://schemas.microsoft.com/office/drawing/2014/main" val="416813388"/>
                    </a:ext>
                  </a:extLst>
                </a:gridCol>
                <a:gridCol w="536450">
                  <a:extLst>
                    <a:ext uri="{9D8B030D-6E8A-4147-A177-3AD203B41FA5}">
                      <a16:colId xmlns:a16="http://schemas.microsoft.com/office/drawing/2014/main" val="967921241"/>
                    </a:ext>
                  </a:extLst>
                </a:gridCol>
                <a:gridCol w="536450">
                  <a:extLst>
                    <a:ext uri="{9D8B030D-6E8A-4147-A177-3AD203B41FA5}">
                      <a16:colId xmlns:a16="http://schemas.microsoft.com/office/drawing/2014/main" val="2177986397"/>
                    </a:ext>
                  </a:extLst>
                </a:gridCol>
                <a:gridCol w="536450">
                  <a:extLst>
                    <a:ext uri="{9D8B030D-6E8A-4147-A177-3AD203B41FA5}">
                      <a16:colId xmlns:a16="http://schemas.microsoft.com/office/drawing/2014/main" val="1398534901"/>
                    </a:ext>
                  </a:extLst>
                </a:gridCol>
                <a:gridCol w="536450">
                  <a:extLst>
                    <a:ext uri="{9D8B030D-6E8A-4147-A177-3AD203B41FA5}">
                      <a16:colId xmlns:a16="http://schemas.microsoft.com/office/drawing/2014/main" val="3817722039"/>
                    </a:ext>
                  </a:extLst>
                </a:gridCol>
                <a:gridCol w="536450">
                  <a:extLst>
                    <a:ext uri="{9D8B030D-6E8A-4147-A177-3AD203B41FA5}">
                      <a16:colId xmlns:a16="http://schemas.microsoft.com/office/drawing/2014/main" val="1289632989"/>
                    </a:ext>
                  </a:extLst>
                </a:gridCol>
              </a:tblGrid>
              <a:tr h="2436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100" b="1" dirty="0">
                          <a:solidFill>
                            <a:schemeClr val="tx1">
                              <a:lumMod val="50000"/>
                            </a:schemeClr>
                          </a:solidFill>
                        </a:rPr>
                        <a:t>Day of School Clinic</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dirty="0">
                          <a:solidFill>
                            <a:schemeClr val="bg1"/>
                          </a:solidFill>
                        </a:rPr>
                        <a:t>12/16</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solidFill>
                            <a:schemeClr val="bg1"/>
                          </a:solidFill>
                        </a:rPr>
                        <a:t>12/21</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solidFill>
                            <a:schemeClr val="bg1"/>
                          </a:solidFill>
                        </a:rPr>
                        <a:t>12/22</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dirty="0">
                          <a:solidFill>
                            <a:schemeClr val="bg1"/>
                          </a:solidFill>
                        </a:rPr>
                        <a:t>12/29</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solidFill>
                            <a:schemeClr val="bg1"/>
                          </a:solidFill>
                        </a:rPr>
                        <a:t>1/8</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solidFill>
                            <a:schemeClr val="bg1"/>
                          </a:solidFill>
                        </a:rPr>
                        <a:t>1/15</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solidFill>
                            <a:schemeClr val="bg1"/>
                          </a:solidFill>
                        </a:rPr>
                        <a:t>1/22</a:t>
                      </a:r>
                    </a:p>
                  </a:txBody>
                  <a:tcPr anchor="ctr">
                    <a:lnL w="12700" cmpd="sng">
                      <a:solidFill>
                        <a:sysClr val="windowText" lastClr="000000"/>
                      </a:solidFill>
                    </a:lnL>
                    <a:lnR w="19050" cap="flat" cmpd="sng" algn="ctr">
                      <a:solidFill>
                        <a:srgbClr val="ED7D3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solidFill>
                            <a:schemeClr val="bg1"/>
                          </a:solidFill>
                        </a:rPr>
                        <a:t>2/5</a:t>
                      </a:r>
                    </a:p>
                  </a:txBody>
                  <a:tcPr anchor="ctr">
                    <a:lnL w="19050" cap="flat" cmpd="sng" algn="ctr">
                      <a:solidFill>
                        <a:srgbClr val="ED7D31"/>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solidFill>
                            <a:schemeClr val="bg1"/>
                          </a:solidFill>
                        </a:rPr>
                        <a:t>2/12</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solidFill>
                            <a:schemeClr val="bg1"/>
                          </a:solidFill>
                        </a:rPr>
                        <a:t>2/19</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747691769"/>
                  </a:ext>
                </a:extLst>
              </a:tr>
              <a:tr h="2436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100" b="1" dirty="0">
                          <a:solidFill>
                            <a:schemeClr val="tx1">
                              <a:lumMod val="50000"/>
                            </a:schemeClr>
                          </a:solidFill>
                        </a:rPr>
                        <a:t>% of Brockton 1</a:t>
                      </a:r>
                      <a:r>
                        <a:rPr lang="en-US" sz="1100" b="1" baseline="30000" dirty="0">
                          <a:solidFill>
                            <a:schemeClr val="tx1">
                              <a:lumMod val="50000"/>
                            </a:schemeClr>
                          </a:solidFill>
                        </a:rPr>
                        <a:t>st</a:t>
                      </a:r>
                      <a:r>
                        <a:rPr lang="en-US" sz="1100" b="1" dirty="0">
                          <a:solidFill>
                            <a:schemeClr val="tx1">
                              <a:lumMod val="50000"/>
                            </a:schemeClr>
                          </a:solidFill>
                        </a:rPr>
                        <a:t> Doses</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t>84%</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t>61%</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dirty="0"/>
                        <a:t>63%</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t>64%</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dirty="0"/>
                        <a:t>52%</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t>50%</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a:t>53%</a:t>
                      </a:r>
                    </a:p>
                  </a:txBody>
                  <a:tcPr anchor="ctr">
                    <a:lnL w="12700" cmpd="sng">
                      <a:solidFill>
                        <a:sysClr val="windowText" lastClr="000000"/>
                      </a:solidFill>
                    </a:lnL>
                    <a:lnR w="19050" cap="flat" cmpd="sng" algn="ctr">
                      <a:solidFill>
                        <a:srgbClr val="ED7D31"/>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100" b="1" dirty="0"/>
                        <a:t>&lt;30 daily doses*</a:t>
                      </a:r>
                    </a:p>
                  </a:txBody>
                  <a:tcPr anchor="ctr">
                    <a:lnL w="19050" cap="flat" cmpd="sng" algn="ctr">
                      <a:solidFill>
                        <a:srgbClr val="ED7D31"/>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hMerge="1">
                  <a:txBody>
                    <a:bodyPr/>
                    <a:lstStyle/>
                    <a:p>
                      <a:pPr algn="ctr"/>
                      <a:r>
                        <a:rPr lang="en-US" sz="1100" b="1"/>
                        <a:t>36%</a:t>
                      </a:r>
                    </a:p>
                  </a:txBody>
                  <a:tcPr anchor="ctr">
                    <a:solidFill>
                      <a:schemeClr val="bg1"/>
                    </a:solidFill>
                  </a:tcPr>
                </a:tc>
                <a:tc hMerge="1">
                  <a:txBody>
                    <a:bodyPr/>
                    <a:lstStyle/>
                    <a:p>
                      <a:pPr algn="ctr"/>
                      <a:r>
                        <a:rPr lang="en-US" sz="1100" b="1"/>
                        <a:t>57%</a:t>
                      </a:r>
                    </a:p>
                  </a:txBody>
                  <a:tcPr anchor="ctr">
                    <a:solidFill>
                      <a:schemeClr val="bg1"/>
                    </a:solidFill>
                  </a:tcPr>
                </a:tc>
                <a:extLst>
                  <a:ext uri="{0D108BD9-81ED-4DB2-BD59-A6C34878D82A}">
                    <a16:rowId xmlns:a16="http://schemas.microsoft.com/office/drawing/2014/main" val="3792308651"/>
                  </a:ext>
                </a:extLst>
              </a:tr>
            </a:tbl>
          </a:graphicData>
        </a:graphic>
      </p:graphicFrame>
      <p:sp>
        <p:nvSpPr>
          <p:cNvPr id="64" name="TextBox 63">
            <a:extLst>
              <a:ext uri="{FF2B5EF4-FFF2-40B4-BE49-F238E27FC236}">
                <a16:creationId xmlns:a16="http://schemas.microsoft.com/office/drawing/2014/main" id="{1422A315-40A7-AAD7-532C-A0EC6524459A}"/>
              </a:ext>
            </a:extLst>
          </p:cNvPr>
          <p:cNvSpPr txBox="1"/>
          <p:nvPr/>
        </p:nvSpPr>
        <p:spPr>
          <a:xfrm>
            <a:off x="3353140" y="6169566"/>
            <a:ext cx="4537803" cy="246221"/>
          </a:xfrm>
          <a:prstGeom prst="rect">
            <a:avLst/>
          </a:prstGeom>
          <a:solidFill>
            <a:schemeClr val="bg1"/>
          </a:solid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00" b="1" i="1" u="none" strike="noStrike" kern="1200" cap="none" spc="0" normalizeH="0" baseline="0" noProof="0" dirty="0">
                <a:ln>
                  <a:noFill/>
                </a:ln>
                <a:solidFill>
                  <a:prstClr val="black"/>
                </a:solidFill>
                <a:effectLst/>
                <a:uLnTx/>
                <a:uFillTx/>
                <a:latin typeface="Calibri" panose="020F0502020204030204"/>
                <a:ea typeface="+mn-ea"/>
                <a:cs typeface="+mn-cs"/>
              </a:rPr>
              <a:t>Please note: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days or clinics with less than 30 doses have been suppressed.</a:t>
            </a:r>
          </a:p>
        </p:txBody>
      </p:sp>
      <p:sp>
        <p:nvSpPr>
          <p:cNvPr id="65" name="TextBox 64">
            <a:extLst>
              <a:ext uri="{FF2B5EF4-FFF2-40B4-BE49-F238E27FC236}">
                <a16:creationId xmlns:a16="http://schemas.microsoft.com/office/drawing/2014/main" id="{F9B9BF00-F0EF-0503-B73C-90380A87A545}"/>
              </a:ext>
            </a:extLst>
          </p:cNvPr>
          <p:cNvSpPr txBox="1"/>
          <p:nvPr/>
        </p:nvSpPr>
        <p:spPr>
          <a:xfrm>
            <a:off x="9004810" y="1339015"/>
            <a:ext cx="2578763" cy="4870024"/>
          </a:xfrm>
          <a:prstGeom prst="rect">
            <a:avLst/>
          </a:prstGeom>
          <a:noFill/>
        </p:spPr>
        <p:txBody>
          <a:bodyPr wrap="square" lIns="91440" tIns="45720" rIns="91440" bIns="45720" rtlCol="0" anchor="t" anchorCtr="0">
            <a:noAutofit/>
          </a:bodyPr>
          <a:lstStyle/>
          <a:p>
            <a:pPr marR="0" lvl="0" algn="l" defTabSz="914400" rtl="0" eaLnBrk="1" fontAlgn="auto" latinLnBrk="0" hangingPunct="1">
              <a:lnSpc>
                <a:spcPct val="100000"/>
              </a:lnSpc>
              <a:spcBef>
                <a:spcPts val="0"/>
              </a:spcBef>
              <a:spcAft>
                <a:spcPts val="0"/>
              </a:spcAft>
              <a:buClrTx/>
              <a:buSzTx/>
              <a:tabLst/>
              <a:defRPr sz="1400" b="0" i="0" u="none" strike="noStrike" kern="1200" spc="0" baseline="0">
                <a:solidFill>
                  <a:prstClr val="black">
                    <a:lumMod val="65000"/>
                    <a:lumOff val="35000"/>
                  </a:prstClr>
                </a:solidFill>
                <a:latin typeface="+mn-lt"/>
                <a:ea typeface="+mn-ea"/>
                <a:cs typeface="+mn-cs"/>
              </a:defRPr>
            </a:pPr>
            <a:r>
              <a:rPr kumimoji="0" lang="en-US" sz="1600" b="0" i="0" u="none" strike="noStrike" kern="1200" cap="none" spc="0" normalizeH="0" baseline="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The school &amp; school-related clinics were responsible for:</a:t>
            </a:r>
          </a:p>
          <a:p>
            <a:pPr marR="0" lvl="0" algn="l" defTabSz="914400" rtl="0" eaLnBrk="1" fontAlgn="auto" latinLnBrk="0" hangingPunct="1">
              <a:lnSpc>
                <a:spcPct val="100000"/>
              </a:lnSpc>
              <a:spcBef>
                <a:spcPts val="0"/>
              </a:spcBef>
              <a:spcAft>
                <a:spcPts val="0"/>
              </a:spcAft>
              <a:buClrTx/>
              <a:buSzTx/>
              <a:tabLst/>
              <a:defRPr sz="1400" b="0" i="0" u="none" strike="noStrike" kern="1200" spc="0" baseline="0">
                <a:solidFill>
                  <a:prstClr val="black">
                    <a:lumMod val="65000"/>
                    <a:lumOff val="35000"/>
                  </a:prstClr>
                </a:solidFill>
                <a:latin typeface="+mn-lt"/>
                <a:ea typeface="+mn-ea"/>
                <a:cs typeface="+mn-cs"/>
              </a:defRPr>
            </a:pPr>
            <a:r>
              <a:rPr kumimoji="0" lang="en-US" sz="1600" b="0" i="0" u="none" strike="noStrike" kern="1200" cap="none" spc="0" normalizeH="0" baseline="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b="0" i="0" u="none" strike="noStrike" kern="1200" spc="0" baseline="0">
                <a:solidFill>
                  <a:prstClr val="black">
                    <a:lumMod val="65000"/>
                    <a:lumOff val="35000"/>
                  </a:prstClr>
                </a:solidFill>
                <a:latin typeface="+mn-lt"/>
                <a:ea typeface="+mn-ea"/>
                <a:cs typeface="+mn-cs"/>
              </a:defRPr>
            </a:pPr>
            <a:r>
              <a:rPr lang="en-US" sz="16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A</a:t>
            </a:r>
            <a:r>
              <a:rPr kumimoji="0" lang="en-US" sz="1600" b="0" i="0" u="none" strike="noStrike" kern="1200" cap="none" spc="0" normalizeH="0" baseline="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majority of Brockton’s </a:t>
            </a:r>
            <a:r>
              <a:rPr kumimoji="0" lang="en-US" sz="1600" b="0" i="1" u="none" strike="noStrike" kern="1200" cap="none" spc="0" normalizeH="0" baseline="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daily</a:t>
            </a:r>
            <a:r>
              <a:rPr kumimoji="0" lang="en-US" sz="1600" b="0" i="0" u="none" strike="noStrike" kern="1200" cap="none" spc="0" normalizeH="0" baseline="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1</a:t>
            </a:r>
            <a:r>
              <a:rPr kumimoji="0" lang="en-US" sz="1600" b="0" i="0" u="none" strike="noStrike" kern="1200" cap="none" spc="0" normalizeH="0" baseline="3000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st</a:t>
            </a:r>
            <a:r>
              <a:rPr kumimoji="0" lang="en-US" sz="1600" b="0" i="0" u="none" strike="noStrike" kern="1200" cap="none" spc="0" normalizeH="0" baseline="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doses to pediatric populations on days the clinics occurred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b="0" i="0" u="none" strike="noStrike" kern="1200" spc="0" baseline="0">
                <a:solidFill>
                  <a:prstClr val="black">
                    <a:lumMod val="65000"/>
                    <a:lumOff val="35000"/>
                  </a:prstClr>
                </a:solidFill>
                <a:latin typeface="+mn-lt"/>
                <a:ea typeface="+mn-ea"/>
                <a:cs typeface="+mn-cs"/>
              </a:defRPr>
            </a:pPr>
            <a:endParaRPr kumimoji="0" lang="en-US" sz="1600" b="0" i="0" u="none" strike="noStrike" kern="1200" cap="none" spc="0" normalizeH="0" baseline="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b="0" i="0" u="none" strike="noStrike" kern="1200" spc="0" baseline="0">
                <a:solidFill>
                  <a:prstClr val="black">
                    <a:lumMod val="65000"/>
                    <a:lumOff val="35000"/>
                  </a:prstClr>
                </a:solidFill>
                <a:latin typeface="+mn-lt"/>
                <a:ea typeface="+mn-ea"/>
                <a:cs typeface="+mn-cs"/>
              </a:defRPr>
            </a:pPr>
            <a:r>
              <a:rPr kumimoji="0" lang="en-US" sz="1600" b="0" i="0" u="none" strike="noStrike" kern="1200" cap="none" spc="0" normalizeH="0" baseline="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24% of all 1</a:t>
            </a:r>
            <a:r>
              <a:rPr kumimoji="0" lang="en-US" sz="1600" b="0" i="0" u="none" strike="noStrike" kern="1200" cap="none" spc="0" normalizeH="0" baseline="3000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st</a:t>
            </a:r>
            <a:r>
              <a:rPr kumimoji="0" lang="en-US" sz="1600" b="0" i="0" u="none" strike="noStrike" kern="1200" cap="none" spc="0" normalizeH="0" baseline="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doses to pediatric populations during this time </a:t>
            </a:r>
          </a:p>
          <a:p>
            <a:pPr marR="0" lvl="0" algn="l" defTabSz="914400" rtl="0" eaLnBrk="1" fontAlgn="auto" latinLnBrk="0" hangingPunct="1">
              <a:lnSpc>
                <a:spcPct val="100000"/>
              </a:lnSpc>
              <a:spcBef>
                <a:spcPts val="0"/>
              </a:spcBef>
              <a:spcAft>
                <a:spcPts val="0"/>
              </a:spcAft>
              <a:buClrTx/>
              <a:buSzTx/>
              <a:tabLst/>
              <a:defRPr sz="1400" b="0" i="0" u="none" strike="noStrike" kern="1200" spc="0" baseline="0">
                <a:solidFill>
                  <a:prstClr val="black">
                    <a:lumMod val="65000"/>
                    <a:lumOff val="35000"/>
                  </a:prstClr>
                </a:solidFill>
                <a:latin typeface="+mn-lt"/>
                <a:ea typeface="+mn-ea"/>
                <a:cs typeface="+mn-cs"/>
              </a:defRPr>
            </a:pPr>
            <a:endParaRPr lang="en-US" sz="1600"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defRPr/>
            </a:pPr>
            <a:r>
              <a:rPr lang="en-US" sz="1600" dirty="0">
                <a:solidFill>
                  <a:schemeClr val="tx1">
                    <a:lumMod val="50000"/>
                  </a:schemeClr>
                </a:solidFill>
                <a:latin typeface="Calibri" panose="020F0502020204030204"/>
              </a:rPr>
              <a:t>Robocalls advertising the school clinics halted at the end of January, presumably leading to a decline in vaccination rates</a:t>
            </a:r>
            <a:endParaRPr kumimoji="0" lang="en-US" sz="1600" b="0" i="0" u="none" strike="noStrike" kern="1200" cap="none" spc="0" normalizeH="0" baseline="0" noProof="0" dirty="0">
              <a:ln>
                <a:noFill/>
              </a:ln>
              <a:solidFill>
                <a:schemeClr val="tx1">
                  <a:lumMod val="5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4268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86EF-7FEE-4332-8EA8-88CAB63D2C06}"/>
              </a:ext>
            </a:extLst>
          </p:cNvPr>
          <p:cNvSpPr>
            <a:spLocks noGrp="1"/>
          </p:cNvSpPr>
          <p:nvPr>
            <p:ph type="title"/>
          </p:nvPr>
        </p:nvSpPr>
        <p:spPr/>
        <p:txBody>
          <a:bodyPr/>
          <a:lstStyle/>
          <a:p>
            <a:r>
              <a:rPr lang="en-US"/>
              <a:t>Opportunities to Support Family-Friendly Vaccine Clinics</a:t>
            </a:r>
          </a:p>
        </p:txBody>
      </p:sp>
      <p:sp>
        <p:nvSpPr>
          <p:cNvPr id="4" name="Slide Number Placeholder 3">
            <a:extLst>
              <a:ext uri="{FF2B5EF4-FFF2-40B4-BE49-F238E27FC236}">
                <a16:creationId xmlns:a16="http://schemas.microsoft.com/office/drawing/2014/main" id="{7D8435C5-6CB3-445B-B05B-ED68FA21D172}"/>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a:p>
        </p:txBody>
      </p:sp>
      <p:sp>
        <p:nvSpPr>
          <p:cNvPr id="5" name="Text Placeholder 3">
            <a:extLst>
              <a:ext uri="{FF2B5EF4-FFF2-40B4-BE49-F238E27FC236}">
                <a16:creationId xmlns:a16="http://schemas.microsoft.com/office/drawing/2014/main" id="{C0A6FC28-2BA4-FC5C-815E-BF70EA2E8E8E}"/>
              </a:ext>
            </a:extLst>
          </p:cNvPr>
          <p:cNvSpPr txBox="1">
            <a:spLocks/>
          </p:cNvSpPr>
          <p:nvPr/>
        </p:nvSpPr>
        <p:spPr>
          <a:xfrm>
            <a:off x="360283" y="1254742"/>
            <a:ext cx="4666055" cy="534065"/>
          </a:xfrm>
          <a:prstGeom prst="rect">
            <a:avLst/>
          </a:prstGeom>
          <a:noFill/>
        </p:spPr>
        <p:txBody>
          <a:bodyPr>
            <a:normAutofit fontScale="92500"/>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0"/>
              </a:spcBef>
              <a:buFont typeface="Arial" panose="020B0604020202020204" pitchFamily="34" charset="0"/>
              <a:buNone/>
            </a:pPr>
            <a:r>
              <a:rPr lang="en-US" sz="2200" b="1">
                <a:solidFill>
                  <a:schemeClr val="tx1">
                    <a:lumMod val="50000"/>
                  </a:schemeClr>
                </a:solidFill>
              </a:rPr>
              <a:t>Recommended Options for Schools:</a:t>
            </a:r>
          </a:p>
        </p:txBody>
      </p:sp>
      <p:sp>
        <p:nvSpPr>
          <p:cNvPr id="6" name="Rectangle 5" descr="Host vaccine clinic before the end of the school year, during the summer, and/or as a back-to-school event. Important for new pediatric boosters.">
            <a:extLst>
              <a:ext uri="{FF2B5EF4-FFF2-40B4-BE49-F238E27FC236}">
                <a16:creationId xmlns:a16="http://schemas.microsoft.com/office/drawing/2014/main" id="{CAD66A98-8A08-6848-265D-D9501DE857A1}"/>
              </a:ext>
            </a:extLst>
          </p:cNvPr>
          <p:cNvSpPr/>
          <p:nvPr/>
        </p:nvSpPr>
        <p:spPr>
          <a:xfrm>
            <a:off x="1348492" y="1787723"/>
            <a:ext cx="10017423" cy="1056966"/>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9D4D7D3-D323-BF47-FE3A-A42D29614BAE}"/>
              </a:ext>
            </a:extLst>
          </p:cNvPr>
          <p:cNvSpPr txBox="1"/>
          <p:nvPr/>
        </p:nvSpPr>
        <p:spPr>
          <a:xfrm>
            <a:off x="1459466" y="1870465"/>
            <a:ext cx="10138023" cy="923330"/>
          </a:xfrm>
          <a:prstGeom prst="rect">
            <a:avLst/>
          </a:prstGeom>
          <a:noFill/>
        </p:spPr>
        <p:txBody>
          <a:bodyPr wrap="square" lIns="91440" tIns="45720" rIns="91440" bIns="45720" rtlCol="0" anchor="t">
            <a:spAutoFit/>
          </a:bodyPr>
          <a:lstStyle/>
          <a:p>
            <a:r>
              <a:rPr lang="en-US" b="1">
                <a:solidFill>
                  <a:schemeClr val="tx1">
                    <a:lumMod val="50000"/>
                  </a:schemeClr>
                </a:solidFill>
                <a:cs typeface="Arial"/>
              </a:rPr>
              <a:t>Host vaccine clinic(s)</a:t>
            </a:r>
            <a:r>
              <a:rPr lang="en-US">
                <a:solidFill>
                  <a:schemeClr val="tx1">
                    <a:lumMod val="50000"/>
                  </a:schemeClr>
                </a:solidFill>
                <a:cs typeface="Arial"/>
              </a:rPr>
              <a:t> before the end of the school year, during the summer, and/or </a:t>
            </a:r>
            <a:endParaRPr lang="en-US">
              <a:solidFill>
                <a:schemeClr val="tx1">
                  <a:lumMod val="50000"/>
                </a:schemeClr>
              </a:solidFill>
              <a:cs typeface="Arial" panose="020B0604020202020204" pitchFamily="34" charset="0"/>
            </a:endParaRPr>
          </a:p>
          <a:p>
            <a:r>
              <a:rPr lang="en-US">
                <a:solidFill>
                  <a:schemeClr val="tx1">
                    <a:lumMod val="50000"/>
                  </a:schemeClr>
                </a:solidFill>
                <a:cs typeface="Arial"/>
              </a:rPr>
              <a:t>as a back-to-school event</a:t>
            </a:r>
            <a:endParaRPr lang="en-US">
              <a:solidFill>
                <a:schemeClr val="tx1">
                  <a:lumMod val="50000"/>
                </a:schemeClr>
              </a:solidFill>
              <a:cs typeface="Arial" panose="020B0604020202020204" pitchFamily="34" charset="0"/>
            </a:endParaRPr>
          </a:p>
          <a:p>
            <a:pPr marL="285750" indent="-285750">
              <a:buFont typeface="Arial" panose="020B0604020202020204" pitchFamily="34" charset="0"/>
              <a:buChar char="•"/>
            </a:pPr>
            <a:r>
              <a:rPr lang="en-US">
                <a:solidFill>
                  <a:schemeClr val="tx1">
                    <a:lumMod val="50000"/>
                  </a:schemeClr>
                </a:solidFill>
                <a:cs typeface="Arial"/>
              </a:rPr>
              <a:t>Important for new pediatric boosters</a:t>
            </a:r>
          </a:p>
        </p:txBody>
      </p:sp>
      <p:sp>
        <p:nvSpPr>
          <p:cNvPr id="17" name="Rectangle 16" descr="Coordinate every detail of the clinic:&#10;Scheduling clinicians,&#10;Providing supplies and incentives, and&#10;Providing outreach materials">
            <a:extLst>
              <a:ext uri="{FF2B5EF4-FFF2-40B4-BE49-F238E27FC236}">
                <a16:creationId xmlns:a16="http://schemas.microsoft.com/office/drawing/2014/main" id="{CB80E41A-7813-2F44-CAAF-430754963E6B}"/>
              </a:ext>
            </a:extLst>
          </p:cNvPr>
          <p:cNvSpPr/>
          <p:nvPr/>
        </p:nvSpPr>
        <p:spPr>
          <a:xfrm>
            <a:off x="1160685" y="3866750"/>
            <a:ext cx="6403106" cy="1464078"/>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2DC596B-DDD3-84A3-D129-57704620913B}"/>
              </a:ext>
            </a:extLst>
          </p:cNvPr>
          <p:cNvSpPr txBox="1"/>
          <p:nvPr/>
        </p:nvSpPr>
        <p:spPr>
          <a:xfrm>
            <a:off x="1459466" y="3960154"/>
            <a:ext cx="5351644" cy="1200329"/>
          </a:xfrm>
          <a:prstGeom prst="rect">
            <a:avLst/>
          </a:prstGeom>
          <a:noFill/>
        </p:spPr>
        <p:txBody>
          <a:bodyPr wrap="square" rtlCol="0">
            <a:spAutoFit/>
          </a:bodyPr>
          <a:lstStyle/>
          <a:p>
            <a:r>
              <a:rPr lang="en-US" b="1">
                <a:solidFill>
                  <a:schemeClr val="tx1">
                    <a:lumMod val="50000"/>
                  </a:schemeClr>
                </a:solidFill>
                <a:cs typeface="Arial" panose="020B0604020202020204" pitchFamily="34" charset="0"/>
              </a:rPr>
              <a:t>Coordinate every detail </a:t>
            </a:r>
            <a:r>
              <a:rPr lang="en-US">
                <a:solidFill>
                  <a:schemeClr val="tx1">
                    <a:lumMod val="50000"/>
                  </a:schemeClr>
                </a:solidFill>
                <a:cs typeface="Arial" panose="020B0604020202020204" pitchFamily="34" charset="0"/>
              </a:rPr>
              <a:t>of the clinic</a:t>
            </a:r>
          </a:p>
          <a:p>
            <a:pPr marL="285750" indent="-285750">
              <a:buFont typeface="Arial" panose="020B0604020202020204" pitchFamily="34" charset="0"/>
              <a:buChar char="•"/>
            </a:pPr>
            <a:r>
              <a:rPr lang="en-US">
                <a:solidFill>
                  <a:schemeClr val="tx1">
                    <a:lumMod val="50000"/>
                  </a:schemeClr>
                </a:solidFill>
                <a:cs typeface="Arial" panose="020B0604020202020204" pitchFamily="34" charset="0"/>
              </a:rPr>
              <a:t>Scheduling clinicians</a:t>
            </a:r>
          </a:p>
          <a:p>
            <a:pPr marL="285750" indent="-285750">
              <a:buFont typeface="Arial" panose="020B0604020202020204" pitchFamily="34" charset="0"/>
              <a:buChar char="•"/>
            </a:pPr>
            <a:r>
              <a:rPr lang="en-US">
                <a:solidFill>
                  <a:schemeClr val="tx1">
                    <a:lumMod val="50000"/>
                  </a:schemeClr>
                </a:solidFill>
                <a:cs typeface="Arial" panose="020B0604020202020204" pitchFamily="34" charset="0"/>
              </a:rPr>
              <a:t>Providing supplies and incentives</a:t>
            </a:r>
          </a:p>
          <a:p>
            <a:pPr marL="285750" indent="-285750">
              <a:buFont typeface="Arial" panose="020B0604020202020204" pitchFamily="34" charset="0"/>
              <a:buChar char="•"/>
            </a:pPr>
            <a:r>
              <a:rPr lang="en-US">
                <a:solidFill>
                  <a:schemeClr val="tx1">
                    <a:lumMod val="50000"/>
                  </a:schemeClr>
                </a:solidFill>
                <a:cs typeface="Arial" panose="020B0604020202020204" pitchFamily="34" charset="0"/>
              </a:rPr>
              <a:t>Providing outreach materials</a:t>
            </a:r>
          </a:p>
        </p:txBody>
      </p:sp>
      <p:sp>
        <p:nvSpPr>
          <p:cNvPr id="27" name="Oval 26">
            <a:extLst>
              <a:ext uri="{FF2B5EF4-FFF2-40B4-BE49-F238E27FC236}">
                <a16:creationId xmlns:a16="http://schemas.microsoft.com/office/drawing/2014/main" id="{50E3BF86-C9A5-D4DD-071C-21FF4A011CBA}"/>
              </a:ext>
              <a:ext uri="{C183D7F6-B498-43B3-948B-1728B52AA6E4}">
                <adec:decorative xmlns:adec="http://schemas.microsoft.com/office/drawing/2017/decorative" val="1"/>
              </a:ext>
            </a:extLst>
          </p:cNvPr>
          <p:cNvSpPr>
            <a:spLocks noChangeAspect="1"/>
          </p:cNvSpPr>
          <p:nvPr/>
        </p:nvSpPr>
        <p:spPr>
          <a:xfrm>
            <a:off x="567743" y="1872120"/>
            <a:ext cx="689717" cy="689716"/>
          </a:xfrm>
          <a:prstGeom prst="ellipse">
            <a:avLst/>
          </a:prstGeom>
          <a:solidFill>
            <a:schemeClr val="tx1">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latin typeface="Arial" panose="020B0604020202020204" pitchFamily="34" charset="0"/>
              <a:cs typeface="Arial" panose="020B0604020202020204" pitchFamily="34" charset="0"/>
            </a:endParaRPr>
          </a:p>
        </p:txBody>
      </p:sp>
      <p:pic>
        <p:nvPicPr>
          <p:cNvPr id="28" name="Graphic 27" descr="Needle with solid fill">
            <a:extLst>
              <a:ext uri="{FF2B5EF4-FFF2-40B4-BE49-F238E27FC236}">
                <a16:creationId xmlns:a16="http://schemas.microsoft.com/office/drawing/2014/main" id="{CCC7360B-E6C6-94EF-B6CB-7287FCF930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181" y="1965366"/>
            <a:ext cx="481504" cy="481504"/>
          </a:xfrm>
          <a:prstGeom prst="rect">
            <a:avLst/>
          </a:prstGeom>
        </p:spPr>
      </p:pic>
      <p:sp>
        <p:nvSpPr>
          <p:cNvPr id="38" name="Text Placeholder 3">
            <a:extLst>
              <a:ext uri="{FF2B5EF4-FFF2-40B4-BE49-F238E27FC236}">
                <a16:creationId xmlns:a16="http://schemas.microsoft.com/office/drawing/2014/main" id="{B5151449-FEF3-670D-1A41-6BEC3AA11C8E}"/>
              </a:ext>
            </a:extLst>
          </p:cNvPr>
          <p:cNvSpPr txBox="1">
            <a:spLocks/>
          </p:cNvSpPr>
          <p:nvPr/>
        </p:nvSpPr>
        <p:spPr>
          <a:xfrm>
            <a:off x="360283" y="3426089"/>
            <a:ext cx="5564531" cy="443080"/>
          </a:xfrm>
          <a:prstGeom prst="rect">
            <a:avLst/>
          </a:prstGeom>
          <a:noFill/>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0"/>
              </a:spcBef>
              <a:buNone/>
            </a:pPr>
            <a:r>
              <a:rPr lang="en-US" sz="2200" b="1">
                <a:solidFill>
                  <a:schemeClr val="tx1">
                    <a:lumMod val="50000"/>
                  </a:schemeClr>
                </a:solidFill>
              </a:rPr>
              <a:t>How DPH Vaccine Equity Initiative can Help:</a:t>
            </a:r>
          </a:p>
        </p:txBody>
      </p:sp>
      <p:pic>
        <p:nvPicPr>
          <p:cNvPr id="51202" name="Picture 2" descr="Three character children announcing COVID-19 Boosters for ages 5-11">
            <a:extLst>
              <a:ext uri="{FF2B5EF4-FFF2-40B4-BE49-F238E27FC236}">
                <a16:creationId xmlns:a16="http://schemas.microsoft.com/office/drawing/2014/main" id="{76C37EF2-8DB5-B850-5F58-A9552F2FF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290" y="2894327"/>
            <a:ext cx="5449425" cy="306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7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86EF-7FEE-4332-8EA8-88CAB63D2C06}"/>
              </a:ext>
            </a:extLst>
          </p:cNvPr>
          <p:cNvSpPr>
            <a:spLocks noGrp="1"/>
          </p:cNvSpPr>
          <p:nvPr>
            <p:ph type="title"/>
          </p:nvPr>
        </p:nvSpPr>
        <p:spPr/>
        <p:txBody>
          <a:bodyPr/>
          <a:lstStyle/>
          <a:p>
            <a:r>
              <a:rPr lang="en-US" dirty="0"/>
              <a:t>Opportunities to Support Family-Friendly Vaccine Clinics</a:t>
            </a:r>
          </a:p>
        </p:txBody>
      </p:sp>
      <p:sp>
        <p:nvSpPr>
          <p:cNvPr id="4" name="Slide Number Placeholder 3">
            <a:extLst>
              <a:ext uri="{FF2B5EF4-FFF2-40B4-BE49-F238E27FC236}">
                <a16:creationId xmlns:a16="http://schemas.microsoft.com/office/drawing/2014/main" id="{7D8435C5-6CB3-445B-B05B-ED68FA21D172}"/>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a:p>
        </p:txBody>
      </p:sp>
      <p:sp>
        <p:nvSpPr>
          <p:cNvPr id="5" name="Text Placeholder 3">
            <a:extLst>
              <a:ext uri="{FF2B5EF4-FFF2-40B4-BE49-F238E27FC236}">
                <a16:creationId xmlns:a16="http://schemas.microsoft.com/office/drawing/2014/main" id="{C0A6FC28-2BA4-FC5C-815E-BF70EA2E8E8E}"/>
              </a:ext>
            </a:extLst>
          </p:cNvPr>
          <p:cNvSpPr txBox="1">
            <a:spLocks/>
          </p:cNvSpPr>
          <p:nvPr/>
        </p:nvSpPr>
        <p:spPr>
          <a:xfrm>
            <a:off x="360283" y="1254742"/>
            <a:ext cx="5811917" cy="534065"/>
          </a:xfrm>
          <a:prstGeom prst="rect">
            <a:avLst/>
          </a:prstGeom>
          <a:noFill/>
        </p:spPr>
        <p:txBody>
          <a:bodyPr>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0"/>
              </a:spcBef>
              <a:buFont typeface="Arial" panose="020B0604020202020204" pitchFamily="34" charset="0"/>
              <a:buNone/>
            </a:pPr>
            <a:r>
              <a:rPr lang="en-US" sz="2200" b="1" dirty="0">
                <a:solidFill>
                  <a:schemeClr val="tx1">
                    <a:lumMod val="50000"/>
                  </a:schemeClr>
                </a:solidFill>
              </a:rPr>
              <a:t>Recommended Options for Schools:</a:t>
            </a:r>
          </a:p>
        </p:txBody>
      </p:sp>
      <p:sp>
        <p:nvSpPr>
          <p:cNvPr id="6" name="Rectangle 5" descr="Communicate about family-friendly clinics - many planned for spring and summer&#10;Send community clinic information home with students via flyers&#10;Send robocalls and texts to families with community clinic information&#10;Share community clinic information via school/district email, social media, website, etc.">
            <a:extLst>
              <a:ext uri="{FF2B5EF4-FFF2-40B4-BE49-F238E27FC236}">
                <a16:creationId xmlns:a16="http://schemas.microsoft.com/office/drawing/2014/main" id="{CAD66A98-8A08-6848-265D-D9501DE857A1}"/>
              </a:ext>
            </a:extLst>
          </p:cNvPr>
          <p:cNvSpPr/>
          <p:nvPr/>
        </p:nvSpPr>
        <p:spPr>
          <a:xfrm>
            <a:off x="1348492" y="1769138"/>
            <a:ext cx="10275765" cy="1522598"/>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9D4D7D3-D323-BF47-FE3A-A42D29614BAE}"/>
              </a:ext>
            </a:extLst>
          </p:cNvPr>
          <p:cNvSpPr txBox="1"/>
          <p:nvPr/>
        </p:nvSpPr>
        <p:spPr>
          <a:xfrm>
            <a:off x="1459466" y="1861173"/>
            <a:ext cx="10053353" cy="1335687"/>
          </a:xfrm>
          <a:prstGeom prst="rect">
            <a:avLst/>
          </a:prstGeom>
          <a:noFill/>
        </p:spPr>
        <p:txBody>
          <a:bodyPr wrap="square" rtlCol="0">
            <a:spAutoFit/>
          </a:bodyPr>
          <a:lstStyle/>
          <a:p>
            <a:r>
              <a:rPr lang="en-US" b="1" dirty="0">
                <a:solidFill>
                  <a:schemeClr val="tx1">
                    <a:lumMod val="50000"/>
                  </a:schemeClr>
                </a:solidFill>
                <a:cs typeface="Arial" panose="020B0604020202020204" pitchFamily="34" charset="0"/>
              </a:rPr>
              <a:t>Communicate</a:t>
            </a:r>
            <a:r>
              <a:rPr lang="en-US" dirty="0">
                <a:solidFill>
                  <a:schemeClr val="tx1">
                    <a:lumMod val="50000"/>
                  </a:schemeClr>
                </a:solidFill>
                <a:cs typeface="Arial" panose="020B0604020202020204" pitchFamily="34" charset="0"/>
              </a:rPr>
              <a:t> about family-friendly clinics—many planned for spring and summer</a:t>
            </a:r>
          </a:p>
          <a:p>
            <a:pPr marL="285750" indent="-285750">
              <a:lnSpc>
                <a:spcPct val="120000"/>
              </a:lnSpc>
              <a:buFont typeface="Arial" panose="020B0604020202020204" pitchFamily="34" charset="0"/>
              <a:buChar char="•"/>
            </a:pPr>
            <a:r>
              <a:rPr lang="en-US" dirty="0">
                <a:solidFill>
                  <a:schemeClr val="tx1">
                    <a:lumMod val="50000"/>
                  </a:schemeClr>
                </a:solidFill>
                <a:cs typeface="Arial" panose="020B0604020202020204" pitchFamily="34" charset="0"/>
              </a:rPr>
              <a:t>Send community clinic information home with students via </a:t>
            </a:r>
            <a:r>
              <a:rPr lang="en-US" b="1" dirty="0">
                <a:solidFill>
                  <a:schemeClr val="tx1">
                    <a:lumMod val="50000"/>
                  </a:schemeClr>
                </a:solidFill>
                <a:cs typeface="Arial" panose="020B0604020202020204" pitchFamily="34" charset="0"/>
              </a:rPr>
              <a:t>flyers</a:t>
            </a:r>
          </a:p>
          <a:p>
            <a:pPr marL="285750" indent="-285750">
              <a:lnSpc>
                <a:spcPct val="120000"/>
              </a:lnSpc>
              <a:buFont typeface="Arial" panose="020B0604020202020204" pitchFamily="34" charset="0"/>
              <a:buChar char="•"/>
            </a:pPr>
            <a:r>
              <a:rPr lang="en-US" dirty="0">
                <a:solidFill>
                  <a:schemeClr val="tx1">
                    <a:lumMod val="50000"/>
                  </a:schemeClr>
                </a:solidFill>
                <a:cs typeface="Arial" panose="020B0604020202020204" pitchFamily="34" charset="0"/>
              </a:rPr>
              <a:t>Send </a:t>
            </a:r>
            <a:r>
              <a:rPr lang="en-US" b="1" dirty="0">
                <a:solidFill>
                  <a:schemeClr val="tx1">
                    <a:lumMod val="50000"/>
                  </a:schemeClr>
                </a:solidFill>
                <a:cs typeface="Arial" panose="020B0604020202020204" pitchFamily="34" charset="0"/>
              </a:rPr>
              <a:t>robocalls and texts </a:t>
            </a:r>
            <a:r>
              <a:rPr lang="en-US" dirty="0">
                <a:solidFill>
                  <a:schemeClr val="tx1">
                    <a:lumMod val="50000"/>
                  </a:schemeClr>
                </a:solidFill>
                <a:cs typeface="Arial" panose="020B0604020202020204" pitchFamily="34" charset="0"/>
              </a:rPr>
              <a:t>to families with community clinic information</a:t>
            </a:r>
          </a:p>
          <a:p>
            <a:pPr marL="285750" indent="-285750">
              <a:lnSpc>
                <a:spcPct val="120000"/>
              </a:lnSpc>
              <a:buFont typeface="Arial" panose="020B0604020202020204" pitchFamily="34" charset="0"/>
              <a:buChar char="•"/>
            </a:pPr>
            <a:r>
              <a:rPr lang="en-US" dirty="0">
                <a:solidFill>
                  <a:schemeClr val="tx1">
                    <a:lumMod val="50000"/>
                  </a:schemeClr>
                </a:solidFill>
                <a:cs typeface="Arial" panose="020B0604020202020204" pitchFamily="34" charset="0"/>
              </a:rPr>
              <a:t>Share community clinic information via </a:t>
            </a:r>
            <a:r>
              <a:rPr lang="en-US" b="1" dirty="0">
                <a:solidFill>
                  <a:schemeClr val="tx1">
                    <a:lumMod val="50000"/>
                  </a:schemeClr>
                </a:solidFill>
                <a:cs typeface="Arial" panose="020B0604020202020204" pitchFamily="34" charset="0"/>
              </a:rPr>
              <a:t>school/district email, social media, website</a:t>
            </a:r>
            <a:r>
              <a:rPr lang="en-US" dirty="0">
                <a:solidFill>
                  <a:schemeClr val="tx1">
                    <a:lumMod val="50000"/>
                  </a:schemeClr>
                </a:solidFill>
                <a:cs typeface="Arial" panose="020B0604020202020204" pitchFamily="34" charset="0"/>
              </a:rPr>
              <a:t>, etc. </a:t>
            </a:r>
          </a:p>
        </p:txBody>
      </p:sp>
      <p:sp>
        <p:nvSpPr>
          <p:cNvPr id="17" name="Rectangle 16" descr="Facilitate promotion of family-friendly clinics:&#10;Design print and deliver flyers;&#10;Write robocalls and texts to families in relevant languages for your school; and &#10;Draft the content for your school/district email, social media, website, etc.">
            <a:extLst>
              <a:ext uri="{FF2B5EF4-FFF2-40B4-BE49-F238E27FC236}">
                <a16:creationId xmlns:a16="http://schemas.microsoft.com/office/drawing/2014/main" id="{CB80E41A-7813-2F44-CAAF-430754963E6B}"/>
              </a:ext>
            </a:extLst>
          </p:cNvPr>
          <p:cNvSpPr/>
          <p:nvPr/>
        </p:nvSpPr>
        <p:spPr>
          <a:xfrm>
            <a:off x="1244581" y="4415283"/>
            <a:ext cx="10379676" cy="1464078"/>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2DC596B-DDD3-84A3-D129-57704620913B}"/>
              </a:ext>
            </a:extLst>
          </p:cNvPr>
          <p:cNvSpPr txBox="1"/>
          <p:nvPr/>
        </p:nvSpPr>
        <p:spPr>
          <a:xfrm>
            <a:off x="1459466" y="4433006"/>
            <a:ext cx="9273068" cy="1335687"/>
          </a:xfrm>
          <a:prstGeom prst="rect">
            <a:avLst/>
          </a:prstGeom>
          <a:noFill/>
        </p:spPr>
        <p:txBody>
          <a:bodyPr wrap="square" rtlCol="0">
            <a:spAutoFit/>
          </a:bodyPr>
          <a:lstStyle/>
          <a:p>
            <a:r>
              <a:rPr lang="en-US" b="1" dirty="0">
                <a:solidFill>
                  <a:schemeClr val="tx1">
                    <a:lumMod val="50000"/>
                  </a:schemeClr>
                </a:solidFill>
                <a:cs typeface="Arial" panose="020B0604020202020204" pitchFamily="34" charset="0"/>
              </a:rPr>
              <a:t>Facilitate promotion </a:t>
            </a:r>
            <a:r>
              <a:rPr lang="en-US" dirty="0">
                <a:solidFill>
                  <a:schemeClr val="tx1">
                    <a:lumMod val="50000"/>
                  </a:schemeClr>
                </a:solidFill>
                <a:cs typeface="Arial" panose="020B0604020202020204" pitchFamily="34" charset="0"/>
              </a:rPr>
              <a:t>of family-friendly clinics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03B6A">
                    <a:lumMod val="50000"/>
                  </a:srgbClr>
                </a:solidFill>
                <a:effectLst/>
                <a:uLnTx/>
                <a:uFillTx/>
                <a:latin typeface="Segoe UI"/>
                <a:ea typeface="+mn-ea"/>
                <a:cs typeface="Arial" panose="020B0604020202020204" pitchFamily="34" charset="0"/>
              </a:rPr>
              <a:t>Design, print and deliver </a:t>
            </a:r>
            <a:r>
              <a:rPr kumimoji="0" lang="en-US" sz="1800" b="1" i="0" u="none" strike="noStrike" kern="1200" cap="none" spc="0" normalizeH="0" baseline="0" noProof="0" dirty="0">
                <a:ln>
                  <a:noFill/>
                </a:ln>
                <a:solidFill>
                  <a:srgbClr val="203B6A">
                    <a:lumMod val="50000"/>
                  </a:srgbClr>
                </a:solidFill>
                <a:effectLst/>
                <a:uLnTx/>
                <a:uFillTx/>
                <a:latin typeface="Segoe UI"/>
                <a:ea typeface="+mn-ea"/>
                <a:cs typeface="Arial" panose="020B0604020202020204" pitchFamily="34" charset="0"/>
              </a:rPr>
              <a:t>flyers</a:t>
            </a:r>
          </a:p>
          <a:p>
            <a:pPr marL="285750" indent="-285750">
              <a:lnSpc>
                <a:spcPct val="120000"/>
              </a:lnSpc>
              <a:buFont typeface="Arial" panose="020B0604020202020204" pitchFamily="34" charset="0"/>
              <a:buChar char="•"/>
              <a:defRPr/>
            </a:pPr>
            <a:r>
              <a:rPr lang="en-US" dirty="0">
                <a:solidFill>
                  <a:schemeClr val="tx1">
                    <a:lumMod val="50000"/>
                  </a:schemeClr>
                </a:solidFill>
                <a:cs typeface="Arial" panose="020B0604020202020204" pitchFamily="34" charset="0"/>
              </a:rPr>
              <a:t>Write </a:t>
            </a:r>
            <a:r>
              <a:rPr lang="en-US" b="1" dirty="0">
                <a:solidFill>
                  <a:schemeClr val="tx1">
                    <a:lumMod val="50000"/>
                  </a:schemeClr>
                </a:solidFill>
                <a:cs typeface="Arial" panose="020B0604020202020204" pitchFamily="34" charset="0"/>
              </a:rPr>
              <a:t>robocalls and texts </a:t>
            </a:r>
            <a:r>
              <a:rPr lang="en-US" dirty="0">
                <a:solidFill>
                  <a:schemeClr val="tx1">
                    <a:lumMod val="50000"/>
                  </a:schemeClr>
                </a:solidFill>
                <a:cs typeface="Arial" panose="020B0604020202020204" pitchFamily="34" charset="0"/>
              </a:rPr>
              <a:t>to families in relevant languages for your school</a:t>
            </a:r>
          </a:p>
          <a:p>
            <a:pPr marL="285750" indent="-285750">
              <a:lnSpc>
                <a:spcPct val="120000"/>
              </a:lnSpc>
              <a:buFont typeface="Arial" panose="020B0604020202020204" pitchFamily="34" charset="0"/>
              <a:buChar char="•"/>
              <a:defRPr/>
            </a:pPr>
            <a:r>
              <a:rPr lang="en-US" dirty="0">
                <a:solidFill>
                  <a:schemeClr val="tx1">
                    <a:lumMod val="50000"/>
                  </a:schemeClr>
                </a:solidFill>
                <a:cs typeface="Arial" panose="020B0604020202020204" pitchFamily="34" charset="0"/>
              </a:rPr>
              <a:t>Draft the content for your </a:t>
            </a:r>
            <a:r>
              <a:rPr lang="en-US" b="1" dirty="0">
                <a:solidFill>
                  <a:schemeClr val="tx1">
                    <a:lumMod val="50000"/>
                  </a:schemeClr>
                </a:solidFill>
                <a:cs typeface="Arial" panose="020B0604020202020204" pitchFamily="34" charset="0"/>
              </a:rPr>
              <a:t>school/district email, social media, website</a:t>
            </a:r>
            <a:r>
              <a:rPr lang="en-US" dirty="0">
                <a:solidFill>
                  <a:schemeClr val="tx1">
                    <a:lumMod val="50000"/>
                  </a:schemeClr>
                </a:solidFill>
                <a:cs typeface="Arial" panose="020B0604020202020204" pitchFamily="34" charset="0"/>
              </a:rPr>
              <a:t>, etc.</a:t>
            </a:r>
            <a:endParaRPr kumimoji="0" lang="en-US" sz="1800" b="1" i="0" u="none" strike="noStrike" kern="1200" cap="none" spc="0" normalizeH="0" baseline="0" noProof="0" dirty="0">
              <a:ln>
                <a:noFill/>
              </a:ln>
              <a:solidFill>
                <a:srgbClr val="203B6A">
                  <a:lumMod val="50000"/>
                </a:srgbClr>
              </a:solidFill>
              <a:effectLst/>
              <a:uLnTx/>
              <a:uFillTx/>
              <a:latin typeface="Segoe UI"/>
              <a:ea typeface="+mn-ea"/>
              <a:cs typeface="Arial" panose="020B0604020202020204" pitchFamily="34" charset="0"/>
            </a:endParaRPr>
          </a:p>
        </p:txBody>
      </p:sp>
      <p:sp>
        <p:nvSpPr>
          <p:cNvPr id="38" name="Text Placeholder 3">
            <a:extLst>
              <a:ext uri="{FF2B5EF4-FFF2-40B4-BE49-F238E27FC236}">
                <a16:creationId xmlns:a16="http://schemas.microsoft.com/office/drawing/2014/main" id="{B5151449-FEF3-670D-1A41-6BEC3AA11C8E}"/>
              </a:ext>
            </a:extLst>
          </p:cNvPr>
          <p:cNvSpPr txBox="1">
            <a:spLocks/>
          </p:cNvSpPr>
          <p:nvPr/>
        </p:nvSpPr>
        <p:spPr>
          <a:xfrm>
            <a:off x="361081" y="3922725"/>
            <a:ext cx="6133188" cy="488573"/>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0"/>
              </a:spcBef>
              <a:buNone/>
            </a:pPr>
            <a:r>
              <a:rPr lang="en-US" sz="2200" b="1" dirty="0">
                <a:solidFill>
                  <a:schemeClr val="tx1">
                    <a:lumMod val="50000"/>
                  </a:schemeClr>
                </a:solidFill>
              </a:rPr>
              <a:t>How </a:t>
            </a:r>
            <a:r>
              <a:rPr lang="en-US" sz="2200" b="1">
                <a:solidFill>
                  <a:schemeClr val="tx1">
                    <a:lumMod val="50000"/>
                  </a:schemeClr>
                </a:solidFill>
              </a:rPr>
              <a:t>DPH Vaccine Equity Initiative </a:t>
            </a:r>
            <a:r>
              <a:rPr lang="en-US" sz="2200" b="1" dirty="0">
                <a:solidFill>
                  <a:schemeClr val="tx1">
                    <a:lumMod val="50000"/>
                  </a:schemeClr>
                </a:solidFill>
              </a:rPr>
              <a:t>can </a:t>
            </a:r>
            <a:r>
              <a:rPr lang="en-US" sz="2200" b="1">
                <a:solidFill>
                  <a:schemeClr val="tx1">
                    <a:lumMod val="50000"/>
                  </a:schemeClr>
                </a:solidFill>
              </a:rPr>
              <a:t>help</a:t>
            </a:r>
            <a:r>
              <a:rPr lang="en-US" sz="2200" b="1" dirty="0">
                <a:solidFill>
                  <a:schemeClr val="tx1">
                    <a:lumMod val="50000"/>
                  </a:schemeClr>
                </a:solidFill>
              </a:rPr>
              <a:t>:</a:t>
            </a:r>
            <a:endParaRPr lang="en-US" sz="2200" b="1">
              <a:solidFill>
                <a:schemeClr val="tx1">
                  <a:lumMod val="50000"/>
                </a:schemeClr>
              </a:solidFill>
            </a:endParaRPr>
          </a:p>
        </p:txBody>
      </p:sp>
      <p:sp>
        <p:nvSpPr>
          <p:cNvPr id="19" name="Oval 18">
            <a:extLst>
              <a:ext uri="{FF2B5EF4-FFF2-40B4-BE49-F238E27FC236}">
                <a16:creationId xmlns:a16="http://schemas.microsoft.com/office/drawing/2014/main" id="{5BCAEEC4-EE84-6AEF-9E32-D5B3A44EFD77}"/>
              </a:ext>
              <a:ext uri="{C183D7F6-B498-43B3-948B-1728B52AA6E4}">
                <adec:decorative xmlns:adec="http://schemas.microsoft.com/office/drawing/2017/decorative" val="1"/>
              </a:ext>
            </a:extLst>
          </p:cNvPr>
          <p:cNvSpPr>
            <a:spLocks noChangeAspect="1"/>
          </p:cNvSpPr>
          <p:nvPr/>
        </p:nvSpPr>
        <p:spPr>
          <a:xfrm>
            <a:off x="509529" y="2132313"/>
            <a:ext cx="689717" cy="689718"/>
          </a:xfrm>
          <a:prstGeom prst="ellipse">
            <a:avLst/>
          </a:prstGeom>
          <a:solidFill>
            <a:schemeClr val="tx1">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latin typeface="Arial" panose="020B0604020202020204" pitchFamily="34" charset="0"/>
              <a:cs typeface="Arial" panose="020B0604020202020204" pitchFamily="34" charset="0"/>
            </a:endParaRPr>
          </a:p>
        </p:txBody>
      </p:sp>
      <p:pic>
        <p:nvPicPr>
          <p:cNvPr id="20" name="Graphic 19" descr="Megaphone1 with solid fill">
            <a:extLst>
              <a:ext uri="{FF2B5EF4-FFF2-40B4-BE49-F238E27FC236}">
                <a16:creationId xmlns:a16="http://schemas.microsoft.com/office/drawing/2014/main" id="{842850D0-754A-F687-13F8-B106067D07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399" y="2196664"/>
            <a:ext cx="548640" cy="548640"/>
          </a:xfrm>
          <a:prstGeom prst="rect">
            <a:avLst/>
          </a:prstGeom>
        </p:spPr>
      </p:pic>
    </p:spTree>
    <p:extLst>
      <p:ext uri="{BB962C8B-B14F-4D97-AF65-F5344CB8AC3E}">
        <p14:creationId xmlns:p14="http://schemas.microsoft.com/office/powerpoint/2010/main" val="3131301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86EF-7FEE-4332-8EA8-88CAB63D2C06}"/>
              </a:ext>
            </a:extLst>
          </p:cNvPr>
          <p:cNvSpPr>
            <a:spLocks noGrp="1"/>
          </p:cNvSpPr>
          <p:nvPr>
            <p:ph type="title"/>
          </p:nvPr>
        </p:nvSpPr>
        <p:spPr/>
        <p:txBody>
          <a:bodyPr/>
          <a:lstStyle/>
          <a:p>
            <a:r>
              <a:rPr lang="en-US" dirty="0"/>
              <a:t>Opportunities to Support Family-Friendly Vaccine Clinics</a:t>
            </a:r>
          </a:p>
        </p:txBody>
      </p:sp>
      <p:sp>
        <p:nvSpPr>
          <p:cNvPr id="4" name="Slide Number Placeholder 3">
            <a:extLst>
              <a:ext uri="{FF2B5EF4-FFF2-40B4-BE49-F238E27FC236}">
                <a16:creationId xmlns:a16="http://schemas.microsoft.com/office/drawing/2014/main" id="{7D8435C5-6CB3-445B-B05B-ED68FA21D172}"/>
              </a:ext>
            </a:extLst>
          </p:cNvPr>
          <p:cNvSpPr>
            <a:spLocks noGrp="1"/>
          </p:cNvSpPr>
          <p:nvPr>
            <p:ph type="sldNum" sz="quarter" idx="12"/>
          </p:nvPr>
        </p:nvSpPr>
        <p:spPr/>
        <p:txBody>
          <a:bodyPr/>
          <a:lstStyle/>
          <a:p>
            <a:fld id="{FF27229C-EC7B-4063-A33B-28A5E87E32ED}" type="slidenum">
              <a:rPr lang="zh-CN" altLang="en-US" smtClean="0"/>
              <a:pPr/>
              <a:t>38</a:t>
            </a:fld>
            <a:endParaRPr lang="zh-CN" altLang="en-US"/>
          </a:p>
        </p:txBody>
      </p:sp>
      <p:sp>
        <p:nvSpPr>
          <p:cNvPr id="5" name="Text Placeholder 3">
            <a:extLst>
              <a:ext uri="{FF2B5EF4-FFF2-40B4-BE49-F238E27FC236}">
                <a16:creationId xmlns:a16="http://schemas.microsoft.com/office/drawing/2014/main" id="{C0A6FC28-2BA4-FC5C-815E-BF70EA2E8E8E}"/>
              </a:ext>
            </a:extLst>
          </p:cNvPr>
          <p:cNvSpPr txBox="1">
            <a:spLocks/>
          </p:cNvSpPr>
          <p:nvPr/>
        </p:nvSpPr>
        <p:spPr>
          <a:xfrm>
            <a:off x="360283" y="1254742"/>
            <a:ext cx="5811917" cy="534065"/>
          </a:xfrm>
          <a:prstGeom prst="rect">
            <a:avLst/>
          </a:prstGeom>
          <a:noFill/>
        </p:spPr>
        <p:txBody>
          <a:bodyPr>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0"/>
              </a:spcBef>
              <a:buFont typeface="Arial" panose="020B0604020202020204" pitchFamily="34" charset="0"/>
              <a:buNone/>
            </a:pPr>
            <a:r>
              <a:rPr lang="en-US" sz="2200" b="1" dirty="0">
                <a:solidFill>
                  <a:schemeClr val="tx1">
                    <a:lumMod val="50000"/>
                  </a:schemeClr>
                </a:solidFill>
              </a:rPr>
              <a:t>Recommended Options for Schools:</a:t>
            </a:r>
          </a:p>
        </p:txBody>
      </p:sp>
      <p:sp>
        <p:nvSpPr>
          <p:cNvPr id="6" name="Rectangle 5" descr="Provide and opportunity for parents to opt-in to receiving help booking a vaccine appointment for their children/family">
            <a:extLst>
              <a:ext uri="{FF2B5EF4-FFF2-40B4-BE49-F238E27FC236}">
                <a16:creationId xmlns:a16="http://schemas.microsoft.com/office/drawing/2014/main" id="{CAD66A98-8A08-6848-265D-D9501DE857A1}"/>
              </a:ext>
            </a:extLst>
          </p:cNvPr>
          <p:cNvSpPr/>
          <p:nvPr/>
        </p:nvSpPr>
        <p:spPr>
          <a:xfrm>
            <a:off x="1348492" y="1769138"/>
            <a:ext cx="10275765" cy="982781"/>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latin typeface="Arial" panose="020B0604020202020204" pitchFamily="34" charset="0"/>
              <a:cs typeface="Arial" panose="020B0604020202020204" pitchFamily="34" charset="0"/>
            </a:endParaRPr>
          </a:p>
        </p:txBody>
      </p:sp>
      <p:sp>
        <p:nvSpPr>
          <p:cNvPr id="17" name="Rectangle 16" descr="Create communication tool to help families request support">
            <a:extLst>
              <a:ext uri="{FF2B5EF4-FFF2-40B4-BE49-F238E27FC236}">
                <a16:creationId xmlns:a16="http://schemas.microsoft.com/office/drawing/2014/main" id="{CB80E41A-7813-2F44-CAAF-430754963E6B}"/>
              </a:ext>
            </a:extLst>
          </p:cNvPr>
          <p:cNvSpPr/>
          <p:nvPr/>
        </p:nvSpPr>
        <p:spPr>
          <a:xfrm>
            <a:off x="1348492" y="4226797"/>
            <a:ext cx="10379676" cy="679905"/>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2DC596B-DDD3-84A3-D129-57704620913B}"/>
              </a:ext>
            </a:extLst>
          </p:cNvPr>
          <p:cNvSpPr txBox="1"/>
          <p:nvPr/>
        </p:nvSpPr>
        <p:spPr>
          <a:xfrm>
            <a:off x="1348492" y="4319559"/>
            <a:ext cx="9273068" cy="369332"/>
          </a:xfrm>
          <a:prstGeom prst="rect">
            <a:avLst/>
          </a:prstGeom>
          <a:noFill/>
        </p:spPr>
        <p:txBody>
          <a:bodyPr wrap="square" rtlCol="0">
            <a:spAutoFit/>
          </a:bodyPr>
          <a:lstStyle/>
          <a:p>
            <a:r>
              <a:rPr lang="en-US" b="1" dirty="0">
                <a:solidFill>
                  <a:schemeClr val="tx1">
                    <a:lumMod val="50000"/>
                  </a:schemeClr>
                </a:solidFill>
                <a:cs typeface="Arial" panose="020B0604020202020204" pitchFamily="34" charset="0"/>
              </a:rPr>
              <a:t>Create communication tool </a:t>
            </a:r>
            <a:r>
              <a:rPr lang="en-US" dirty="0">
                <a:solidFill>
                  <a:schemeClr val="tx1">
                    <a:lumMod val="50000"/>
                  </a:schemeClr>
                </a:solidFill>
                <a:cs typeface="Arial" panose="020B0604020202020204" pitchFamily="34" charset="0"/>
              </a:rPr>
              <a:t>to help families request support </a:t>
            </a:r>
          </a:p>
        </p:txBody>
      </p:sp>
      <p:sp>
        <p:nvSpPr>
          <p:cNvPr id="38" name="Text Placeholder 3">
            <a:extLst>
              <a:ext uri="{FF2B5EF4-FFF2-40B4-BE49-F238E27FC236}">
                <a16:creationId xmlns:a16="http://schemas.microsoft.com/office/drawing/2014/main" id="{B5151449-FEF3-670D-1A41-6BEC3AA11C8E}"/>
              </a:ext>
            </a:extLst>
          </p:cNvPr>
          <p:cNvSpPr txBox="1">
            <a:spLocks/>
          </p:cNvSpPr>
          <p:nvPr/>
        </p:nvSpPr>
        <p:spPr>
          <a:xfrm>
            <a:off x="360283" y="3785494"/>
            <a:ext cx="6178681" cy="431707"/>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0"/>
              </a:spcBef>
              <a:buNone/>
            </a:pPr>
            <a:r>
              <a:rPr lang="en-US" sz="2200" b="1" dirty="0">
                <a:solidFill>
                  <a:schemeClr val="tx1">
                    <a:lumMod val="50000"/>
                  </a:schemeClr>
                </a:solidFill>
              </a:rPr>
              <a:t>How </a:t>
            </a:r>
            <a:r>
              <a:rPr lang="en-US" sz="2200" b="1">
                <a:solidFill>
                  <a:schemeClr val="tx1">
                    <a:lumMod val="50000"/>
                  </a:schemeClr>
                </a:solidFill>
              </a:rPr>
              <a:t>DPH Vaccine Equity Initiative</a:t>
            </a:r>
            <a:r>
              <a:rPr lang="en-US" sz="2200" b="1" dirty="0">
                <a:solidFill>
                  <a:schemeClr val="tx1">
                    <a:lumMod val="50000"/>
                  </a:schemeClr>
                </a:solidFill>
              </a:rPr>
              <a:t> can Help:</a:t>
            </a:r>
            <a:endParaRPr lang="en-US" sz="2200" b="1">
              <a:solidFill>
                <a:schemeClr val="tx1">
                  <a:lumMod val="50000"/>
                </a:schemeClr>
              </a:solidFill>
            </a:endParaRPr>
          </a:p>
        </p:txBody>
      </p:sp>
      <p:sp>
        <p:nvSpPr>
          <p:cNvPr id="16" name="TextBox 15">
            <a:extLst>
              <a:ext uri="{FF2B5EF4-FFF2-40B4-BE49-F238E27FC236}">
                <a16:creationId xmlns:a16="http://schemas.microsoft.com/office/drawing/2014/main" id="{DF22C1C8-3A34-8C8D-959F-B6B4FB28A982}"/>
              </a:ext>
            </a:extLst>
          </p:cNvPr>
          <p:cNvSpPr txBox="1"/>
          <p:nvPr/>
        </p:nvSpPr>
        <p:spPr>
          <a:xfrm>
            <a:off x="1348492" y="1803556"/>
            <a:ext cx="9907345" cy="726289"/>
          </a:xfrm>
          <a:prstGeom prst="rect">
            <a:avLst/>
          </a:prstGeom>
          <a:noFill/>
        </p:spPr>
        <p:txBody>
          <a:bodyPr wrap="square" rtlCol="0">
            <a:spAutoFit/>
          </a:bodyPr>
          <a:lstStyle/>
          <a:p>
            <a:pPr>
              <a:lnSpc>
                <a:spcPct val="120000"/>
              </a:lnSpc>
            </a:pPr>
            <a:r>
              <a:rPr lang="en-US" b="1" dirty="0">
                <a:solidFill>
                  <a:schemeClr val="tx1">
                    <a:lumMod val="50000"/>
                  </a:schemeClr>
                </a:solidFill>
                <a:cs typeface="Arial" panose="020B0604020202020204" pitchFamily="34" charset="0"/>
              </a:rPr>
              <a:t>Provide an opportunity for parents to opt-in </a:t>
            </a:r>
            <a:r>
              <a:rPr lang="en-US" dirty="0">
                <a:solidFill>
                  <a:schemeClr val="tx1">
                    <a:lumMod val="50000"/>
                  </a:schemeClr>
                </a:solidFill>
                <a:cs typeface="Arial" panose="020B0604020202020204" pitchFamily="34" charset="0"/>
              </a:rPr>
              <a:t>to receiving help booking a vaccine appointment for their children/family </a:t>
            </a:r>
          </a:p>
        </p:txBody>
      </p:sp>
      <p:sp>
        <p:nvSpPr>
          <p:cNvPr id="21" name="Oval 20">
            <a:extLst>
              <a:ext uri="{FF2B5EF4-FFF2-40B4-BE49-F238E27FC236}">
                <a16:creationId xmlns:a16="http://schemas.microsoft.com/office/drawing/2014/main" id="{A1F2194B-9A12-3C3C-0BC3-344933C53BB9}"/>
              </a:ext>
              <a:ext uri="{C183D7F6-B498-43B3-948B-1728B52AA6E4}">
                <adec:decorative xmlns:adec="http://schemas.microsoft.com/office/drawing/2017/decorative" val="1"/>
              </a:ext>
            </a:extLst>
          </p:cNvPr>
          <p:cNvSpPr>
            <a:spLocks noChangeAspect="1"/>
          </p:cNvSpPr>
          <p:nvPr/>
        </p:nvSpPr>
        <p:spPr>
          <a:xfrm>
            <a:off x="477080" y="1834275"/>
            <a:ext cx="689717" cy="689717"/>
          </a:xfrm>
          <a:prstGeom prst="ellipse">
            <a:avLst/>
          </a:prstGeom>
          <a:solidFill>
            <a:schemeClr val="tx1">
              <a:lumMod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latin typeface="Arial" panose="020B0604020202020204" pitchFamily="34" charset="0"/>
              <a:cs typeface="Arial" panose="020B0604020202020204" pitchFamily="34" charset="0"/>
            </a:endParaRPr>
          </a:p>
        </p:txBody>
      </p:sp>
      <p:pic>
        <p:nvPicPr>
          <p:cNvPr id="22" name="Graphic 21" descr="Receiver with solid fill">
            <a:extLst>
              <a:ext uri="{FF2B5EF4-FFF2-40B4-BE49-F238E27FC236}">
                <a16:creationId xmlns:a16="http://schemas.microsoft.com/office/drawing/2014/main" id="{E2A62626-7422-C56E-D0BA-E42C016953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28679">
            <a:off x="599562" y="1954065"/>
            <a:ext cx="450135" cy="450135"/>
          </a:xfrm>
          <a:prstGeom prst="rect">
            <a:avLst/>
          </a:prstGeom>
        </p:spPr>
      </p:pic>
    </p:spTree>
    <p:extLst>
      <p:ext uri="{BB962C8B-B14F-4D97-AF65-F5344CB8AC3E}">
        <p14:creationId xmlns:p14="http://schemas.microsoft.com/office/powerpoint/2010/main" val="213784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5743-F44C-0318-D404-5C58AB196BE8}"/>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494DF946-7FA6-ADDD-0DD6-27258D98103B}"/>
              </a:ext>
            </a:extLst>
          </p:cNvPr>
          <p:cNvSpPr>
            <a:spLocks noGrp="1"/>
          </p:cNvSpPr>
          <p:nvPr>
            <p:ph idx="1"/>
          </p:nvPr>
        </p:nvSpPr>
        <p:spPr/>
        <p:txBody>
          <a:bodyPr/>
          <a:lstStyle/>
          <a:p>
            <a:r>
              <a:rPr lang="en-US" dirty="0"/>
              <a:t>COVID-19 Communications Resources on Mass.gov</a:t>
            </a:r>
          </a:p>
          <a:p>
            <a:pPr lvl="1">
              <a:spcAft>
                <a:spcPts val="2400"/>
              </a:spcAft>
            </a:pPr>
            <a:r>
              <a:rPr lang="en-US" sz="2400" dirty="0"/>
              <a:t>https://www.mass.gov/info-details/covid-19-vaccine-equity-initiative-communications-materials </a:t>
            </a:r>
          </a:p>
          <a:p>
            <a:r>
              <a:rPr lang="en-US" dirty="0"/>
              <a:t>Clinic request form</a:t>
            </a:r>
          </a:p>
          <a:p>
            <a:pPr lvl="1">
              <a:spcAft>
                <a:spcPts val="2400"/>
              </a:spcAft>
            </a:pPr>
            <a:r>
              <a:rPr lang="en-US" sz="2400" dirty="0"/>
              <a:t>https://survey.jsi.com/s3/MA-Mobile-Vaccination-Clinic-Request-Form</a:t>
            </a:r>
          </a:p>
          <a:p>
            <a:r>
              <a:rPr lang="en-US" dirty="0"/>
              <a:t>Samantha Joseph</a:t>
            </a:r>
          </a:p>
          <a:p>
            <a:pPr lvl="1"/>
            <a:r>
              <a:rPr lang="en-US" sz="2400" dirty="0"/>
              <a:t>samantha.h.joseph@mass.gov</a:t>
            </a:r>
          </a:p>
        </p:txBody>
      </p:sp>
      <p:sp>
        <p:nvSpPr>
          <p:cNvPr id="4" name="Slide Number Placeholder 3">
            <a:extLst>
              <a:ext uri="{FF2B5EF4-FFF2-40B4-BE49-F238E27FC236}">
                <a16:creationId xmlns:a16="http://schemas.microsoft.com/office/drawing/2014/main" id="{1E9D6809-A1BF-0F45-0679-8895CDCF3801}"/>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a:p>
        </p:txBody>
      </p:sp>
      <p:pic>
        <p:nvPicPr>
          <p:cNvPr id="6" name="Picture 5">
            <a:extLst>
              <a:ext uri="{FF2B5EF4-FFF2-40B4-BE49-F238E27FC236}">
                <a16:creationId xmlns:a16="http://schemas.microsoft.com/office/drawing/2014/main" id="{4F81C154-3DE9-6E19-047D-12BC308B478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41370" y="4617891"/>
            <a:ext cx="1738459" cy="1738459"/>
          </a:xfrm>
          <a:prstGeom prst="rect">
            <a:avLst/>
          </a:prstGeom>
        </p:spPr>
      </p:pic>
    </p:spTree>
    <p:extLst>
      <p:ext uri="{BB962C8B-B14F-4D97-AF65-F5344CB8AC3E}">
        <p14:creationId xmlns:p14="http://schemas.microsoft.com/office/powerpoint/2010/main" val="356036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Recap of Pooled Testing Program"/>
          <p:cNvGrpSpPr/>
          <p:nvPr/>
        </p:nvGrpSpPr>
        <p:grpSpPr>
          <a:xfrm>
            <a:off x="3061062" y="1028934"/>
            <a:ext cx="8839199" cy="1998479"/>
            <a:chOff x="3061064" y="438164"/>
            <a:chExt cx="8839199" cy="1998479"/>
          </a:xfrm>
        </p:grpSpPr>
        <p:sp>
          <p:nvSpPr>
            <p:cNvPr id="8" name="矩形 7">
              <a:extLst>
                <a:ext uri="{FF2B5EF4-FFF2-40B4-BE49-F238E27FC236}">
                  <a16:creationId xmlns:a16="http://schemas.microsoft.com/office/drawing/2014/main" id="{C0795994-20AF-4E22-89F5-60153C5543DF}"/>
                </a:ext>
              </a:extLst>
            </p:cNvPr>
            <p:cNvSpPr/>
            <p:nvPr/>
          </p:nvSpPr>
          <p:spPr>
            <a:xfrm>
              <a:off x="3061064" y="43816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01</a:t>
              </a:r>
              <a:endParaRPr lang="zh-CN" altLang="en-US" sz="3200">
                <a:latin typeface="+mj-lt"/>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627185"/>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cs typeface="Arial"/>
                </a:rPr>
                <a:t>Changes to K-12 COVID-19 Testing Program </a:t>
              </a:r>
              <a:endParaRPr lang="zh-CN" altLang="en-US" sz="3200" dirty="0">
                <a:solidFill>
                  <a:schemeClr val="accent1">
                    <a:lumMod val="50000"/>
                  </a:schemeClr>
                </a:solidFill>
                <a:latin typeface="+mj-lt"/>
                <a:cs typeface="Arial"/>
              </a:endParaRPr>
            </a:p>
          </p:txBody>
        </p:sp>
      </p:grpSp>
      <p:grpSp>
        <p:nvGrpSpPr>
          <p:cNvPr id="21" name="Group 20" descr="District Responsibilities"/>
          <p:cNvGrpSpPr/>
          <p:nvPr/>
        </p:nvGrpSpPr>
        <p:grpSpPr>
          <a:xfrm>
            <a:off x="3061061" y="3412292"/>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03</a:t>
              </a:r>
              <a:endParaRPr lang="zh-CN" altLang="en-US" sz="3200">
                <a:latin typeface="+mj-lt"/>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Q&amp;I Guidance for Schools, Childcare and Children’s Recreational Camps/Programs</a:t>
              </a:r>
            </a:p>
          </p:txBody>
        </p:sp>
      </p:grpSp>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
        <p:nvSpPr>
          <p:cNvPr id="13" name="矩形 7">
            <a:extLst>
              <a:ext uri="{FF2B5EF4-FFF2-40B4-BE49-F238E27FC236}">
                <a16:creationId xmlns:a16="http://schemas.microsoft.com/office/drawing/2014/main" id="{78100357-6D62-4EA8-9540-D45BE9FE7C94}"/>
              </a:ext>
            </a:extLst>
          </p:cNvPr>
          <p:cNvSpPr/>
          <p:nvPr/>
        </p:nvSpPr>
        <p:spPr>
          <a:xfrm>
            <a:off x="3061062" y="2217955"/>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02</a:t>
            </a:r>
            <a:endParaRPr lang="zh-CN" altLang="en-US" sz="3200">
              <a:latin typeface="+mj-lt"/>
              <a:cs typeface="Segoe SemiBold" panose="020B0703040204020203" pitchFamily="34" charset="0"/>
            </a:endParaRPr>
          </a:p>
        </p:txBody>
      </p:sp>
      <p:sp>
        <p:nvSpPr>
          <p:cNvPr id="25" name="文本框 14">
            <a:extLst>
              <a:ext uri="{FF2B5EF4-FFF2-40B4-BE49-F238E27FC236}">
                <a16:creationId xmlns:a16="http://schemas.microsoft.com/office/drawing/2014/main" id="{61C03DD1-6B8D-462D-BE72-1867DA6DB4F4}"/>
              </a:ext>
            </a:extLst>
          </p:cNvPr>
          <p:cNvSpPr txBox="1"/>
          <p:nvPr/>
        </p:nvSpPr>
        <p:spPr>
          <a:xfrm>
            <a:off x="3918851" y="4560886"/>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cs typeface="Arial" panose="020B0604020202020204" pitchFamily="34" charset="0"/>
              </a:rPr>
              <a:t>School-based Vaccine Clinics</a:t>
            </a:r>
          </a:p>
        </p:txBody>
      </p:sp>
      <p:sp>
        <p:nvSpPr>
          <p:cNvPr id="26" name="文本框 8">
            <a:extLst>
              <a:ext uri="{FF2B5EF4-FFF2-40B4-BE49-F238E27FC236}">
                <a16:creationId xmlns:a16="http://schemas.microsoft.com/office/drawing/2014/main" id="{CCFED3AA-BF2B-435B-B95C-873C1C5C89BD}"/>
              </a:ext>
            </a:extLst>
          </p:cNvPr>
          <p:cNvSpPr txBox="1"/>
          <p:nvPr/>
        </p:nvSpPr>
        <p:spPr>
          <a:xfrm>
            <a:off x="3918851" y="991122"/>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mj-lt"/>
                <a:cs typeface="Arial"/>
              </a:rPr>
              <a:t>COVID Testing Data</a:t>
            </a:r>
            <a:endParaRPr lang="zh-CN" altLang="en-US" sz="3200" dirty="0">
              <a:solidFill>
                <a:schemeClr val="accent1">
                  <a:lumMod val="50000"/>
                </a:schemeClr>
              </a:solidFill>
              <a:latin typeface="+mj-lt"/>
              <a:cs typeface="Arial"/>
            </a:endParaRPr>
          </a:p>
        </p:txBody>
      </p:sp>
      <p:grpSp>
        <p:nvGrpSpPr>
          <p:cNvPr id="14" name="Group 13" descr="Next Steps">
            <a:extLst>
              <a:ext uri="{FF2B5EF4-FFF2-40B4-BE49-F238E27FC236}">
                <a16:creationId xmlns:a16="http://schemas.microsoft.com/office/drawing/2014/main" id="{40FB074B-B52A-48A8-90F1-44A17D578C8C}"/>
              </a:ext>
            </a:extLst>
          </p:cNvPr>
          <p:cNvGrpSpPr/>
          <p:nvPr/>
        </p:nvGrpSpPr>
        <p:grpSpPr>
          <a:xfrm>
            <a:off x="3061061" y="4560886"/>
            <a:ext cx="8839200" cy="825995"/>
            <a:chOff x="3063335" y="6511498"/>
            <a:chExt cx="8839200" cy="825995"/>
          </a:xfrm>
        </p:grpSpPr>
        <p:sp>
          <p:nvSpPr>
            <p:cNvPr id="15" name="矩形 13">
              <a:extLst>
                <a:ext uri="{FF2B5EF4-FFF2-40B4-BE49-F238E27FC236}">
                  <a16:creationId xmlns:a16="http://schemas.microsoft.com/office/drawing/2014/main" id="{DA30CBB3-A78A-40C1-8049-787C626090B8}"/>
                </a:ext>
              </a:extLst>
            </p:cNvPr>
            <p:cNvSpPr/>
            <p:nvPr/>
          </p:nvSpPr>
          <p:spPr>
            <a:xfrm>
              <a:off x="3063335" y="6511498"/>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04</a:t>
              </a:r>
              <a:endParaRPr lang="zh-CN" altLang="en-US" sz="3200">
                <a:latin typeface="+mj-lt"/>
                <a:cs typeface="Segoe SemiBold" panose="020B0703040204020203" pitchFamily="34" charset="0"/>
              </a:endParaRPr>
            </a:p>
          </p:txBody>
        </p:sp>
        <p:sp>
          <p:nvSpPr>
            <p:cNvPr id="16" name="文本框 14">
              <a:extLst>
                <a:ext uri="{FF2B5EF4-FFF2-40B4-BE49-F238E27FC236}">
                  <a16:creationId xmlns:a16="http://schemas.microsoft.com/office/drawing/2014/main" id="{062EF226-E4B6-415C-BE46-46028DC11FDB}"/>
                </a:ext>
              </a:extLst>
            </p:cNvPr>
            <p:cNvSpPr txBox="1"/>
            <p:nvPr/>
          </p:nvSpPr>
          <p:spPr>
            <a:xfrm>
              <a:off x="3921125" y="6578821"/>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en-US" altLang="zh-CN" sz="3200" dirty="0">
                <a:solidFill>
                  <a:schemeClr val="accent1">
                    <a:lumMod val="50000"/>
                  </a:schemeClr>
                </a:solidFill>
                <a:latin typeface="+mj-lt"/>
                <a:cs typeface="Arial" panose="020B0604020202020204" pitchFamily="34" charset="0"/>
              </a:endParaRPr>
            </a:p>
          </p:txBody>
        </p:sp>
      </p:grpSp>
    </p:spTree>
    <p:extLst>
      <p:ext uri="{BB962C8B-B14F-4D97-AF65-F5344CB8AC3E}">
        <p14:creationId xmlns:p14="http://schemas.microsoft.com/office/powerpoint/2010/main" val="776713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3CBE0-1265-4E22-B594-5740AC470051}"/>
              </a:ext>
            </a:extLst>
          </p:cNvPr>
          <p:cNvSpPr>
            <a:spLocks noGrp="1"/>
          </p:cNvSpPr>
          <p:nvPr>
            <p:ph type="title"/>
          </p:nvPr>
        </p:nvSpPr>
        <p:spPr>
          <a:xfrm>
            <a:off x="871442" y="685800"/>
            <a:ext cx="4353116" cy="1474666"/>
          </a:xfrm>
        </p:spPr>
        <p:txBody>
          <a:bodyPr anchor="b">
            <a:normAutofit/>
          </a:bodyPr>
          <a:lstStyle/>
          <a:p>
            <a:pPr algn="ctr"/>
            <a:r>
              <a:rPr lang="en-US" sz="3200" dirty="0">
                <a:solidFill>
                  <a:schemeClr val="tx1">
                    <a:lumMod val="50000"/>
                  </a:schemeClr>
                </a:solidFill>
              </a:rPr>
              <a:t>THANK YOU</a:t>
            </a:r>
            <a:r>
              <a:rPr lang="en-US" sz="3200" dirty="0">
                <a:solidFill>
                  <a:srgbClr val="595959"/>
                </a:solidFill>
              </a:rPr>
              <a:t>!</a:t>
            </a:r>
          </a:p>
        </p:txBody>
      </p:sp>
      <p:sp>
        <p:nvSpPr>
          <p:cNvPr id="3" name="Content Placeholder 2">
            <a:extLst>
              <a:ext uri="{FF2B5EF4-FFF2-40B4-BE49-F238E27FC236}">
                <a16:creationId xmlns:a16="http://schemas.microsoft.com/office/drawing/2014/main" id="{68F8D566-0EF9-4096-8CE4-8E0F1E791399}"/>
              </a:ext>
            </a:extLst>
          </p:cNvPr>
          <p:cNvSpPr>
            <a:spLocks noGrp="1"/>
          </p:cNvSpPr>
          <p:nvPr>
            <p:ph idx="1"/>
          </p:nvPr>
        </p:nvSpPr>
        <p:spPr>
          <a:xfrm>
            <a:off x="871442" y="2447337"/>
            <a:ext cx="4353116" cy="3770434"/>
          </a:xfrm>
        </p:spPr>
        <p:txBody>
          <a:bodyPr anchor="t">
            <a:normAutofit lnSpcReduction="10000"/>
          </a:bodyPr>
          <a:lstStyle/>
          <a:p>
            <a:pPr marL="0" indent="0" algn="ctr">
              <a:buNone/>
            </a:pPr>
            <a:r>
              <a:rPr lang="en-US" sz="2800"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We are tremendously grateful for your diligence and resourcefulness over the last two years, including using our testing program as one of many important mitigation strategies to maintain in-person learning for our students. </a:t>
            </a:r>
            <a:endParaRPr lang="en-US" sz="2800"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000" dirty="0">
              <a:solidFill>
                <a:srgbClr val="595959"/>
              </a:solidFill>
            </a:endParaRPr>
          </a:p>
        </p:txBody>
      </p:sp>
      <p:pic>
        <p:nvPicPr>
          <p:cNvPr id="6" name="Picture 5" descr="A person with the arms raised in front of a body of water">
            <a:extLst>
              <a:ext uri="{FF2B5EF4-FFF2-40B4-BE49-F238E27FC236}">
                <a16:creationId xmlns:a16="http://schemas.microsoft.com/office/drawing/2014/main" id="{FE263875-ED77-4EDC-A41B-81AD91CBD05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730"/>
          <a:stretch/>
        </p:blipFill>
        <p:spPr>
          <a:xfrm>
            <a:off x="6781801" y="2102607"/>
            <a:ext cx="4797056" cy="2698355"/>
          </a:xfrm>
          <a:prstGeom prst="rect">
            <a:avLst/>
          </a:prstGeom>
        </p:spPr>
      </p:pic>
      <p:sp>
        <p:nvSpPr>
          <p:cNvPr id="4" name="Slide Number Placeholder 3">
            <a:extLst>
              <a:ext uri="{FF2B5EF4-FFF2-40B4-BE49-F238E27FC236}">
                <a16:creationId xmlns:a16="http://schemas.microsoft.com/office/drawing/2014/main" id="{04549E41-99A7-4BBD-A4A6-7BBE9FF30A3C}"/>
              </a:ext>
            </a:extLst>
          </p:cNvPr>
          <p:cNvSpPr>
            <a:spLocks noGrp="1"/>
          </p:cNvSpPr>
          <p:nvPr>
            <p:ph type="sldNum" sz="quarter" idx="12"/>
          </p:nvPr>
        </p:nvSpPr>
        <p:spPr>
          <a:xfrm>
            <a:off x="9180576" y="6356350"/>
            <a:ext cx="2743200" cy="365125"/>
          </a:xfrm>
        </p:spPr>
        <p:txBody>
          <a:bodyPr>
            <a:normAutofit/>
          </a:bodyPr>
          <a:lstStyle/>
          <a:p>
            <a:pPr>
              <a:spcAft>
                <a:spcPts val="600"/>
              </a:spcAft>
            </a:pPr>
            <a:fld id="{FF27229C-EC7B-4063-A33B-28A5E87E32ED}" type="slidenum">
              <a:rPr lang="zh-CN" altLang="en-US" sz="900"/>
              <a:pPr>
                <a:spcAft>
                  <a:spcPts val="600"/>
                </a:spcAft>
              </a:pPr>
              <a:t>40</a:t>
            </a:fld>
            <a:endParaRPr lang="zh-CN" altLang="en-US" sz="900"/>
          </a:p>
        </p:txBody>
      </p:sp>
    </p:spTree>
    <p:extLst>
      <p:ext uri="{BB962C8B-B14F-4D97-AF65-F5344CB8AC3E}">
        <p14:creationId xmlns:p14="http://schemas.microsoft.com/office/powerpoint/2010/main" val="293934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a:rPr>
              <a:t>COVID Testing Data</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300245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F219BD-0990-4AB9-BB58-EC4C7B7A9E9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F27229C-EC7B-4063-A33B-28A5E87E32ED}" type="slidenum">
              <a:rPr lang="en-US" altLang="zh-CN" smtClean="0">
                <a:solidFill>
                  <a:schemeClr val="tx1">
                    <a:tint val="75000"/>
                  </a:schemeClr>
                </a:solidFill>
              </a:rPr>
              <a:pPr>
                <a:spcAft>
                  <a:spcPts val="600"/>
                </a:spcAft>
              </a:pPr>
              <a:t>6</a:t>
            </a:fld>
            <a:endParaRPr lang="en-US" altLang="zh-CN">
              <a:solidFill>
                <a:schemeClr val="tx1">
                  <a:tint val="75000"/>
                </a:schemeClr>
              </a:solidFill>
            </a:endParaRPr>
          </a:p>
        </p:txBody>
      </p:sp>
      <p:sp>
        <p:nvSpPr>
          <p:cNvPr id="2" name="Title 1">
            <a:extLst>
              <a:ext uri="{FF2B5EF4-FFF2-40B4-BE49-F238E27FC236}">
                <a16:creationId xmlns:a16="http://schemas.microsoft.com/office/drawing/2014/main" id="{C4E74FFC-891A-48B5-845A-0E8ED612CCBD}"/>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COVID-19 Testing data</a:t>
            </a:r>
          </a:p>
        </p:txBody>
      </p:sp>
      <p:pic>
        <p:nvPicPr>
          <p:cNvPr id="5" name="Picture 4" descr="K-12 testing data for May 9-15 and August 30-May 15">
            <a:extLst>
              <a:ext uri="{FF2B5EF4-FFF2-40B4-BE49-F238E27FC236}">
                <a16:creationId xmlns:a16="http://schemas.microsoft.com/office/drawing/2014/main" id="{33E9C6FB-3DE8-40A2-A2E4-02EEB4E25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850" y="349172"/>
            <a:ext cx="8505983" cy="5286551"/>
          </a:xfrm>
          <a:prstGeom prst="rect">
            <a:avLst/>
          </a:prstGeom>
        </p:spPr>
      </p:pic>
    </p:spTree>
    <p:extLst>
      <p:ext uri="{BB962C8B-B14F-4D97-AF65-F5344CB8AC3E}">
        <p14:creationId xmlns:p14="http://schemas.microsoft.com/office/powerpoint/2010/main" val="79021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dirty="0">
                <a:solidFill>
                  <a:schemeClr val="accent1">
                    <a:lumMod val="50000"/>
                  </a:schemeClr>
                </a:solidFill>
                <a:latin typeface="+mj-lt"/>
                <a:cs typeface="Arial"/>
              </a:rPr>
              <a:t>Changes to K-12 COVID-19 </a:t>
            </a:r>
            <a:br>
              <a:rPr lang="en-US" altLang="zh-CN" sz="4000" dirty="0">
                <a:solidFill>
                  <a:schemeClr val="accent1">
                    <a:lumMod val="50000"/>
                  </a:schemeClr>
                </a:solidFill>
                <a:latin typeface="+mj-lt"/>
                <a:cs typeface="Arial"/>
              </a:rPr>
            </a:br>
            <a:r>
              <a:rPr lang="en-US" altLang="zh-CN" sz="4000" dirty="0">
                <a:solidFill>
                  <a:schemeClr val="accent1">
                    <a:lumMod val="50000"/>
                  </a:schemeClr>
                </a:solidFill>
                <a:latin typeface="+mj-lt"/>
                <a:cs typeface="Arial"/>
              </a:rPr>
              <a:t>Testing Program </a:t>
            </a:r>
            <a:endParaRPr lang="zh-CN" altLang="en-US" sz="4000" dirty="0">
              <a:solidFill>
                <a:schemeClr val="accent1">
                  <a:lumMod val="50000"/>
                </a:schemeClr>
              </a:solidFill>
              <a:latin typeface="+mj-lt"/>
              <a:cs typeface="Arial"/>
            </a:endParaRPr>
          </a:p>
        </p:txBody>
      </p:sp>
    </p:spTree>
    <p:extLst>
      <p:ext uri="{BB962C8B-B14F-4D97-AF65-F5344CB8AC3E}">
        <p14:creationId xmlns:p14="http://schemas.microsoft.com/office/powerpoint/2010/main" val="135033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F7D87-D25A-4FCD-8021-F6288B83B81D}"/>
              </a:ext>
            </a:extLst>
          </p:cNvPr>
          <p:cNvSpPr>
            <a:spLocks noGrp="1"/>
          </p:cNvSpPr>
          <p:nvPr>
            <p:ph type="title"/>
          </p:nvPr>
        </p:nvSpPr>
        <p:spPr/>
        <p:txBody>
          <a:bodyPr/>
          <a:lstStyle/>
          <a:p>
            <a:r>
              <a:rPr lang="en-US" dirty="0"/>
              <a:t>Remainder of SY2021-2022</a:t>
            </a:r>
          </a:p>
        </p:txBody>
      </p:sp>
      <p:sp>
        <p:nvSpPr>
          <p:cNvPr id="3" name="Content Placeholder 2">
            <a:extLst>
              <a:ext uri="{FF2B5EF4-FFF2-40B4-BE49-F238E27FC236}">
                <a16:creationId xmlns:a16="http://schemas.microsoft.com/office/drawing/2014/main" id="{AFCF4020-C90D-424B-B464-09723001E542}"/>
              </a:ext>
            </a:extLst>
          </p:cNvPr>
          <p:cNvSpPr>
            <a:spLocks noGrp="1"/>
          </p:cNvSpPr>
          <p:nvPr>
            <p:ph idx="1"/>
          </p:nvPr>
        </p:nvSpPr>
        <p:spPr/>
        <p:txBody>
          <a:bodyPr/>
          <a:lstStyle/>
          <a:p>
            <a:r>
              <a:rPr lang="en-US" sz="2800" dirty="0"/>
              <a:t>For the remainder of the 2021-2022 school year, the statewide K-12 COVID testing program will remain in place as it currently exists</a:t>
            </a:r>
            <a:r>
              <a:rPr lang="en-US" dirty="0"/>
              <a:t>.</a:t>
            </a:r>
          </a:p>
          <a:p>
            <a:endParaRPr lang="en-US" dirty="0"/>
          </a:p>
          <a:p>
            <a:endParaRPr lang="en-US" dirty="0"/>
          </a:p>
          <a:p>
            <a:endParaRPr lang="en-US" sz="2800" dirty="0"/>
          </a:p>
          <a:p>
            <a:endParaRPr lang="en-US" sz="2800" dirty="0"/>
          </a:p>
          <a:p>
            <a:pPr marL="0" indent="0">
              <a:buNone/>
            </a:pPr>
            <a:endParaRPr lang="en-US"/>
          </a:p>
        </p:txBody>
      </p:sp>
      <p:sp>
        <p:nvSpPr>
          <p:cNvPr id="4" name="Slide Number Placeholder 3">
            <a:extLst>
              <a:ext uri="{FF2B5EF4-FFF2-40B4-BE49-F238E27FC236}">
                <a16:creationId xmlns:a16="http://schemas.microsoft.com/office/drawing/2014/main" id="{21B06DD5-385A-4F61-B933-7FA01ABA6C6E}"/>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pic>
        <p:nvPicPr>
          <p:cNvPr id="6" name="Picture 5" descr="A group of children sitting at a table">
            <a:extLst>
              <a:ext uri="{FF2B5EF4-FFF2-40B4-BE49-F238E27FC236}">
                <a16:creationId xmlns:a16="http://schemas.microsoft.com/office/drawing/2014/main" id="{52F31388-AE6E-4624-B264-EB3E7112E6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2940" y="2386077"/>
            <a:ext cx="4017182" cy="2085845"/>
          </a:xfrm>
          <a:prstGeom prst="rect">
            <a:avLst/>
          </a:prstGeom>
        </p:spPr>
      </p:pic>
    </p:spTree>
    <p:extLst>
      <p:ext uri="{BB962C8B-B14F-4D97-AF65-F5344CB8AC3E}">
        <p14:creationId xmlns:p14="http://schemas.microsoft.com/office/powerpoint/2010/main" val="150817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7BDD-B2D9-4BCF-9035-1F05F2A6D66E}"/>
              </a:ext>
            </a:extLst>
          </p:cNvPr>
          <p:cNvSpPr>
            <a:spLocks noGrp="1"/>
          </p:cNvSpPr>
          <p:nvPr>
            <p:ph type="title"/>
          </p:nvPr>
        </p:nvSpPr>
        <p:spPr/>
        <p:txBody>
          <a:bodyPr/>
          <a:lstStyle/>
          <a:p>
            <a:r>
              <a:rPr lang="en-US" dirty="0"/>
              <a:t>Remainder of SY2021-2022 continued</a:t>
            </a:r>
          </a:p>
        </p:txBody>
      </p:sp>
      <p:sp>
        <p:nvSpPr>
          <p:cNvPr id="3" name="Content Placeholder 2">
            <a:extLst>
              <a:ext uri="{FF2B5EF4-FFF2-40B4-BE49-F238E27FC236}">
                <a16:creationId xmlns:a16="http://schemas.microsoft.com/office/drawing/2014/main" id="{652DE272-906A-4599-BCCB-AD8BC1BF962C}"/>
              </a:ext>
            </a:extLst>
          </p:cNvPr>
          <p:cNvSpPr>
            <a:spLocks noGrp="1"/>
          </p:cNvSpPr>
          <p:nvPr>
            <p:ph idx="1"/>
          </p:nvPr>
        </p:nvSpPr>
        <p:spPr/>
        <p:txBody>
          <a:bodyPr/>
          <a:lstStyle/>
          <a:p>
            <a:r>
              <a:rPr lang="en-US" dirty="0"/>
              <a:t>Self-tests may be made available for the school community more widely, in accordance with the state’s </a:t>
            </a:r>
            <a:r>
              <a:rPr lang="en-US"/>
              <a:t>general </a:t>
            </a:r>
            <a:r>
              <a:rPr lang="en-US" dirty="0">
                <a:hlinkClick r:id="rId2"/>
              </a:rPr>
              <a:t>self-test guidance</a:t>
            </a:r>
            <a:r>
              <a:rPr lang="en-US" dirty="0"/>
              <a:t>.</a:t>
            </a:r>
          </a:p>
          <a:p>
            <a:r>
              <a:rPr lang="en-US" dirty="0"/>
              <a:t>Districts and schools can choose to make self-tests available prior to in-person, school-sponsored events, but students and school community members cannot be required to test as a condition of attendance.</a:t>
            </a:r>
          </a:p>
          <a:p>
            <a:r>
              <a:rPr lang="en-US" dirty="0"/>
              <a:t>Districts and schools should continue to request that participants opt-in to self-tests</a:t>
            </a:r>
            <a:r>
              <a:rPr lang="en-US"/>
              <a:t> in order to receive them</a:t>
            </a:r>
            <a:r>
              <a:rPr lang="en-US" dirty="0"/>
              <a:t>.</a:t>
            </a:r>
          </a:p>
        </p:txBody>
      </p:sp>
      <p:sp>
        <p:nvSpPr>
          <p:cNvPr id="4" name="Slide Number Placeholder 3">
            <a:extLst>
              <a:ext uri="{FF2B5EF4-FFF2-40B4-BE49-F238E27FC236}">
                <a16:creationId xmlns:a16="http://schemas.microsoft.com/office/drawing/2014/main" id="{D2EBEC2B-2E44-43C0-8CF2-69DCD5C1D355}"/>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3831640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DropOffZoneRoutingForm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DESE-231-76571</_dlc_DocId>
    <_dlc_DocIdUrl xmlns="733efe1c-5bbe-4968-87dc-d400e65c879f">
      <Url>https://sharepoint.doemass.org/ese/webteam/cps/_layouts/DocIdRedir.aspx?ID=DESE-231-76571</Url>
      <Description>DESE-231-76571</Description>
    </_dlc_DocIdUrl>
  </documentManagement>
</p:properties>
</file>

<file path=customXml/itemProps1.xml><?xml version="1.0" encoding="utf-8"?>
<ds:datastoreItem xmlns:ds="http://schemas.openxmlformats.org/officeDocument/2006/customXml" ds:itemID="{1B825025-BDDA-40A6-97D8-0999E78A45AB}">
  <ds:schemaRefs>
    <ds:schemaRef ds:uri="0a4e05da-b9bc-4326-ad73-01ef31b95567"/>
    <ds:schemaRef ds:uri="733efe1c-5bbe-4968-87dc-d400e65c87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7E2849-135A-4223-95D9-54FD982AFE6F}">
  <ds:schemaRefs>
    <ds:schemaRef ds:uri="http://schemas.microsoft.com/sharepoint/v3/contenttype/forms"/>
  </ds:schemaRefs>
</ds:datastoreItem>
</file>

<file path=customXml/itemProps3.xml><?xml version="1.0" encoding="utf-8"?>
<ds:datastoreItem xmlns:ds="http://schemas.openxmlformats.org/officeDocument/2006/customXml" ds:itemID="{2E878065-3602-4035-A1B5-FCF62F090F37}">
  <ds:schemaRefs>
    <ds:schemaRef ds:uri="http://schemas.microsoft.com/sharepoint/events"/>
  </ds:schemaRefs>
</ds:datastoreItem>
</file>

<file path=customXml/itemProps4.xml><?xml version="1.0" encoding="utf-8"?>
<ds:datastoreItem xmlns:ds="http://schemas.openxmlformats.org/officeDocument/2006/customXml" ds:itemID="{990237B6-0C05-463C-9E8B-BA5823F40B9A}">
  <ds:schemaRefs>
    <ds:schemaRef ds:uri="0a4e05da-b9bc-4326-ad73-01ef31b95567"/>
    <ds:schemaRef ds:uri="733efe1c-5bbe-4968-87dc-d400e65c87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8416</TotalTime>
  <Words>2512</Words>
  <Application>Microsoft Office PowerPoint</Application>
  <PresentationFormat>Widescreen</PresentationFormat>
  <Paragraphs>301</Paragraphs>
  <Slides>40</Slides>
  <Notes>10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6" baseType="lpstr">
      <vt:lpstr>等线</vt:lpstr>
      <vt:lpstr>Arial</vt:lpstr>
      <vt:lpstr>Calibri</vt:lpstr>
      <vt:lpstr>Courier New</vt:lpstr>
      <vt:lpstr>Montserrat</vt:lpstr>
      <vt:lpstr>Montserrat ExtraBold</vt:lpstr>
      <vt:lpstr>Montserrat Medium</vt:lpstr>
      <vt:lpstr>Open Sans</vt:lpstr>
      <vt:lpstr>Segoe</vt:lpstr>
      <vt:lpstr>Segoe SemiBold</vt:lpstr>
      <vt:lpstr>Segoe UI</vt:lpstr>
      <vt:lpstr>Segoe UI Semibold</vt:lpstr>
      <vt:lpstr>Symbol</vt:lpstr>
      <vt:lpstr>Wingdings</vt:lpstr>
      <vt:lpstr>ESE​​</vt:lpstr>
      <vt:lpstr>think-cell Slide</vt:lpstr>
      <vt:lpstr>  COVID-19 Testing Update:  Spring, Summer, Fall 2022 Updates and Guidance for Schools, Childcare and Children’s Recreational Camps/Programs </vt:lpstr>
      <vt:lpstr>Resources for Responding to National Tragedies</vt:lpstr>
      <vt:lpstr>Today’s Presentation</vt:lpstr>
      <vt:lpstr>CONTENTS</vt:lpstr>
      <vt:lpstr>COVID Testing Data</vt:lpstr>
      <vt:lpstr>COVID-19 Testing data</vt:lpstr>
      <vt:lpstr>Changes to K-12 COVID-19  Testing Program </vt:lpstr>
      <vt:lpstr>Remainder of SY2021-2022</vt:lpstr>
      <vt:lpstr>Remainder of SY2021-2022 continued</vt:lpstr>
      <vt:lpstr>Summer/Fall 2022</vt:lpstr>
      <vt:lpstr>Summer 2022</vt:lpstr>
      <vt:lpstr>Summer 2022 </vt:lpstr>
      <vt:lpstr>Ordering self-tests for summer 2022—Schools and districts already participating in self-test option</vt:lpstr>
      <vt:lpstr>Self-test ordering and distribution calendar – June 2022</vt:lpstr>
      <vt:lpstr>Important Points</vt:lpstr>
      <vt:lpstr>Ordering self-tests for summer 2022—Schools and districts NOT participating in self-test option</vt:lpstr>
      <vt:lpstr>Fall 2022</vt:lpstr>
      <vt:lpstr>To Review</vt:lpstr>
      <vt:lpstr>REMINDER: Updating Participating Student and Staff Numbers</vt:lpstr>
      <vt:lpstr>Extended expiration dates on antigen tests </vt:lpstr>
      <vt:lpstr>Program Closeout</vt:lpstr>
      <vt:lpstr>Recognizing Testing Staff </vt:lpstr>
      <vt:lpstr>Quarantine &amp; Isolation Guidance for Schools, Childcare and Children’s Recreational Camps/Programs   Information may be access here</vt:lpstr>
      <vt:lpstr>A Few General “Rules of Thumb”</vt:lpstr>
      <vt:lpstr>FOR STUDENTS: Asymptomatic Close Contacts </vt:lpstr>
      <vt:lpstr>FOR STUDENTS: Isolation</vt:lpstr>
      <vt:lpstr>FOR STUDENTS: Symptomatic Individuals</vt:lpstr>
      <vt:lpstr>FOR STAFF: Protocols </vt:lpstr>
      <vt:lpstr>COVID-19 Symptoms for Schools, Childcare, and Children’s Recreational Camps/Programs</vt:lpstr>
      <vt:lpstr>Family-friendly Vaccine Clinics:   Opportunities to Support Students and their Families</vt:lpstr>
      <vt:lpstr>Introduction</vt:lpstr>
      <vt:lpstr>Mass Department of Public Health’s Vaccine Equity Initiative (VEI)</vt:lpstr>
      <vt:lpstr>Pediatric (5-11 years old) Vaccination Rates in VEI Communities </vt:lpstr>
      <vt:lpstr>Family-Friendly April School Vacation Clinics</vt:lpstr>
      <vt:lpstr>Daily 1st Dose Vaccines to Pediatric Populations within Brockton</vt:lpstr>
      <vt:lpstr>Opportunities to Support Family-Friendly Vaccine Clinics</vt:lpstr>
      <vt:lpstr>Opportunities to Support Family-Friendly Vaccine Clinics</vt:lpstr>
      <vt:lpstr>Opportunities to Support Family-Friendly Vaccine Clinics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Testing Update Webinar Slides, May 25, 2022</dc:title>
  <dc:creator>DESE</dc:creator>
  <cp:lastModifiedBy>Zou, Dong (EOE)</cp:lastModifiedBy>
  <cp:revision>8</cp:revision>
  <dcterms:created xsi:type="dcterms:W3CDTF">2020-08-17T18:45:14Z</dcterms:created>
  <dcterms:modified xsi:type="dcterms:W3CDTF">2022-05-25T17:32:54Z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25 2022</vt:lpwstr>
  </property>
</Properties>
</file>