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32"/>
  </p:notesMasterIdLst>
  <p:sldIdLst>
    <p:sldId id="256" r:id="rId6"/>
    <p:sldId id="476" r:id="rId7"/>
    <p:sldId id="473" r:id="rId8"/>
    <p:sldId id="478" r:id="rId9"/>
    <p:sldId id="465" r:id="rId10"/>
    <p:sldId id="259" r:id="rId11"/>
    <p:sldId id="466" r:id="rId12"/>
    <p:sldId id="472" r:id="rId13"/>
    <p:sldId id="467" r:id="rId14"/>
    <p:sldId id="479" r:id="rId15"/>
    <p:sldId id="296" r:id="rId16"/>
    <p:sldId id="263" r:id="rId17"/>
    <p:sldId id="471" r:id="rId18"/>
    <p:sldId id="264" r:id="rId19"/>
    <p:sldId id="480" r:id="rId20"/>
    <p:sldId id="282" r:id="rId21"/>
    <p:sldId id="290" r:id="rId22"/>
    <p:sldId id="297" r:id="rId23"/>
    <p:sldId id="474" r:id="rId24"/>
    <p:sldId id="475" r:id="rId25"/>
    <p:sldId id="470" r:id="rId26"/>
    <p:sldId id="469" r:id="rId27"/>
    <p:sldId id="291" r:id="rId28"/>
    <p:sldId id="481" r:id="rId29"/>
    <p:sldId id="276" r:id="rId30"/>
    <p:sldId id="279" r:id="rId31"/>
  </p:sldIdLst>
  <p:sldSz cx="12192000" cy="6858000"/>
  <p:notesSz cx="7010400" cy="9296400"/>
  <p:embeddedFontLst>
    <p:embeddedFont>
      <p:font typeface="等线" panose="02010600030101010101" pitchFamily="2" charset="-122"/>
      <p:regular r:id="rId33"/>
    </p:embeddedFont>
    <p:embeddedFont>
      <p:font typeface="游明朝" panose="02020400000000000000" pitchFamily="18" charset="-128"/>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Helvetica" panose="020B0604020202020204" pitchFamily="34" charset="0"/>
      <p:regular r:id="rId41"/>
      <p:bold r:id="rId42"/>
      <p:italic r:id="rId43"/>
      <p:boldItalic r:id="rId44"/>
    </p:embeddedFont>
    <p:embeddedFont>
      <p:font typeface="Quattrocento Sans" panose="020B0502050000020003" pitchFamily="34" charset="0"/>
      <p:regular r:id="rId45"/>
      <p:bold r:id="rId46"/>
      <p:italic r:id="rId47"/>
      <p:boldItalic r:id="rId48"/>
    </p:embeddedFont>
    <p:embeddedFont>
      <p:font typeface="Segoe UI" panose="020B0502040204020203" pitchFamily="34" charset="0"/>
      <p:regular r:id="rId49"/>
      <p:bold r:id="rId50"/>
      <p:italic r:id="rId51"/>
      <p:boldItalic r:id="rId52"/>
    </p:embeddedFont>
    <p:embeddedFont>
      <p:font typeface="Source Sans Pro" panose="020B0503030403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59" roundtripDataSignature="AMtx7mhnl/RQADFwi7SQE2KyOHYcDMGV9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 id="3" name="Parker, David (DESE)" initials="PD(" lastIdx="1" clrIdx="3">
    <p:extLst>
      <p:ext uri="{19B8F6BF-5375-455C-9EA6-DF929625EA0E}">
        <p15:presenceInfo xmlns:p15="http://schemas.microsoft.com/office/powerpoint/2012/main" userId="S::David.E.Parker@mass.gov::70c0a5eb-e20a-4050-97c3-e316bc4b765e" providerId="AD"/>
      </p:ext>
    </p:extLst>
  </p:cmAuthor>
  <p:cmAuthor id="4" name="Bhasin, Komal (DESE)" initials="B(" lastIdx="9" clrIdx="4">
    <p:extLst>
      <p:ext uri="{19B8F6BF-5375-455C-9EA6-DF929625EA0E}">
        <p15:presenceInfo xmlns:p15="http://schemas.microsoft.com/office/powerpoint/2012/main" userId="S::komal.bhasin@mass.gov::3beaabff-1c4e-4597-a37a-5cd400a3bc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01E"/>
    <a:srgbClr val="E79441"/>
    <a:srgbClr val="000000"/>
    <a:srgbClr val="ECA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01B22-DF6C-43CA-A047-E12D924B6FA3}" v="9" dt="2022-02-09T16:24:52.876"/>
    <p1510:client id="{9BB2A3C0-D148-7ED8-0EB6-FBB530A21681}" v="2" dt="2022-02-09T16:26:55.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81" d="100"/>
          <a:sy n="81" d="100"/>
        </p:scale>
        <p:origin x="90" y="3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font" Target="fonts/font17.fntdata"/><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 Karen (DESE)" userId="9354d49e-4dfd-4ce9-b667-0e4c7f7e9a89" providerId="ADAL" clId="{0A001B22-DF6C-43CA-A047-E12D924B6FA3}"/>
    <pc:docChg chg="undo custSel delSld modSld">
      <pc:chgData name="Johnston, Karen (DESE)" userId="9354d49e-4dfd-4ce9-b667-0e4c7f7e9a89" providerId="ADAL" clId="{0A001B22-DF6C-43CA-A047-E12D924B6FA3}" dt="2022-02-09T16:25:13.138" v="59"/>
      <pc:docMkLst>
        <pc:docMk/>
      </pc:docMkLst>
      <pc:sldChg chg="del">
        <pc:chgData name="Johnston, Karen (DESE)" userId="9354d49e-4dfd-4ce9-b667-0e4c7f7e9a89" providerId="ADAL" clId="{0A001B22-DF6C-43CA-A047-E12D924B6FA3}" dt="2022-02-09T16:04:08.823" v="5" actId="2696"/>
        <pc:sldMkLst>
          <pc:docMk/>
          <pc:sldMk cId="0" sldId="257"/>
        </pc:sldMkLst>
      </pc:sldChg>
      <pc:sldChg chg="modNotesTx">
        <pc:chgData name="Johnston, Karen (DESE)" userId="9354d49e-4dfd-4ce9-b667-0e4c7f7e9a89" providerId="ADAL" clId="{0A001B22-DF6C-43CA-A047-E12D924B6FA3}" dt="2022-02-09T16:16:21.783" v="34" actId="20577"/>
        <pc:sldMkLst>
          <pc:docMk/>
          <pc:sldMk cId="0" sldId="264"/>
        </pc:sldMkLst>
      </pc:sldChg>
      <pc:sldChg chg="del">
        <pc:chgData name="Johnston, Karen (DESE)" userId="9354d49e-4dfd-4ce9-b667-0e4c7f7e9a89" providerId="ADAL" clId="{0A001B22-DF6C-43CA-A047-E12D924B6FA3}" dt="2022-02-09T16:24:30.017" v="57" actId="2696"/>
        <pc:sldMkLst>
          <pc:docMk/>
          <pc:sldMk cId="0" sldId="269"/>
        </pc:sldMkLst>
      </pc:sldChg>
      <pc:sldChg chg="modSp mod modNotesTx">
        <pc:chgData name="Johnston, Karen (DESE)" userId="9354d49e-4dfd-4ce9-b667-0e4c7f7e9a89" providerId="ADAL" clId="{0A001B22-DF6C-43CA-A047-E12D924B6FA3}" dt="2022-02-09T16:24:54.845" v="58"/>
        <pc:sldMkLst>
          <pc:docMk/>
          <pc:sldMk cId="0" sldId="276"/>
        </pc:sldMkLst>
        <pc:spChg chg="mod">
          <ac:chgData name="Johnston, Karen (DESE)" userId="9354d49e-4dfd-4ce9-b667-0e4c7f7e9a89" providerId="ADAL" clId="{0A001B22-DF6C-43CA-A047-E12D924B6FA3}" dt="2022-02-09T15:32:52.256" v="4" actId="20577"/>
          <ac:spMkLst>
            <pc:docMk/>
            <pc:sldMk cId="0" sldId="276"/>
            <ac:spMk id="270" creationId="{00000000-0000-0000-0000-000000000000}"/>
          </ac:spMkLst>
        </pc:spChg>
      </pc:sldChg>
      <pc:sldChg chg="modNotesTx">
        <pc:chgData name="Johnston, Karen (DESE)" userId="9354d49e-4dfd-4ce9-b667-0e4c7f7e9a89" providerId="ADAL" clId="{0A001B22-DF6C-43CA-A047-E12D924B6FA3}" dt="2022-02-09T16:25:13.138" v="59"/>
        <pc:sldMkLst>
          <pc:docMk/>
          <pc:sldMk cId="2289681017" sldId="279"/>
        </pc:sldMkLst>
      </pc:sldChg>
      <pc:sldChg chg="modNotesTx">
        <pc:chgData name="Johnston, Karen (DESE)" userId="9354d49e-4dfd-4ce9-b667-0e4c7f7e9a89" providerId="ADAL" clId="{0A001B22-DF6C-43CA-A047-E12D924B6FA3}" dt="2022-02-09T16:18:25.265" v="38" actId="113"/>
        <pc:sldMkLst>
          <pc:docMk/>
          <pc:sldMk cId="3958641426" sldId="282"/>
        </pc:sldMkLst>
      </pc:sldChg>
      <pc:sldChg chg="modNotesTx">
        <pc:chgData name="Johnston, Karen (DESE)" userId="9354d49e-4dfd-4ce9-b667-0e4c7f7e9a89" providerId="ADAL" clId="{0A001B22-DF6C-43CA-A047-E12D924B6FA3}" dt="2022-02-09T16:15:22.311" v="22" actId="6549"/>
        <pc:sldMkLst>
          <pc:docMk/>
          <pc:sldMk cId="1922938084" sldId="296"/>
        </pc:sldMkLst>
      </pc:sldChg>
      <pc:sldChg chg="modNotesTx">
        <pc:chgData name="Johnston, Karen (DESE)" userId="9354d49e-4dfd-4ce9-b667-0e4c7f7e9a89" providerId="ADAL" clId="{0A001B22-DF6C-43CA-A047-E12D924B6FA3}" dt="2022-02-09T16:20:09.497" v="44" actId="20577"/>
        <pc:sldMkLst>
          <pc:docMk/>
          <pc:sldMk cId="3971032777" sldId="297"/>
        </pc:sldMkLst>
      </pc:sldChg>
      <pc:sldChg chg="modNotesTx">
        <pc:chgData name="Johnston, Karen (DESE)" userId="9354d49e-4dfd-4ce9-b667-0e4c7f7e9a89" providerId="ADAL" clId="{0A001B22-DF6C-43CA-A047-E12D924B6FA3}" dt="2022-02-09T16:06:56.282" v="13" actId="400"/>
        <pc:sldMkLst>
          <pc:docMk/>
          <pc:sldMk cId="3138454164" sldId="465"/>
        </pc:sldMkLst>
      </pc:sldChg>
      <pc:sldChg chg="modSp mod">
        <pc:chgData name="Johnston, Karen (DESE)" userId="9354d49e-4dfd-4ce9-b667-0e4c7f7e9a89" providerId="ADAL" clId="{0A001B22-DF6C-43CA-A047-E12D924B6FA3}" dt="2022-02-09T16:24:02.307" v="56" actId="20577"/>
        <pc:sldMkLst>
          <pc:docMk/>
          <pc:sldMk cId="1606216972" sldId="469"/>
        </pc:sldMkLst>
        <pc:spChg chg="mod">
          <ac:chgData name="Johnston, Karen (DESE)" userId="9354d49e-4dfd-4ce9-b667-0e4c7f7e9a89" providerId="ADAL" clId="{0A001B22-DF6C-43CA-A047-E12D924B6FA3}" dt="2022-02-09T16:24:02.307" v="56" actId="20577"/>
          <ac:spMkLst>
            <pc:docMk/>
            <pc:sldMk cId="1606216972" sldId="469"/>
            <ac:spMk id="3" creationId="{DAB83B95-F6DC-4419-AFA9-08CDFBC376D2}"/>
          </ac:spMkLst>
        </pc:spChg>
      </pc:sldChg>
      <pc:sldChg chg="modNotesTx">
        <pc:chgData name="Johnston, Karen (DESE)" userId="9354d49e-4dfd-4ce9-b667-0e4c7f7e9a89" providerId="ADAL" clId="{0A001B22-DF6C-43CA-A047-E12D924B6FA3}" dt="2022-02-09T16:15:38.672" v="26" actId="20577"/>
        <pc:sldMkLst>
          <pc:docMk/>
          <pc:sldMk cId="2250475921" sldId="471"/>
        </pc:sldMkLst>
      </pc:sldChg>
      <pc:sldChg chg="modNotesTx">
        <pc:chgData name="Johnston, Karen (DESE)" userId="9354d49e-4dfd-4ce9-b667-0e4c7f7e9a89" providerId="ADAL" clId="{0A001B22-DF6C-43CA-A047-E12D924B6FA3}" dt="2022-02-09T16:05:49.474" v="11" actId="6549"/>
        <pc:sldMkLst>
          <pc:docMk/>
          <pc:sldMk cId="1168297485" sldId="473"/>
        </pc:sldMkLst>
      </pc:sldChg>
      <pc:sldChg chg="modSp mod">
        <pc:chgData name="Johnston, Karen (DESE)" userId="9354d49e-4dfd-4ce9-b667-0e4c7f7e9a89" providerId="ADAL" clId="{0A001B22-DF6C-43CA-A047-E12D924B6FA3}" dt="2022-02-09T16:20:33.121" v="49" actId="20577"/>
        <pc:sldMkLst>
          <pc:docMk/>
          <pc:sldMk cId="3029239182" sldId="474"/>
        </pc:sldMkLst>
        <pc:spChg chg="mod">
          <ac:chgData name="Johnston, Karen (DESE)" userId="9354d49e-4dfd-4ce9-b667-0e4c7f7e9a89" providerId="ADAL" clId="{0A001B22-DF6C-43CA-A047-E12D924B6FA3}" dt="2022-02-09T16:20:33.121" v="49" actId="20577"/>
          <ac:spMkLst>
            <pc:docMk/>
            <pc:sldMk cId="3029239182" sldId="474"/>
            <ac:spMk id="4" creationId="{59053E23-9108-4AD6-BAF1-C41A25568C8D}"/>
          </ac:spMkLst>
        </pc:spChg>
      </pc:sldChg>
      <pc:sldChg chg="modSp mod">
        <pc:chgData name="Johnston, Karen (DESE)" userId="9354d49e-4dfd-4ce9-b667-0e4c7f7e9a89" providerId="ADAL" clId="{0A001B22-DF6C-43CA-A047-E12D924B6FA3}" dt="2022-02-09T16:20:41.564" v="54" actId="20577"/>
        <pc:sldMkLst>
          <pc:docMk/>
          <pc:sldMk cId="1198368063" sldId="475"/>
        </pc:sldMkLst>
        <pc:spChg chg="mod">
          <ac:chgData name="Johnston, Karen (DESE)" userId="9354d49e-4dfd-4ce9-b667-0e4c7f7e9a89" providerId="ADAL" clId="{0A001B22-DF6C-43CA-A047-E12D924B6FA3}" dt="2022-02-09T16:20:41.564" v="54" actId="20577"/>
          <ac:spMkLst>
            <pc:docMk/>
            <pc:sldMk cId="1198368063" sldId="475"/>
            <ac:spMk id="4" creationId="{59053E23-9108-4AD6-BAF1-C41A25568C8D}"/>
          </ac:spMkLst>
        </pc:spChg>
      </pc:sldChg>
      <pc:sldChg chg="modNotesTx">
        <pc:chgData name="Johnston, Karen (DESE)" userId="9354d49e-4dfd-4ce9-b667-0e4c7f7e9a89" providerId="ADAL" clId="{0A001B22-DF6C-43CA-A047-E12D924B6FA3}" dt="2022-02-09T16:05:23.985" v="9" actId="20577"/>
        <pc:sldMkLst>
          <pc:docMk/>
          <pc:sldMk cId="866706435" sldId="476"/>
        </pc:sldMkLst>
      </pc:sldChg>
      <pc:sldMasterChg chg="delSldLayout">
        <pc:chgData name="Johnston, Karen (DESE)" userId="9354d49e-4dfd-4ce9-b667-0e4c7f7e9a89" providerId="ADAL" clId="{0A001B22-DF6C-43CA-A047-E12D924B6FA3}" dt="2022-02-09T16:24:30.017" v="57" actId="2696"/>
        <pc:sldMasterMkLst>
          <pc:docMk/>
          <pc:sldMasterMk cId="0" sldId="2147483648"/>
        </pc:sldMasterMkLst>
        <pc:sldLayoutChg chg="del">
          <pc:chgData name="Johnston, Karen (DESE)" userId="9354d49e-4dfd-4ce9-b667-0e4c7f7e9a89" providerId="ADAL" clId="{0A001B22-DF6C-43CA-A047-E12D924B6FA3}" dt="2022-02-09T16:24:30.017" v="57" actId="2696"/>
          <pc:sldLayoutMkLst>
            <pc:docMk/>
            <pc:sldMasterMk cId="0" sldId="2147483648"/>
            <pc:sldLayoutMk cId="4002466777" sldId="2147483737"/>
          </pc:sldLayoutMkLst>
        </pc:sldLayoutChg>
      </pc:sldMasterChg>
      <pc:sldMasterChg chg="delSldLayout">
        <pc:chgData name="Johnston, Karen (DESE)" userId="9354d49e-4dfd-4ce9-b667-0e4c7f7e9a89" providerId="ADAL" clId="{0A001B22-DF6C-43CA-A047-E12D924B6FA3}" dt="2022-02-09T16:04:08.823" v="5" actId="2696"/>
        <pc:sldMasterMkLst>
          <pc:docMk/>
          <pc:sldMasterMk cId="2460954070" sldId="2147483660"/>
        </pc:sldMasterMkLst>
        <pc:sldLayoutChg chg="del">
          <pc:chgData name="Johnston, Karen (DESE)" userId="9354d49e-4dfd-4ce9-b667-0e4c7f7e9a89" providerId="ADAL" clId="{0A001B22-DF6C-43CA-A047-E12D924B6FA3}" dt="2022-02-09T16:04:08.823" v="5" actId="2696"/>
          <pc:sldLayoutMkLst>
            <pc:docMk/>
            <pc:sldMasterMk cId="2460954070" sldId="2147483660"/>
            <pc:sldLayoutMk cId="3387120609" sldId="2147483736"/>
          </pc:sldLayoutMkLst>
        </pc:sldLayoutChg>
      </pc:sldMasterChg>
    </pc:docChg>
  </pc:docChgLst>
  <pc:docChgLst>
    <pc:chgData name="Johnston, Karen (DESE)" userId="S::karen.s.johnston@mass.gov::9354d49e-4dfd-4ce9-b667-0e4c7f7e9a89" providerId="AD" clId="Web-{F7EB1858-9BFB-474A-2000-5AF655423813}"/>
    <pc:docChg chg="modSld">
      <pc:chgData name="Johnston, Karen (DESE)" userId="S::karen.s.johnston@mass.gov::9354d49e-4dfd-4ce9-b667-0e4c7f7e9a89" providerId="AD" clId="Web-{F7EB1858-9BFB-474A-2000-5AF655423813}" dt="2022-02-03T20:37:43.450" v="81" actId="20577"/>
      <pc:docMkLst>
        <pc:docMk/>
      </pc:docMkLst>
      <pc:sldChg chg="modSp">
        <pc:chgData name="Johnston, Karen (DESE)" userId="S::karen.s.johnston@mass.gov::9354d49e-4dfd-4ce9-b667-0e4c7f7e9a89" providerId="AD" clId="Web-{F7EB1858-9BFB-474A-2000-5AF655423813}" dt="2022-02-03T20:32:49.977" v="73" actId="20577"/>
        <pc:sldMkLst>
          <pc:docMk/>
          <pc:sldMk cId="0" sldId="276"/>
        </pc:sldMkLst>
        <pc:spChg chg="mod">
          <ac:chgData name="Johnston, Karen (DESE)" userId="S::karen.s.johnston@mass.gov::9354d49e-4dfd-4ce9-b667-0e4c7f7e9a89" providerId="AD" clId="Web-{F7EB1858-9BFB-474A-2000-5AF655423813}" dt="2022-02-03T20:32:49.977" v="73" actId="20577"/>
          <ac:spMkLst>
            <pc:docMk/>
            <pc:sldMk cId="0" sldId="276"/>
            <ac:spMk id="270" creationId="{00000000-0000-0000-0000-000000000000}"/>
          </ac:spMkLst>
        </pc:spChg>
      </pc:sldChg>
      <pc:sldChg chg="modSp">
        <pc:chgData name="Johnston, Karen (DESE)" userId="S::karen.s.johnston@mass.gov::9354d49e-4dfd-4ce9-b667-0e4c7f7e9a89" providerId="AD" clId="Web-{F7EB1858-9BFB-474A-2000-5AF655423813}" dt="2022-02-03T20:37:43.450" v="81" actId="20577"/>
        <pc:sldMkLst>
          <pc:docMk/>
          <pc:sldMk cId="3270430398" sldId="291"/>
        </pc:sldMkLst>
        <pc:spChg chg="mod">
          <ac:chgData name="Johnston, Karen (DESE)" userId="S::karen.s.johnston@mass.gov::9354d49e-4dfd-4ce9-b667-0e4c7f7e9a89" providerId="AD" clId="Web-{F7EB1858-9BFB-474A-2000-5AF655423813}" dt="2022-02-03T20:30:22.397" v="71" actId="20577"/>
          <ac:spMkLst>
            <pc:docMk/>
            <pc:sldMk cId="3270430398" sldId="291"/>
            <ac:spMk id="2" creationId="{271919EE-A6A2-4760-94E9-CB0B11C3880E}"/>
          </ac:spMkLst>
        </pc:spChg>
        <pc:spChg chg="mod">
          <ac:chgData name="Johnston, Karen (DESE)" userId="S::karen.s.johnston@mass.gov::9354d49e-4dfd-4ce9-b667-0e4c7f7e9a89" providerId="AD" clId="Web-{F7EB1858-9BFB-474A-2000-5AF655423813}" dt="2022-02-03T20:37:43.450" v="81" actId="20577"/>
          <ac:spMkLst>
            <pc:docMk/>
            <pc:sldMk cId="3270430398" sldId="291"/>
            <ac:spMk id="3" creationId="{AF528A31-07E0-4D50-8269-9632D29E288C}"/>
          </ac:spMkLst>
        </pc:spChg>
      </pc:sldChg>
    </pc:docChg>
  </pc:docChgLst>
  <pc:docChgLst>
    <pc:chgData name="Johnston, Karen (DESE)" userId="S::karen.s.johnston@mass.gov::9354d49e-4dfd-4ce9-b667-0e4c7f7e9a89" providerId="AD" clId="Web-{9BB2A3C0-D148-7ED8-0EB6-FBB530A21681}"/>
    <pc:docChg chg="modSld">
      <pc:chgData name="Johnston, Karen (DESE)" userId="S::karen.s.johnston@mass.gov::9354d49e-4dfd-4ce9-b667-0e4c7f7e9a89" providerId="AD" clId="Web-{9BB2A3C0-D148-7ED8-0EB6-FBB530A21681}" dt="2022-02-09T16:27:28.864" v="3"/>
      <pc:docMkLst>
        <pc:docMk/>
      </pc:docMkLst>
      <pc:sldChg chg="modSp">
        <pc:chgData name="Johnston, Karen (DESE)" userId="S::karen.s.johnston@mass.gov::9354d49e-4dfd-4ce9-b667-0e4c7f7e9a89" providerId="AD" clId="Web-{9BB2A3C0-D148-7ED8-0EB6-FBB530A21681}" dt="2022-02-09T16:26:55.895" v="1" actId="20577"/>
        <pc:sldMkLst>
          <pc:docMk/>
          <pc:sldMk cId="0" sldId="256"/>
        </pc:sldMkLst>
        <pc:spChg chg="mod">
          <ac:chgData name="Johnston, Karen (DESE)" userId="S::karen.s.johnston@mass.gov::9354d49e-4dfd-4ce9-b667-0e4c7f7e9a89" providerId="AD" clId="Web-{9BB2A3C0-D148-7ED8-0EB6-FBB530A21681}" dt="2022-02-09T16:26:55.895" v="1" actId="20577"/>
          <ac:spMkLst>
            <pc:docMk/>
            <pc:sldMk cId="0" sldId="256"/>
            <ac:spMk id="96" creationId="{00000000-0000-0000-0000-000000000000}"/>
          </ac:spMkLst>
        </pc:spChg>
      </pc:sldChg>
      <pc:sldChg chg="modNotes">
        <pc:chgData name="Johnston, Karen (DESE)" userId="S::karen.s.johnston@mass.gov::9354d49e-4dfd-4ce9-b667-0e4c7f7e9a89" providerId="AD" clId="Web-{9BB2A3C0-D148-7ED8-0EB6-FBB530A21681}" dt="2022-02-09T16:27:28.864" v="3"/>
        <pc:sldMkLst>
          <pc:docMk/>
          <pc:sldMk cId="0"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2909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ew.officeapps.live.com/op/view.aspx?src=https%3A%2F%2Fwww.doe.mass.edu%2Fsoa%2Fguidance.docx&amp;wdOrigin=BROWSELINK"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doe.mass.edu/soa/resources.html" TargetMode="External"/><Relationship Id="rId4" Type="http://schemas.openxmlformats.org/officeDocument/2006/relationships/hyperlink" Target="https://view.officeapps.live.com/op/view.aspx?src=https%3A%2F%2Fwww.doe.mass.edu%2Fsoa%2Fevidence-based-program-area.docx&amp;wdOrigin=BROWSELIN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doe.mass.edu/soa/resource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oe.mass.edu/soa/resources.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mailto:SOAplans@mass.gov" TargetMode="External"/><Relationship Id="rId4" Type="http://schemas.openxmlformats.org/officeDocument/2006/relationships/hyperlink" Target="https://www.doe.mass.edu/soa/plans.htm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legislature.gov/Laws/SessionLaws/Acts/2019/Chapter13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8ef2e9a8_2_0:notes"/>
          <p:cNvSpPr txBox="1">
            <a:spLocks noGrp="1"/>
          </p:cNvSpPr>
          <p:nvPr>
            <p:ph type="body" idx="1"/>
          </p:nvPr>
        </p:nvSpPr>
        <p:spPr>
          <a:xfrm>
            <a:off x="701040" y="4473898"/>
            <a:ext cx="5608200" cy="36603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2" name="Google Shape;82;g6e8ef2e9a8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A2E728D-FE57-48CC-8FD7-206595285E9D}" type="slidenum">
              <a:rPr lang="en-US"/>
              <a:t>10</a:t>
            </a:fld>
            <a:endParaRPr lang="en-US"/>
          </a:p>
        </p:txBody>
      </p:sp>
    </p:spTree>
    <p:extLst>
      <p:ext uri="{BB962C8B-B14F-4D97-AF65-F5344CB8AC3E}">
        <p14:creationId xmlns:p14="http://schemas.microsoft.com/office/powerpoint/2010/main" val="2980395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This year we are adding some program areas that were included in ESSER III applications that we thought were important to include.   We have also, separated some categories that were combined last year into distinct categories, and we have substantially expanded one category that was very narrowly focused .  </a:t>
            </a:r>
          </a:p>
          <a:p>
            <a:pPr algn="l" rtl="0" fontAlgn="base"/>
            <a:endParaRPr lang="en-US" sz="16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Two that you may recognize from the ESSER III applications are the new evidence-based program areas that you see in green text.  These are:   </a:t>
            </a:r>
          </a:p>
          <a:p>
            <a:pPr algn="l" rtl="0" fontAlgn="base"/>
            <a:endParaRPr lang="en-US" sz="1600" b="0" i="0" dirty="0">
              <a:solidFill>
                <a:srgbClr val="000000"/>
              </a:solidFill>
              <a:effectLst/>
              <a:latin typeface="Calibri" panose="020F0502020204030204" pitchFamily="34" charset="0"/>
            </a:endParaRPr>
          </a:p>
          <a:p>
            <a:pPr lvl="1"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Culturally responsive teaching and other strategies that create equitable and culturally responsive learning environments for students, and </a:t>
            </a:r>
          </a:p>
          <a:p>
            <a:pPr lvl="1"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Language support programs, including dual language (DL) and transitional bilingual education (TBE) programs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We see these as important additions.  The culturally responsive teaching and other strategies program area is particularly germane to SOA plans, as we challenge ourselves as a state and at the district and school level to close gaps in learning experiences for students from historically underserved populations.  The second elevates the important role of asset-based language support programs, particularly for our students who are English learners. </a:t>
            </a:r>
            <a:endParaRPr lang="en-US" sz="16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Moving on to reconfigured evidence-based program areas: </a:t>
            </a:r>
            <a:endParaRPr lang="en-US" sz="1600" b="0" i="0" dirty="0">
              <a:solidFill>
                <a:srgbClr val="000000"/>
              </a:solidFill>
              <a:effectLst/>
              <a:latin typeface="Calibri" panose="020F0502020204030204" pitchFamily="34" charset="0"/>
            </a:endParaRPr>
          </a:p>
          <a:p>
            <a:pPr lvl="1"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Expanded learning time for students</a:t>
            </a:r>
            <a:r>
              <a:rPr lang="en-US" sz="1800" b="0" i="0" dirty="0">
                <a:solidFill>
                  <a:srgbClr val="000000"/>
                </a:solidFill>
                <a:effectLst/>
                <a:latin typeface="Calibri" panose="020F0502020204030204" pitchFamily="34" charset="0"/>
              </a:rPr>
              <a:t> was included in the original SOA legislation. Key building blocks of ELT programs were pulled apart and incorporated into several different evidence-based program areas last year; we opted to give it its own category this year. </a:t>
            </a:r>
          </a:p>
          <a:p>
            <a:pPr lvl="1"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next two program areas –were combined into a single category last year.  We opted to separate them because each has its own independent evidence-base and serve different functions </a:t>
            </a:r>
          </a:p>
          <a:p>
            <a:pPr lvl="1"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Well-implemented teaming structures play a key role at the district, school and teacher/support team level in building collaborative environments that use the continuous cycle of improvement to do things like improve instruction, monitor and support the implementation of strategies/curriculum, support distributed leadership in districts and schools </a:t>
            </a:r>
          </a:p>
          <a:p>
            <a:pPr lvl="1"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Arts, enrichment, languages, athletics, and elective courses are often the first courses to get cut when budgets are tight or when a school shows up as a school in need of targeted/focused support in DESE’s accountability system.  These types of cuts disproportionally impact students of color, English learners, and students living in economically distressed communities – and there is a research and evidence base that demonstrates meaningful positive impacts on students’ social emotional learning, academic achievement, and art learning  </a:t>
            </a:r>
            <a:endParaRPr lang="en-US" sz="1600" b="0" i="0" dirty="0">
              <a:solidFill>
                <a:srgbClr val="000000"/>
              </a:solidFill>
              <a:effectLst/>
              <a:latin typeface="Calibri" panose="020F0502020204030204" pitchFamily="34" charset="0"/>
            </a:endParaRPr>
          </a:p>
          <a:p>
            <a:pPr lvl="1"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a:t>
            </a:r>
            <a:r>
              <a:rPr lang="en-US" sz="1800" b="1" i="0" dirty="0">
                <a:solidFill>
                  <a:srgbClr val="000000"/>
                </a:solidFill>
                <a:effectLst/>
                <a:latin typeface="Calibri" panose="020F0502020204030204" pitchFamily="34" charset="0"/>
              </a:rPr>
              <a:t>Developing effective family-school partnerships</a:t>
            </a:r>
            <a:r>
              <a:rPr lang="en-US" sz="1800" b="0" i="0" dirty="0">
                <a:solidFill>
                  <a:srgbClr val="000000"/>
                </a:solidFill>
                <a:effectLst/>
                <a:latin typeface="Calibri" panose="020F0502020204030204" pitchFamily="34" charset="0"/>
              </a:rPr>
              <a:t> program area dramatically expands what was a relatively narrow focus on developing home school relationships through parent/teacher visiting programs.  We know many districts are focusing on these kinds of partnerships and wanted to expanded it so that we could capture the many other important kinds of partnering that are going on. </a:t>
            </a:r>
          </a:p>
          <a:p>
            <a:endParaRPr lang="en-US" dirty="0"/>
          </a:p>
        </p:txBody>
      </p:sp>
      <p:sp>
        <p:nvSpPr>
          <p:cNvPr id="4" name="Slide Number Placeholder 3"/>
          <p:cNvSpPr>
            <a:spLocks noGrp="1"/>
          </p:cNvSpPr>
          <p:nvPr>
            <p:ph type="sldNum" sz="quarter" idx="5"/>
          </p:nvPr>
        </p:nvSpPr>
        <p:spPr/>
        <p:txBody>
          <a:bodyPr/>
          <a:lstStyle/>
          <a:p>
            <a:fld id="{691A9871-08E0-4B9F-B96B-9644B519DE4D}" type="slidenum">
              <a:rPr lang="en-US" smtClean="0"/>
              <a:t>11</a:t>
            </a:fld>
            <a:endParaRPr lang="en-US"/>
          </a:p>
        </p:txBody>
      </p:sp>
    </p:spTree>
    <p:extLst>
      <p:ext uri="{BB962C8B-B14F-4D97-AF65-F5344CB8AC3E}">
        <p14:creationId xmlns:p14="http://schemas.microsoft.com/office/powerpoint/2010/main" val="133781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e8ef2e9a8_2_1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6e8ef2e9a8_2_1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next three slides list all 21 of the evidence-based program areas.  I won’t read through all of them now, but we did want you to see that evidence-based program areas continue to be organized in four broad areas:  </a:t>
            </a:r>
            <a:r>
              <a:rPr lang="en-US" sz="1800" b="1">
                <a:effectLst/>
                <a:latin typeface="Calibri" panose="020F0502020204030204" pitchFamily="34" charset="0"/>
                <a:ea typeface="Calibri" panose="020F0502020204030204" pitchFamily="34" charset="0"/>
                <a:cs typeface="Times New Roman" panose="02020603050405020304" pitchFamily="18" charset="0"/>
              </a:rPr>
              <a:t>Enhanced Core Instruction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a:p>
        </p:txBody>
      </p:sp>
      <p:sp>
        <p:nvSpPr>
          <p:cNvPr id="148" name="Google Shape;148;g6e8ef2e9a8_2_1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e8ef2e9a8_2_1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6e8ef2e9a8_2_1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Targeted Student Supports, and Talent Development</a:t>
            </a:r>
            <a:endParaRPr dirty="0"/>
          </a:p>
        </p:txBody>
      </p:sp>
      <p:sp>
        <p:nvSpPr>
          <p:cNvPr id="148" name="Google Shape;148;g6e8ef2e9a8_2_1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extLst>
      <p:ext uri="{BB962C8B-B14F-4D97-AF65-F5344CB8AC3E}">
        <p14:creationId xmlns:p14="http://schemas.microsoft.com/office/powerpoint/2010/main" val="145643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e8ef2e9a8_2_1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6e8ef2e9a8_2_19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algn="l" rtl="0" fontAlgn="base"/>
            <a:r>
              <a:rPr lang="en-US" sz="1800" b="0" i="0" dirty="0">
                <a:solidFill>
                  <a:srgbClr val="000000"/>
                </a:solidFill>
                <a:effectLst/>
                <a:latin typeface="Calibri" panose="020F0502020204030204" pitchFamily="34" charset="0"/>
              </a:rPr>
              <a:t>and </a:t>
            </a:r>
            <a:r>
              <a:rPr lang="en-US" sz="1800" b="1" i="0" dirty="0">
                <a:solidFill>
                  <a:srgbClr val="000000"/>
                </a:solidFill>
                <a:effectLst/>
                <a:latin typeface="Calibri" panose="020F0502020204030204" pitchFamily="34" charset="0"/>
              </a:rPr>
              <a:t>Conditions for Student Success.  </a:t>
            </a:r>
            <a:r>
              <a:rPr lang="en-US" sz="1800" b="0" i="0" dirty="0">
                <a:solidFill>
                  <a:srgbClr val="000000"/>
                </a:solidFill>
                <a:effectLst/>
                <a:latin typeface="Calibri" panose="020F0502020204030204" pitchFamily="34" charset="0"/>
              </a:rPr>
              <a:t>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While we’re on this slide, I do want to mention that we changed the name of one program area – last year number 16 was known as</a:t>
            </a:r>
            <a:r>
              <a:rPr lang="en-US" sz="1800" b="1" i="0" dirty="0">
                <a:solidFill>
                  <a:srgbClr val="000000"/>
                </a:solidFill>
                <a:effectLst/>
                <a:latin typeface="Calibri" panose="020F0502020204030204" pitchFamily="34" charset="0"/>
              </a:rPr>
              <a:t>:  Increased personnel and services to support holistic student needs</a:t>
            </a:r>
            <a:r>
              <a:rPr lang="en-US" sz="1800" b="0" i="0" dirty="0">
                <a:solidFill>
                  <a:srgbClr val="000000"/>
                </a:solidFill>
                <a:effectLst/>
                <a:latin typeface="Calibri" panose="020F0502020204030204" pitchFamily="34" charset="0"/>
              </a:rPr>
              <a:t>; this year it’s been renamed </a:t>
            </a:r>
            <a:r>
              <a:rPr lang="en-US" sz="1800" b="1" i="0" dirty="0">
                <a:solidFill>
                  <a:srgbClr val="000000"/>
                </a:solidFill>
                <a:effectLst/>
                <a:latin typeface="Calibri" panose="020F0502020204030204" pitchFamily="34" charset="0"/>
              </a:rPr>
              <a:t> Expanding capacity to address social emotional learning and mental health needs of students and families </a:t>
            </a:r>
            <a:r>
              <a:rPr lang="en-US" sz="1800" b="0" i="0" dirty="0">
                <a:solidFill>
                  <a:srgbClr val="000000"/>
                </a:solidFill>
                <a:effectLst/>
                <a:latin typeface="Calibri" panose="020F0502020204030204" pitchFamily="34" charset="0"/>
              </a:rPr>
              <a:t> to reflect the elevated focus on social emotional learning and mental health needs of students and families since the pandemic started.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full list of evidence-based practice areas, organized by category, appears at the beginning of the </a:t>
            </a:r>
            <a:r>
              <a:rPr lang="en-US" sz="1800" b="0" i="0" u="sng" strike="noStrike" dirty="0">
                <a:solidFill>
                  <a:srgbClr val="0563C1"/>
                </a:solidFill>
                <a:effectLst/>
                <a:latin typeface="Calibri" panose="020F0502020204030204" pitchFamily="34" charset="0"/>
                <a:hlinkClick r:id="rId3"/>
              </a:rPr>
              <a:t>SOA guidance document for developing and submitting SOA plans</a:t>
            </a:r>
            <a:r>
              <a:rPr lang="en-US" sz="1800" b="0" i="0" dirty="0">
                <a:solidFill>
                  <a:srgbClr val="000000"/>
                </a:solidFill>
                <a:effectLst/>
                <a:latin typeface="Calibri" panose="020F0502020204030204" pitchFamily="34" charset="0"/>
              </a:rPr>
              <a:t> and at the beginning of the </a:t>
            </a:r>
            <a:r>
              <a:rPr lang="en-US" sz="1800" b="0" i="0" u="sng" strike="noStrike" dirty="0">
                <a:solidFill>
                  <a:srgbClr val="0563C1"/>
                </a:solidFill>
                <a:effectLst/>
                <a:latin typeface="Calibri" panose="020F0502020204030204" pitchFamily="34" charset="0"/>
                <a:hlinkClick r:id="rId4"/>
              </a:rPr>
              <a:t>SOA evidence-based program description resource</a:t>
            </a:r>
            <a:r>
              <a:rPr lang="en-US" sz="1800" b="0" i="0" dirty="0">
                <a:solidFill>
                  <a:srgbClr val="000000"/>
                </a:solidFill>
                <a:effectLst/>
                <a:latin typeface="Calibri" panose="020F0502020204030204" pitchFamily="34" charset="0"/>
              </a:rPr>
              <a:t>, both of which are posted on our </a:t>
            </a:r>
            <a:r>
              <a:rPr lang="en-US" sz="1800" b="0" i="0" u="sng" strike="noStrike" dirty="0">
                <a:solidFill>
                  <a:srgbClr val="0563C1"/>
                </a:solidFill>
                <a:effectLst/>
                <a:latin typeface="Calibri" panose="020F0502020204030204" pitchFamily="34" charset="0"/>
                <a:hlinkClick r:id="rId5"/>
              </a:rPr>
              <a:t>SOA District Resources page.</a:t>
            </a:r>
            <a:r>
              <a:rPr lang="en-US" sz="1800" b="0" i="0" dirty="0">
                <a:solidFill>
                  <a:srgbClr val="000000"/>
                </a:solidFill>
                <a:effectLst/>
                <a:latin typeface="Calibri" panose="020F0502020204030204" pitchFamily="34" charset="0"/>
              </a:rPr>
              <a:t>  This resource includes a 1-2 page summary for each evidence-based program area that highlights the evidence-base, high quality program components and/or implementation considerations, and contact information for who you can reach out to at DESE if you have any questions.  </a:t>
            </a:r>
            <a:endParaRPr lang="en-US" sz="2800" b="0" i="0" dirty="0">
              <a:solidFill>
                <a:srgbClr val="000000"/>
              </a:solidFill>
              <a:effectLst/>
              <a:latin typeface="Segoe UI" panose="020B0502040204020203" pitchFamily="34" charset="0"/>
            </a:endParaRPr>
          </a:p>
        </p:txBody>
      </p:sp>
      <p:sp>
        <p:nvSpPr>
          <p:cNvPr id="159" name="Google Shape;159;g6e8ef2e9a8_2_19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Now we’ll look at some features of this year’s plan amendment template. A link to the template with login information was sent to superintendents on December 10.</a:t>
            </a:r>
          </a:p>
          <a:p>
            <a:endParaRPr lang="en-US">
              <a:cs typeface="Calibri"/>
            </a:endParaRPr>
          </a:p>
        </p:txBody>
      </p:sp>
      <p:sp>
        <p:nvSpPr>
          <p:cNvPr id="4" name="Slide Number Placeholder 3"/>
          <p:cNvSpPr>
            <a:spLocks noGrp="1"/>
          </p:cNvSpPr>
          <p:nvPr>
            <p:ph type="sldNum" sz="quarter" idx="5"/>
          </p:nvPr>
        </p:nvSpPr>
        <p:spPr/>
        <p:txBody>
          <a:bodyPr/>
          <a:lstStyle/>
          <a:p>
            <a:fld id="{9A2E728D-FE57-48CC-8FD7-206595285E9D}" type="slidenum">
              <a:rPr lang="en-US"/>
              <a:t>15</a:t>
            </a:fld>
            <a:endParaRPr lang="en-US"/>
          </a:p>
        </p:txBody>
      </p:sp>
    </p:spTree>
    <p:extLst>
      <p:ext uri="{BB962C8B-B14F-4D97-AF65-F5344CB8AC3E}">
        <p14:creationId xmlns:p14="http://schemas.microsoft.com/office/powerpoint/2010/main" val="3144428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We’ve designed the plan amendment template to streamline the submission process. We’ve incorporated disaggregated data from each district into the template to get the process started. All data in the template is public data, but we’re putting it at your fingertips for your convenience. We’re listing the student groups you selected in your original plan, and the evidence-based programs you identified as your opportunity gap-closing measures. Where it was possible, we’ve included narrative portions of your original plan, which you can edit as appropriate or leave as-is. Finally, we’ve listed the district’s ESSER allocation and Chapter 70 increase amount for this year so you have those numbers readily available.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FF0000"/>
                </a:solidFill>
                <a:effectLst/>
                <a:latin typeface="Calibri" panose="020F0502020204030204" pitchFamily="34" charset="0"/>
              </a:rPr>
              <a:t>Long form districts will be pleased to know that all of your budget information can be submitted right into the template, so you won’t need to submit an additional budget form.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It may be helpful for you to know that if you don’t complete your amendment entries in a single sitting, you’ll be able to go back in later to pick up where you left off.  You can save your progress by clicking the “Save and continue later” feature that appears at the top right of every page.   </a:t>
            </a:r>
            <a:endParaRPr lang="en-US" sz="28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2953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800" dirty="0">
                <a:effectLst/>
                <a:latin typeface="Calibri" panose="020F0502020204030204" pitchFamily="34" charset="0"/>
                <a:ea typeface="Calibri" panose="020F0502020204030204" pitchFamily="34" charset="0"/>
                <a:cs typeface="Times New Roman" panose="02020603050405020304" pitchFamily="18" charset="0"/>
              </a:rPr>
              <a:t>Let’s take a look at some screenshots from the template. Here you see the data display with percentages of MCAS proficiency, graduation rate, chronic absenteeism and advanced course completion by student groups. Notice that under the MCAS and Year headings are dropdown menus. These will function right in the template to allow you to look across multiple years and grade levels. I want to note that some data is not available for every year, so if something seems to be missing it’s likely because it hasn’t been collected or published for that year.</a:t>
            </a:r>
          </a:p>
          <a:p>
            <a:pPr marL="0" indent="0"/>
            <a:endParaRPr lang="en-US" sz="1800" dirty="0">
              <a:effectLst/>
              <a:latin typeface="Calibri" panose="020F0502020204030204" pitchFamily="34" charset="0"/>
              <a:cs typeface="Times New Roman" panose="02020603050405020304" pitchFamily="18" charset="0"/>
            </a:endParaRPr>
          </a:p>
          <a:p>
            <a:pPr marL="0" indent="0"/>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346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This year we have made a key change to how we ask districts provide budget information on how they are funding the Evidence-Based Practices in their plans in order to make it more consistent with what the legislation calls for.  </a:t>
            </a:r>
          </a:p>
          <a:p>
            <a:pPr algn="l" rtl="0" fontAlgn="base"/>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ea typeface="游明朝" panose="02020400000000000000" pitchFamily="18" charset="-128"/>
              </a:rPr>
              <a:t>Last year the budget tables essentially asked districts to focus on how they planned to use  additional Chapter 70 funds to support selected evidence-based practices. </a:t>
            </a:r>
            <a:endParaRPr lang="en-US" sz="1800" b="0" i="0" dirty="0">
              <a:solidFill>
                <a:srgbClr val="000000"/>
              </a:solidFill>
              <a:effectLst/>
              <a:latin typeface="游明朝" panose="02020400000000000000" pitchFamily="18" charset="-128"/>
              <a:ea typeface="游明朝" panose="02020400000000000000" pitchFamily="18" charset="-128"/>
            </a:endParaRP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This </a:t>
            </a:r>
            <a:r>
              <a:rPr lang="en-US" sz="1800" b="0" i="1" dirty="0">
                <a:solidFill>
                  <a:srgbClr val="000000"/>
                </a:solidFill>
                <a:effectLst/>
                <a:latin typeface="Calibri" panose="020F0502020204030204" pitchFamily="34" charset="0"/>
              </a:rPr>
              <a:t>unintentionally </a:t>
            </a:r>
            <a:r>
              <a:rPr lang="en-US" sz="1800" b="0" i="0" dirty="0">
                <a:solidFill>
                  <a:srgbClr val="000000"/>
                </a:solidFill>
                <a:effectLst/>
                <a:latin typeface="Calibri" panose="020F0502020204030204" pitchFamily="34" charset="0"/>
              </a:rPr>
              <a:t>left some districts with the impression that they only needed to tell us how additional chapter 70 funding was being spent.  This left some districts treating their plans and budgets more like a grant.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We compounded this misconception for long form districts by setting minimum targets for what proportion of additional funds should be spend on evidence-based program areas.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Although the written guidance instructed districts to provide additional information in their narratives about how other funding streams would support implementation, that message was missed by many districts.   </a:t>
            </a:r>
            <a:endParaRPr lang="en-US" sz="2800" b="0" i="0" dirty="0">
              <a:solidFill>
                <a:srgbClr val="000000"/>
              </a:solidFill>
              <a:effectLst/>
              <a:latin typeface="Segoe UI" panose="020B0502040204020203"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This year districts are being more explicitly asked: </a:t>
            </a:r>
            <a:endParaRPr lang="en-US" sz="2800" b="0" i="0" dirty="0">
              <a:solidFill>
                <a:srgbClr val="000000"/>
              </a:solidFill>
              <a:effectLst/>
              <a:latin typeface="Segoe UI" panose="020B0502040204020203" pitchFamily="34" charset="0"/>
            </a:endParaRPr>
          </a:p>
          <a:p>
            <a:pPr algn="l" rtl="0" fontAlgn="base"/>
            <a:endParaRPr lang="en-US" sz="1800" b="1" i="1" dirty="0">
              <a:solidFill>
                <a:srgbClr val="000000"/>
              </a:solidFill>
              <a:effectLst/>
              <a:latin typeface="Calibri" panose="020F0502020204030204" pitchFamily="34" charset="0"/>
            </a:endParaRPr>
          </a:p>
          <a:p>
            <a:pPr algn="l" rtl="0" fontAlgn="base"/>
            <a:r>
              <a:rPr lang="en-US" sz="1800" b="1" i="1" dirty="0">
                <a:solidFill>
                  <a:srgbClr val="000000"/>
                </a:solidFill>
                <a:effectLst/>
                <a:latin typeface="Calibri" panose="020F0502020204030204" pitchFamily="34" charset="0"/>
              </a:rPr>
              <a:t>What investments are you making in selected evidence-based program areas –and how are you braiding different funding sources to support them?</a:t>
            </a:r>
            <a:r>
              <a:rPr lang="en-US" sz="1800" b="0" i="0" dirty="0">
                <a:solidFill>
                  <a:srgbClr val="000000"/>
                </a:solidFill>
                <a:effectLst/>
                <a:latin typeface="Calibri" panose="020F0502020204030204" pitchFamily="34" charset="0"/>
              </a:rPr>
              <a:t>  This is consistent with what the SOA Legislation calls for districts to include in their plans.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It gives the state legislature, those of us at DESE, and other stakeholders us a much better window into what level of financial resources it takes for districts to fund high-quality implement of the types of evidence-based program areas in their plans.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And one last important point before I turn the Webinar back over to David.  The budget tables in the template are asking for </a:t>
            </a:r>
            <a:r>
              <a:rPr lang="en-US" sz="1800" b="1" i="0" dirty="0">
                <a:solidFill>
                  <a:srgbClr val="000000"/>
                </a:solidFill>
                <a:effectLst/>
                <a:latin typeface="Calibri" panose="020F0502020204030204" pitchFamily="34" charset="0"/>
              </a:rPr>
              <a:t>FY22 budget information</a:t>
            </a:r>
            <a:r>
              <a:rPr lang="en-US" sz="1800" b="0" i="0" dirty="0">
                <a:solidFill>
                  <a:srgbClr val="000000"/>
                </a:solidFill>
                <a:effectLst/>
                <a:latin typeface="Calibri" panose="020F0502020204030204" pitchFamily="34" charset="0"/>
              </a:rPr>
              <a:t>.    It focuses on what you project you will spend to support the implementation of the evidence-based program area through the end of the state fiscal year.  We’re already halfway through the year, so hopefully this will help in making those projections.  </a:t>
            </a:r>
            <a:endParaRPr lang="en-US" sz="28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91A9871-08E0-4B9F-B96B-9644B519DE4D}" type="slidenum">
              <a:rPr lang="en-US" smtClean="0"/>
              <a:t>18</a:t>
            </a:fld>
            <a:endParaRPr lang="en-US"/>
          </a:p>
        </p:txBody>
      </p:sp>
    </p:spTree>
    <p:extLst>
      <p:ext uri="{BB962C8B-B14F-4D97-AF65-F5344CB8AC3E}">
        <p14:creationId xmlns:p14="http://schemas.microsoft.com/office/powerpoint/2010/main" val="4123884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Here’s a shot of the budget entry screen. You’ll enter information here by item and foundation category, as the SOA legislation requires. You can also identify the source of funding for each gap-closing measure, as we anticipate that not all initiatives will be funded by SOA Chapter 70 increases. NOTE THAT, LIKE LAST YEAR, YOU WILL COMPLETE A BUDGET FOR </a:t>
            </a:r>
            <a:r>
              <a:rPr lang="en-US" sz="1800" u="sng">
                <a:effectLst/>
                <a:latin typeface="Calibri" panose="020F0502020204030204" pitchFamily="34" charset="0"/>
                <a:ea typeface="Calibri" panose="020F0502020204030204" pitchFamily="34" charset="0"/>
                <a:cs typeface="Times New Roman" panose="02020603050405020304" pitchFamily="18" charset="0"/>
              </a:rPr>
              <a:t>EACH</a:t>
            </a:r>
            <a:r>
              <a:rPr lang="en-US" sz="1800" i="1" u="sng">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EVIDENCE-BASED PROGRAM YOU’VE SELECTED, so don’t try to enter information about all of your programs into the first budget screen that appears.</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463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2F5496"/>
                </a:solidFill>
                <a:effectLst/>
                <a:latin typeface="Calibri" panose="020F0502020204030204" pitchFamily="34" charset="0"/>
              </a:rPr>
              <a:t>David:</a:t>
            </a:r>
            <a:r>
              <a:rPr lang="en-US" sz="1800" b="0" i="0" dirty="0">
                <a:solidFill>
                  <a:srgbClr val="000000"/>
                </a:solidFill>
                <a:effectLst/>
                <a:latin typeface="Calibri" panose="020F0502020204030204" pitchFamily="34" charset="0"/>
              </a:rPr>
              <a:t> Good afternoon. Welcome to this SOA Overview webinar. Thank you for joining us after our postponement. My name is David Parker. I’m the Manager of Regional Assistance for the Department.  </a:t>
            </a:r>
            <a:endParaRPr lang="en-US" b="0" i="0" dirty="0">
              <a:solidFill>
                <a:srgbClr val="000000"/>
              </a:solidFill>
              <a:effectLst/>
              <a:latin typeface="Segoe UI" panose="020B0502040204020203" pitchFamily="34" charset="0"/>
            </a:endParaRPr>
          </a:p>
          <a:p>
            <a:pPr algn="l" rtl="0" fontAlgn="base"/>
            <a:r>
              <a:rPr lang="en-US" sz="1800" b="1" i="0" dirty="0">
                <a:solidFill>
                  <a:srgbClr val="538135"/>
                </a:solidFill>
                <a:effectLst/>
                <a:latin typeface="Calibri" panose="020F0502020204030204" pitchFamily="34" charset="0"/>
              </a:rPr>
              <a:t>Karen:</a:t>
            </a:r>
            <a:r>
              <a:rPr lang="en-US" sz="1800" b="0" i="0" dirty="0">
                <a:solidFill>
                  <a:srgbClr val="000000"/>
                </a:solidFill>
                <a:effectLst/>
                <a:latin typeface="Calibri" panose="020F0502020204030204" pitchFamily="34" charset="0"/>
              </a:rPr>
              <a:t> And I’m Karen Johnston, the Coordinator of Regional Assistance for DESE.  We appreciate that you are joining us here today, in the midst of a very busy and challenging year.  Before we get started we just want to express our gratitude, which is shared by all of us at DESE, for the tremendous work you are doing on behalf of students during this 3rd school year that’s being impacted by the pandemic.  David and I and the rest of our team are here to support you with any needs that arise as you engage in the SOA amendment process, so please don't hesitate to reach out with any questions after this webinar. </a:t>
            </a:r>
            <a:endParaRPr lang="en-US" b="0" i="0" dirty="0">
              <a:solidFill>
                <a:srgbClr val="000000"/>
              </a:solidFill>
              <a:effectLst/>
              <a:latin typeface="Segoe UI" panose="020B0502040204020203" pitchFamily="34" charset="0"/>
            </a:endParaRPr>
          </a:p>
          <a:p>
            <a:pPr algn="l" rtl="0" fontAlgn="base"/>
            <a:endParaRPr lang="en-US" sz="1800" b="1" i="0" dirty="0">
              <a:solidFill>
                <a:srgbClr val="2F5496"/>
              </a:solidFill>
              <a:effectLst/>
              <a:latin typeface="Calibri" panose="020F0502020204030204" pitchFamily="34" charset="0"/>
            </a:endParaRPr>
          </a:p>
          <a:p>
            <a:pPr algn="l" rtl="0" fontAlgn="base"/>
            <a:endParaRPr lang="en-US" sz="1800" b="1" i="0" dirty="0">
              <a:solidFill>
                <a:srgbClr val="2F5496"/>
              </a:solidFill>
              <a:effectLst/>
              <a:latin typeface="Calibri" panose="020F0502020204030204" pitchFamily="34" charset="0"/>
            </a:endParaRPr>
          </a:p>
          <a:p>
            <a:pPr algn="l" rtl="0" fontAlgn="base"/>
            <a:r>
              <a:rPr lang="en-US" sz="1800" b="1" i="0" dirty="0">
                <a:solidFill>
                  <a:srgbClr val="2F5496"/>
                </a:solidFill>
                <a:effectLst/>
                <a:latin typeface="Calibri" panose="020F0502020204030204" pitchFamily="34" charset="0"/>
              </a:rPr>
              <a:t>David: </a:t>
            </a:r>
            <a:r>
              <a:rPr lang="en-US" sz="1800" b="0" i="0" dirty="0">
                <a:solidFill>
                  <a:srgbClr val="000000"/>
                </a:solidFill>
                <a:effectLst/>
                <a:latin typeface="Calibri" panose="020F0502020204030204" pitchFamily="34" charset="0"/>
              </a:rPr>
              <a:t>Here’s what we’ll be talking about today. We will start with a quick refresher, and then mostly we want to highlight what’s been updated this year and how to proceed through the amendment process.  </a:t>
            </a:r>
            <a:endParaRPr lang="en-US" b="0" i="0" dirty="0">
              <a:solidFill>
                <a:srgbClr val="000000"/>
              </a:solidFill>
              <a:effectLst/>
              <a:latin typeface="Segoe UI" panose="020B0502040204020203"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9A2E728D-FE57-48CC-8FD7-206595285E9D}" type="slidenum">
              <a:rPr lang="en-US"/>
              <a:t>2</a:t>
            </a:fld>
            <a:endParaRPr lang="en-US"/>
          </a:p>
        </p:txBody>
      </p:sp>
    </p:spTree>
    <p:extLst>
      <p:ext uri="{BB962C8B-B14F-4D97-AF65-F5344CB8AC3E}">
        <p14:creationId xmlns:p14="http://schemas.microsoft.com/office/powerpoint/2010/main" val="4472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how the budget screen may look with some data entries. We want to emphasize that, as the instructions will say, in the number entry columns don’t type any dollar signs or commas.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0156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SOA legislation calls for districts to describe progress in implementation and closing gaps for student groups in their annual updates to DESE.  We know that many of you are already making headway in implementing the evidence-based practices included in their original plans; at the same time, we know that thanks to the pandemic, implementation may be delayed.  </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order to capture descriptive information on what districts are implementing and, at the same time, cut down on the amount of narrative information we ask districts to provide, we worked with our DESE program offices to develop between 3-10 implementation indicators for each evidence-based program area.  </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if your district selected Culturally responsive teaching and other strategies that create equitable and culturally responsive learning environments for students, once you have entered your budget information, this item will appear.  We don’t assume that every district will be implementing everything on this list.  For each item that is part of your district’s approach, indicate what stage of implementation you are at.   If it’s part of your plan, but you haven’t yet begun, you would indicate “Not Started”.  If you are in the pre-planning and capacity building stage , but haven’t yet rolled it out , you would click on the second column, pre-implementation planning/capacity building.  Partial implementation would be used to for both the early and mid-stages of implementation and scaling up; you may find that you stay at this stage for a while for some items.  Full implementation would indicate that your school has a mature implementation of a strategy.  If an item isn’t a component of your district’s approach, you would select the far-right column.</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this closed-ended item, you will be asked to share with us what your district’s next key step is in implementation – just a sentence or two to give us a sense of where you are headed next.</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 are other great strategies you are implementing that you want us to know about that are not included in the implementation item, we have also included an optional open-ended item where you can tell us about them.  And although this item is optional, if your district adds an evidence-based program area wasn’t part of  your original SOA plan, we would ask you to provide us with a brief narrative that provides context about why your district is focusing on this and any details that would help us better understand the context of your implementation.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would expect a more detailed description from long form districts, similar to what you provided last year.  The exemplars for long form and short form districts are still available on the SOA Web site’s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hlinkClick r:id="rId3"/>
              </a:rPr>
              <a:t>District resources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6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SOA Implementation Indicators for 2021-2022 resource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 the SOA District resources page provides instructions for completing the implementation indicators and includes a set of screen shots of the indicators for each of the 21 recommended SOA evidence-based program areas.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2703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Here’s the timeline for completing and submitting plan amendments. The amendment window is open. Superintendents were sent the link to the amendment template along with district logins. As plans are being revised districts can tap into the supports DESE is making available for various aspects of the process. </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Charter schools are on a different timeline, and will submit their plan amendments by August 1, 2022.</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929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These are the major support pieces that are or will soon be available to support your work. The substance and quality of your plan matters very much, and we’re happy to assist you to ensure that it meets the needs of your students and families. </a:t>
            </a:r>
            <a:endParaRPr lang="en-US" sz="1200" b="0" i="0">
              <a:solidFill>
                <a:srgbClr val="000000"/>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691A9871-08E0-4B9F-B96B-9644B519DE4D}" type="slidenum">
              <a:rPr lang="en-US" smtClean="0"/>
              <a:t>23</a:t>
            </a:fld>
            <a:endParaRPr lang="en-US"/>
          </a:p>
        </p:txBody>
      </p:sp>
    </p:spTree>
    <p:extLst>
      <p:ext uri="{BB962C8B-B14F-4D97-AF65-F5344CB8AC3E}">
        <p14:creationId xmlns:p14="http://schemas.microsoft.com/office/powerpoint/2010/main" val="946759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DESE has partnered with Open Architects to provide free support for developing your district goals. These visualizations give MCAS and ACCESS insights at the district, school and student level. To learn more, you can visit the web address listed here, or find a link on the DESE Student Opportunity Act website.</a:t>
            </a:r>
            <a:endParaRPr lang="en-US" dirty="0"/>
          </a:p>
        </p:txBody>
      </p:sp>
      <p:sp>
        <p:nvSpPr>
          <p:cNvPr id="4" name="Slide Number Placeholder 3"/>
          <p:cNvSpPr>
            <a:spLocks noGrp="1"/>
          </p:cNvSpPr>
          <p:nvPr>
            <p:ph type="sldNum" sz="quarter" idx="5"/>
          </p:nvPr>
        </p:nvSpPr>
        <p:spPr/>
        <p:txBody>
          <a:bodyPr/>
          <a:lstStyle/>
          <a:p>
            <a:fld id="{691A9871-08E0-4B9F-B96B-9644B519DE4D}" type="slidenum">
              <a:rPr lang="en-US" smtClean="0"/>
              <a:t>24</a:t>
            </a:fld>
            <a:endParaRPr lang="en-US"/>
          </a:p>
        </p:txBody>
      </p:sp>
    </p:spTree>
    <p:extLst>
      <p:ext uri="{BB962C8B-B14F-4D97-AF65-F5344CB8AC3E}">
        <p14:creationId xmlns:p14="http://schemas.microsoft.com/office/powerpoint/2010/main" val="2236440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e8ef2e9a8_2_2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6e8ef2e9a8_2_2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algn="l" rtl="0" fontAlgn="base"/>
            <a:r>
              <a:rPr lang="en-US" sz="1800" b="0" i="0">
                <a:solidFill>
                  <a:srgbClr val="000000"/>
                </a:solidFill>
                <a:effectLst/>
                <a:latin typeface="Calibri"/>
                <a:cs typeface="Calibri"/>
              </a:rPr>
              <a:t>Here are what we see as </a:t>
            </a:r>
            <a:r>
              <a:rPr lang="en-US" sz="1800">
                <a:solidFill>
                  <a:srgbClr val="000000"/>
                </a:solidFill>
                <a:latin typeface="Calibri"/>
                <a:cs typeface="Calibri"/>
              </a:rPr>
              <a:t>districts'</a:t>
            </a:r>
            <a:r>
              <a:rPr lang="en-US" sz="1800" b="0" i="0">
                <a:solidFill>
                  <a:srgbClr val="000000"/>
                </a:solidFill>
                <a:effectLst/>
                <a:latin typeface="Calibri"/>
                <a:cs typeface="Calibri"/>
              </a:rPr>
              <a:t> key next steps.   </a:t>
            </a:r>
            <a:endParaRPr lang="en-US" sz="2800" b="0" i="0">
              <a:solidFill>
                <a:srgbClr val="000000"/>
              </a:solidFill>
              <a:effectLst/>
              <a:latin typeface="Calibri"/>
              <a:cs typeface="Calibri"/>
            </a:endParaRPr>
          </a:p>
          <a:p>
            <a:pPr algn="l" rtl="0" fontAlgn="base"/>
            <a:r>
              <a:rPr lang="en-US" sz="1800" b="0" i="0" dirty="0">
                <a:solidFill>
                  <a:srgbClr val="000000"/>
                </a:solidFill>
                <a:effectLst/>
                <a:latin typeface="Calibri" panose="020F0502020204030204" pitchFamily="34" charset="0"/>
              </a:rPr>
              <a:t>Plan for and organize stakeholder engagement.  We know that ESSER III grant planning also involved  stakeholder engagement, so  you may be able to leverage those relationships to get their additional input as you develop your SOA plan amendment plan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We would encourage you to revisit your original SOA plan and ask yourselves –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are these still the most important evidence-based program areas to focus on to close opportunity and outcomes gaps for student groups?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and as you work on your budgets consider funds you use to support them with an eye towards sustainability of key programs over time. Between SOA funding and ESSER funding, many districts here today have a significant opportunity to both address immediate student needs and create thoughtful, multi-year plans for effective use of one-time funds represented by ESSER and recurring revenues from chapter 70.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Please check the </a:t>
            </a:r>
            <a:r>
              <a:rPr lang="en-US" sz="1800" b="0" i="0" u="sng" strike="noStrike" dirty="0">
                <a:solidFill>
                  <a:srgbClr val="0563C1"/>
                </a:solidFill>
                <a:effectLst/>
                <a:latin typeface="Calibri" panose="020F0502020204030204" pitchFamily="34" charset="0"/>
                <a:hlinkClick r:id="rId3"/>
              </a:rPr>
              <a:t>SOA District Resources</a:t>
            </a:r>
            <a:r>
              <a:rPr lang="en-US" sz="1800" b="0" i="0" dirty="0">
                <a:solidFill>
                  <a:srgbClr val="000000"/>
                </a:solidFill>
                <a:effectLst/>
                <a:latin typeface="Calibri" panose="020F0502020204030204" pitchFamily="34" charset="0"/>
              </a:rPr>
              <a:t> web page frequently for updated information on new resources and supports, many of which we have referenced throughout today’s webinar and appear on slide 24.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For instance, although we already sent out a link to the amendment template along with your usernames and passwords, we don’t expect most of your reflection and planning to be done seated in front of the template.  The guidance document posted on the SOA web site lays out what the complete template entails – we recommend that you use this for reference as you begin drafting your responses.  If you need a copy of your original SOA Plan, you can also find those on the </a:t>
            </a:r>
            <a:r>
              <a:rPr lang="en-US" sz="1800" b="0" i="0" u="sng" strike="noStrike" dirty="0">
                <a:solidFill>
                  <a:srgbClr val="0563C1"/>
                </a:solidFill>
                <a:effectLst/>
                <a:latin typeface="Calibri" panose="020F0502020204030204" pitchFamily="34" charset="0"/>
                <a:hlinkClick r:id="rId4"/>
              </a:rPr>
              <a:t>SOA website</a:t>
            </a:r>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Finally - If you have questions at any stage in the process – technical, programmatic, whatever -- please email us at </a:t>
            </a:r>
            <a:r>
              <a:rPr lang="en-US" sz="1800" b="0" i="0" u="sng" strike="noStrike" dirty="0">
                <a:solidFill>
                  <a:srgbClr val="0563C1"/>
                </a:solidFill>
                <a:effectLst/>
                <a:latin typeface="Calibri" panose="020F0502020204030204" pitchFamily="34" charset="0"/>
                <a:hlinkClick r:id="rId5"/>
              </a:rPr>
              <a:t>SOAplans@mass.gov</a:t>
            </a:r>
            <a:r>
              <a:rPr lang="en-US" sz="1800" b="0" i="0" u="sng" dirty="0">
                <a:solidFill>
                  <a:srgbClr val="0563C1"/>
                </a:solidFill>
                <a:effectLst/>
                <a:latin typeface="Calibri" panose="020F0502020204030204" pitchFamily="34" charset="0"/>
              </a:rPr>
              <a:t>.  </a:t>
            </a:r>
            <a:r>
              <a:rPr lang="en-US" sz="1800" b="0" i="0" dirty="0">
                <a:solidFill>
                  <a:srgbClr val="000000"/>
                </a:solidFill>
                <a:effectLst/>
                <a:latin typeface="Calibri" panose="020F0502020204030204" pitchFamily="34" charset="0"/>
              </a:rPr>
              <a:t>When you send an email to that address, you are essentially reaching David and me – and we will get back to you with a response as soon as we can – typically within a day or two.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dirty="0"/>
          </a:p>
        </p:txBody>
      </p:sp>
      <p:sp>
        <p:nvSpPr>
          <p:cNvPr id="267" name="Google Shape;267;g6e8ef2e9a8_2_2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Thank you so much for joining us here today.   </a:t>
            </a: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337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begin with a message from Commissioner Riley.  He is, of course, vitally interested in this work, and though he’s not available to attend these four overview webinars he wanted to have the opportunity to share some thoughts with you.</a:t>
            </a:r>
          </a:p>
          <a:p>
            <a:endParaRPr lang="en-US" dirty="0"/>
          </a:p>
          <a:p>
            <a:r>
              <a:rPr lang="en-US" dirty="0"/>
              <a:t>[Click on photo of Commissioner Riley while in Slide Show mode to access YouTube link].</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910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A2E728D-FE57-48CC-8FD7-206595285E9D}" type="slidenum">
              <a:rPr lang="en-US"/>
              <a:t>4</a:t>
            </a:fld>
            <a:endParaRPr lang="en-US"/>
          </a:p>
        </p:txBody>
      </p:sp>
    </p:spTree>
    <p:extLst>
      <p:ext uri="{BB962C8B-B14F-4D97-AF65-F5344CB8AC3E}">
        <p14:creationId xmlns:p14="http://schemas.microsoft.com/office/powerpoint/2010/main" val="241158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We want to take just a moment to revisit the original </a:t>
            </a:r>
            <a:r>
              <a:rPr lang="en-US" sz="1800" b="0" i="0" u="sng" strike="noStrike" dirty="0">
                <a:solidFill>
                  <a:srgbClr val="0563C1"/>
                </a:solidFill>
                <a:effectLst/>
                <a:latin typeface="Calibri" panose="020F0502020204030204" pitchFamily="34" charset="0"/>
                <a:hlinkClick r:id="rId3"/>
              </a:rPr>
              <a:t>SOA legislation</a:t>
            </a:r>
            <a:r>
              <a:rPr lang="en-US" sz="1800" b="0" i="0" dirty="0">
                <a:solidFill>
                  <a:srgbClr val="000000"/>
                </a:solidFill>
                <a:effectLst/>
                <a:latin typeface="Calibri" panose="020F0502020204030204" pitchFamily="34" charset="0"/>
              </a:rPr>
              <a:t> and its context.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A key goal of the Student Opportunity Act is to </a:t>
            </a:r>
            <a:r>
              <a:rPr lang="en-US" sz="1800" b="0" i="0" dirty="0">
                <a:solidFill>
                  <a:srgbClr val="000000"/>
                </a:solidFill>
                <a:effectLst/>
                <a:latin typeface="Calibri" panose="020F0502020204030204" pitchFamily="34" charset="0"/>
              </a:rPr>
              <a:t>narrow opportunity gaps in the learning experiences of student groups, in particular for those students who have not historically been well-served by the education system.  These kinds of opportunity gaps contribute to differences we see in student engagement, students’ academic self-perceptions, student achievement and postsecondary and lifetime outcomes.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This goal is strongly aligned to Commissioner Riley’s goals in </a:t>
            </a:r>
            <a:r>
              <a:rPr lang="en-US" sz="1800" b="0" i="1" dirty="0">
                <a:solidFill>
                  <a:srgbClr val="000000"/>
                </a:solidFill>
                <a:effectLst/>
                <a:latin typeface="Calibri" panose="020F0502020204030204" pitchFamily="34" charset="0"/>
              </a:rPr>
              <a:t>Our Way Forward </a:t>
            </a:r>
            <a:r>
              <a:rPr lang="en-US" sz="1800" b="0" i="0" dirty="0">
                <a:solidFill>
                  <a:srgbClr val="000000"/>
                </a:solidFill>
                <a:effectLst/>
                <a:latin typeface="Calibri" panose="020F0502020204030204" pitchFamily="34" charset="0"/>
              </a:rPr>
              <a:t>and goals of ESSER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1" dirty="0">
                <a:solidFill>
                  <a:srgbClr val="000000"/>
                </a:solidFill>
                <a:effectLst/>
                <a:latin typeface="Calibri" panose="020F0502020204030204" pitchFamily="34" charset="0"/>
              </a:rPr>
              <a:t>Funding approaches and supports for addressing inequities</a:t>
            </a:r>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state legislature not only revised the Chapter 70 funding formula to address inequities in how funds are allocated to districts, it also made a substantial commitment to increasing Chapter 70 funding to support K-12 education –and expects to phase in well over $1 billion and a half in additional funding over the next 6-7 years.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u="sng" dirty="0">
                <a:solidFill>
                  <a:srgbClr val="000000"/>
                </a:solidFill>
                <a:effectLst/>
                <a:latin typeface="Calibri" panose="020F0502020204030204" pitchFamily="34" charset="0"/>
              </a:rPr>
              <a:t>Legislative expectations: </a:t>
            </a:r>
            <a:r>
              <a:rPr lang="en-US" sz="1800" b="0" i="0" dirty="0">
                <a:solidFill>
                  <a:srgbClr val="000000"/>
                </a:solidFill>
                <a:effectLst/>
                <a:latin typeface="Calibri" panose="020F0502020204030204" pitchFamily="34" charset="0"/>
              </a:rPr>
              <a:t>  The legislature expects this major investment in education to contribute to measurable progress in closing opportunity gaps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Legislation lays out the following expectations for DESE and districts: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Districts develop, fund, and implement 3-year gap-closing plans that incorporate evidence-based practices and provide annual reports on progress and program amendments to DESE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DESE develops plan guidance &amp; templates, sets targets, and collects, reviews and posts plans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Districts track their own progress in closing identified gaps; DESE tracks aggregate progress in closings gaps and submits annual reports to the legislature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strike="noStrike" dirty="0">
                <a:solidFill>
                  <a:srgbClr val="000000"/>
                </a:solidFill>
                <a:effectLst/>
                <a:latin typeface="Calibri" panose="020F0502020204030204" pitchFamily="34" charset="0"/>
              </a:rPr>
              <a:t>A fair number of short form districts, particularly those receiving very modest increases in additional Chapter 70 aid through the new funding formula, have reached out to us to ask us whether they are expected to develop and implement 3-year plans.  The answer is yes.  </a:t>
            </a:r>
            <a:r>
              <a:rPr lang="en-US" sz="1800" b="0" i="0" dirty="0">
                <a:solidFill>
                  <a:srgbClr val="000000"/>
                </a:solidFill>
                <a:effectLst/>
                <a:latin typeface="Calibri" panose="020F0502020204030204" pitchFamily="34" charset="0"/>
              </a:rPr>
              <a:t>At the policy level, the SOA legislation charges DESE, and every district and school in the state with working to close gaps in learning opportunities and outcomes for our students of color, students with disabilities, English learners, and students from economically-disadvantaged communities.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While Massachusetts continues to lead the nation in outcomes on some achievement measures for students overall, we don’t measure up nearly as well when our state data are disaggregated to look at the types of learning experiences and learning environments we are providing to the student groups I just mentioned-- nor do we measure up when we look at their student achievement and postsecondary outcomes.  It’s our shared work to be intentional about closing these gaps in the coming years, while also continuing our efforts to improve educational experiences and outcomes for all of our students.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We have worked to make the amendment process as simple and easy for you as we can, while also recognizing that with this volume of funds being committed both through additional Chapter 70 funding and through Federal ESSER funding, we do have federal and state expectations placed on us to share how we're using the money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485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Those of you who were involved in the development of your district’s original SOA plan will recognize these four commitments that were the framework of the plan template. The focus on historically underserved student groups continues to be the priority, improving outcomes through implementation of evidence-based programs. </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SOA legislation includes a component of monitoring for success: keeping track of your evidence-based programs to ensure that they’re well implemented and are meeting your goals.</a:t>
            </a: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SOA continues to include a strong emphasis on family, community and stakeholder engagement. We’ve been hearing on a regular basis from stakeholders across the commonwealth that they’re very supportive of this work and eager to be involved in its design and its success.</a:t>
            </a:r>
          </a:p>
          <a:p>
            <a:pPr marL="0" lvl="0" indent="0" algn="l" rtl="0">
              <a:lnSpc>
                <a:spcPct val="100000"/>
              </a:lnSpc>
              <a:spcBef>
                <a:spcPts val="0"/>
              </a:spcBef>
              <a:spcAft>
                <a:spcPts val="0"/>
              </a:spcAft>
              <a:buSzPts val="1400"/>
              <a:buNone/>
            </a:pPr>
            <a:endParaRPr dirty="0"/>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Student Opportunity Act legislation was passed in November 2019.  Districts had just been introduced to the SOA plan expectations when the pandemic arrived in full force and districts and schools shifted entirely to remote learning.  Due to the uncertainty of the pandemic, the FY21 state budget did not include Phase I of additional Chapter 70 funding; the deadline for submitting original plans shifted multiple times – from April  2020 to January 2021.  And although implementation Year 1 for SOA plans was originally slated  to end in June 2021, DESE has stretched implementation Year 1 so that it technically ends at the end of this school year instead.</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have heard from you all that you and your schools continue to feel overwhelmed as you address the ongoing impacts of the pandemic.  At the same time, we are heartened to hear districts and schools talk about the strategic ways in which they are addressing those challenges.  We want to echo the Commissioner’s call to use evidence-based programs to help close opportunity and outcome gaps for our students.  </a:t>
            </a:r>
          </a:p>
          <a:p>
            <a:pPr marL="0" marR="0">
              <a:spcBef>
                <a:spcPts val="0"/>
              </a:spcBef>
              <a:spcAft>
                <a:spcPts val="6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SOA amendment process can serve as a timely opportunity to reconsider your original plans in light of new circumstances and new funding.  Your district’s priorities may have shifted based on what you have learned about students’ needs during the pandemic.  Your district may be receiving enough additional funding through chapter 70 and ESSER to consider adding strategies you didn’t include in your original plan – or may permit you to scale up and deepen the implementation of evidence-based strategies beyond what you were able to do in your original plan.</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487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the reflection and revision process is a serious and important scope of work, we’ve streamlined the process to be as user-friendly as possible. We’ve created some alignment with ESSER guidelines for the sake of consistency. And we’ve added questions about where districts are in the implementation of their evidence-based programs to give us, and all stakeholders, a better grasp of progress.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245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recommend that when you begin your plan amendment, that you continue engaging with your key stakeholders. Especially with all that’s happened since SOA planning first began two years ago, it’s essential to understand the needs, concerns and aspirations of students and families. </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take another look at the evidence-based programs. Are these still your highest priorities? No matter how thoughtfully they were selected they may or may not be the most important things to focus on in this moment. </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always, it’s better to do a few things well. As you submit your plan amendment, remember that you have the options to adopt new programs, deepen those already in place, or continue programs that are demonstrating success.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40026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6"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6"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6"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6"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6"/>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22"/>
        <p:cNvGrpSpPr/>
        <p:nvPr/>
      </p:nvGrpSpPr>
      <p:grpSpPr>
        <a:xfrm>
          <a:off x="0" y="0"/>
          <a:ext cx="0" cy="0"/>
          <a:chOff x="0" y="0"/>
          <a:chExt cx="0" cy="0"/>
        </a:xfrm>
      </p:grpSpPr>
      <p:pic>
        <p:nvPicPr>
          <p:cNvPr id="23" name="Google Shape;23;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6" name="Google Shape;26;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7" name="Google Shape;27;p13"/>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3"/>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3"/>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p:nvPr/>
        </p:nvSpPr>
        <p:spPr>
          <a:xfrm>
            <a:off x="250371" y="6352143"/>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83"/>
        <p:cNvGrpSpPr/>
        <p:nvPr/>
      </p:nvGrpSpPr>
      <p:grpSpPr>
        <a:xfrm>
          <a:off x="0" y="0"/>
          <a:ext cx="0" cy="0"/>
          <a:chOff x="0" y="0"/>
          <a:chExt cx="0" cy="0"/>
        </a:xfrm>
      </p:grpSpPr>
      <p:sp>
        <p:nvSpPr>
          <p:cNvPr id="84" name="Google Shape;84;g70b45123b1_0_394"/>
          <p:cNvSpPr txBox="1">
            <a:spLocks noGrp="1"/>
          </p:cNvSpPr>
          <p:nvPr>
            <p:ph type="sldNum" idx="12"/>
          </p:nvPr>
        </p:nvSpPr>
        <p:spPr>
          <a:xfrm>
            <a:off x="406400" y="6324600"/>
            <a:ext cx="812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23F37"/>
              </a:buClr>
              <a:buFont typeface="Arial"/>
              <a:buNone/>
              <a:defRPr sz="1200" b="0" i="0" u="none" strike="noStrike" cap="none">
                <a:solidFill>
                  <a:srgbClr val="423F37"/>
                </a:solidFill>
                <a:latin typeface="Arial"/>
                <a:ea typeface="Arial"/>
                <a:cs typeface="Arial"/>
                <a:sym typeface="Arial"/>
              </a:defRPr>
            </a:lvl1pPr>
            <a:lvl2pPr marL="0" marR="0" lvl="1" indent="0" algn="r" rtl="0">
              <a:lnSpc>
                <a:spcPct val="100000"/>
              </a:lnSpc>
              <a:spcBef>
                <a:spcPts val="0"/>
              </a:spcBef>
              <a:spcAft>
                <a:spcPts val="0"/>
              </a:spcAft>
              <a:buClr>
                <a:srgbClr val="423F37"/>
              </a:buClr>
              <a:buFont typeface="Arial"/>
              <a:buNone/>
              <a:defRPr sz="1200" b="0" i="0" u="none" strike="noStrike" cap="none">
                <a:solidFill>
                  <a:srgbClr val="423F37"/>
                </a:solidFill>
                <a:latin typeface="Arial"/>
                <a:ea typeface="Arial"/>
                <a:cs typeface="Arial"/>
                <a:sym typeface="Arial"/>
              </a:defRPr>
            </a:lvl2pPr>
            <a:lvl3pPr marL="0" marR="0" lvl="2" indent="0" algn="r" rtl="0">
              <a:lnSpc>
                <a:spcPct val="100000"/>
              </a:lnSpc>
              <a:spcBef>
                <a:spcPts val="0"/>
              </a:spcBef>
              <a:spcAft>
                <a:spcPts val="0"/>
              </a:spcAft>
              <a:buClr>
                <a:srgbClr val="423F37"/>
              </a:buClr>
              <a:buFont typeface="Arial"/>
              <a:buNone/>
              <a:defRPr sz="1200" b="0" i="0" u="none" strike="noStrike" cap="none">
                <a:solidFill>
                  <a:srgbClr val="423F37"/>
                </a:solidFill>
                <a:latin typeface="Arial"/>
                <a:ea typeface="Arial"/>
                <a:cs typeface="Arial"/>
                <a:sym typeface="Arial"/>
              </a:defRPr>
            </a:lvl3pPr>
            <a:lvl4pPr marL="0" marR="0" lvl="3" indent="0" algn="r" rtl="0">
              <a:lnSpc>
                <a:spcPct val="100000"/>
              </a:lnSpc>
              <a:spcBef>
                <a:spcPts val="0"/>
              </a:spcBef>
              <a:spcAft>
                <a:spcPts val="0"/>
              </a:spcAft>
              <a:buClr>
                <a:srgbClr val="423F37"/>
              </a:buClr>
              <a:buFont typeface="Arial"/>
              <a:buNone/>
              <a:defRPr sz="1200" b="0" i="0" u="none" strike="noStrike" cap="none">
                <a:solidFill>
                  <a:srgbClr val="423F37"/>
                </a:solidFill>
                <a:latin typeface="Arial"/>
                <a:ea typeface="Arial"/>
                <a:cs typeface="Arial"/>
                <a:sym typeface="Arial"/>
              </a:defRPr>
            </a:lvl4pPr>
            <a:lvl5pPr marL="0" marR="0" lvl="4" indent="0" algn="r" rtl="0">
              <a:lnSpc>
                <a:spcPct val="100000"/>
              </a:lnSpc>
              <a:spcBef>
                <a:spcPts val="0"/>
              </a:spcBef>
              <a:spcAft>
                <a:spcPts val="0"/>
              </a:spcAft>
              <a:buClr>
                <a:srgbClr val="423F37"/>
              </a:buClr>
              <a:buFont typeface="Arial"/>
              <a:buNone/>
              <a:defRPr sz="1200" b="0" i="0" u="none" strike="noStrike" cap="none">
                <a:solidFill>
                  <a:srgbClr val="423F37"/>
                </a:solidFill>
                <a:latin typeface="Arial"/>
                <a:ea typeface="Arial"/>
                <a:cs typeface="Arial"/>
                <a:sym typeface="Arial"/>
              </a:defRPr>
            </a:lvl5pPr>
            <a:lvl6pPr marL="0" marR="0" lvl="5" indent="0" algn="r" rtl="0">
              <a:lnSpc>
                <a:spcPct val="100000"/>
              </a:lnSpc>
              <a:spcBef>
                <a:spcPts val="0"/>
              </a:spcBef>
              <a:spcAft>
                <a:spcPts val="0"/>
              </a:spcAft>
              <a:buClr>
                <a:srgbClr val="423F37"/>
              </a:buClr>
              <a:buFont typeface="Arial"/>
              <a:buNone/>
              <a:defRPr sz="1200" b="0" i="0" u="none" strike="noStrike" cap="none">
                <a:solidFill>
                  <a:srgbClr val="423F37"/>
                </a:solidFill>
                <a:latin typeface="Arial"/>
                <a:ea typeface="Arial"/>
                <a:cs typeface="Arial"/>
                <a:sym typeface="Arial"/>
              </a:defRPr>
            </a:lvl6pPr>
            <a:lvl7pPr marL="0" marR="0" lvl="6" indent="0" algn="r" rtl="0">
              <a:lnSpc>
                <a:spcPct val="100000"/>
              </a:lnSpc>
              <a:spcBef>
                <a:spcPts val="0"/>
              </a:spcBef>
              <a:spcAft>
                <a:spcPts val="0"/>
              </a:spcAft>
              <a:buClr>
                <a:srgbClr val="423F37"/>
              </a:buClr>
              <a:buFont typeface="Arial"/>
              <a:buNone/>
              <a:defRPr sz="1200" b="0" i="0" u="none" strike="noStrike" cap="none">
                <a:solidFill>
                  <a:srgbClr val="423F37"/>
                </a:solidFill>
                <a:latin typeface="Arial"/>
                <a:ea typeface="Arial"/>
                <a:cs typeface="Arial"/>
                <a:sym typeface="Arial"/>
              </a:defRPr>
            </a:lvl7pPr>
            <a:lvl8pPr marL="0" marR="0" lvl="7" indent="0" algn="r" rtl="0">
              <a:lnSpc>
                <a:spcPct val="100000"/>
              </a:lnSpc>
              <a:spcBef>
                <a:spcPts val="0"/>
              </a:spcBef>
              <a:spcAft>
                <a:spcPts val="0"/>
              </a:spcAft>
              <a:buClr>
                <a:srgbClr val="423F37"/>
              </a:buClr>
              <a:buFont typeface="Arial"/>
              <a:buNone/>
              <a:defRPr sz="1200" b="0" i="0" u="none" strike="noStrike" cap="none">
                <a:solidFill>
                  <a:srgbClr val="423F37"/>
                </a:solidFill>
                <a:latin typeface="Arial"/>
                <a:ea typeface="Arial"/>
                <a:cs typeface="Arial"/>
                <a:sym typeface="Arial"/>
              </a:defRPr>
            </a:lvl8pPr>
            <a:lvl9pPr marL="0" marR="0" lvl="8" indent="0" algn="r" rtl="0">
              <a:lnSpc>
                <a:spcPct val="100000"/>
              </a:lnSpc>
              <a:spcBef>
                <a:spcPts val="0"/>
              </a:spcBef>
              <a:spcAft>
                <a:spcPts val="0"/>
              </a:spcAft>
              <a:buClr>
                <a:srgbClr val="423F37"/>
              </a:buClr>
              <a:buFont typeface="Arial"/>
              <a:buNone/>
              <a:defRPr sz="1200" b="0" i="0" u="none" strike="noStrike" cap="none">
                <a:solidFill>
                  <a:srgbClr val="423F3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g70b45123b1_0_394"/>
          <p:cNvSpPr txBox="1">
            <a:spLocks noGrp="1"/>
          </p:cNvSpPr>
          <p:nvPr>
            <p:ph type="title"/>
          </p:nvPr>
        </p:nvSpPr>
        <p:spPr>
          <a:xfrm>
            <a:off x="812800" y="838200"/>
            <a:ext cx="10543200" cy="609600"/>
          </a:xfrm>
          <a:prstGeom prst="rect">
            <a:avLst/>
          </a:prstGeom>
          <a:noFill/>
          <a:ln>
            <a:noFill/>
          </a:ln>
        </p:spPr>
        <p:txBody>
          <a:bodyPr spcFirstLastPara="1" wrap="square" lIns="91425" tIns="45700" rIns="91425" bIns="45700" anchor="b" anchorCtr="0">
            <a:noAutofit/>
          </a:bodyPr>
          <a:lstStyle>
            <a:lvl1pPr marL="0" marR="0" lvl="0" indent="0" algn="l" rtl="0">
              <a:lnSpc>
                <a:spcPct val="90000"/>
              </a:lnSpc>
              <a:spcBef>
                <a:spcPts val="0"/>
              </a:spcBef>
              <a:spcAft>
                <a:spcPts val="0"/>
              </a:spcAft>
              <a:buClr>
                <a:srgbClr val="28ABE2"/>
              </a:buClr>
              <a:buSzPts val="4400"/>
              <a:buFont typeface="Source Sans Pro"/>
              <a:buNone/>
              <a:defRPr sz="3600" b="0" i="0" u="none" strike="noStrike" cap="none">
                <a:solidFill>
                  <a:srgbClr val="28ABE2"/>
                </a:solidFill>
                <a:latin typeface="Source Sans Pro"/>
                <a:ea typeface="Source Sans Pro"/>
                <a:cs typeface="Source Sans Pro"/>
                <a:sym typeface="Source Sans Pro"/>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6" name="Google Shape;86;g70b45123b1_0_394"/>
          <p:cNvSpPr txBox="1">
            <a:spLocks noGrp="1"/>
          </p:cNvSpPr>
          <p:nvPr>
            <p:ph type="body" idx="1"/>
          </p:nvPr>
        </p:nvSpPr>
        <p:spPr>
          <a:xfrm>
            <a:off x="812800" y="1666875"/>
            <a:ext cx="10543200" cy="314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rgbClr val="5C5C5C"/>
              </a:buClr>
              <a:buSzPts val="2000"/>
              <a:buFont typeface="Arial"/>
              <a:buChar char="●"/>
              <a:defRPr sz="2000" b="0" i="0" u="none" strike="noStrike" cap="none">
                <a:solidFill>
                  <a:srgbClr val="5C5C5C"/>
                </a:solidFill>
                <a:latin typeface="Source Sans Pro"/>
                <a:ea typeface="Source Sans Pro"/>
                <a:cs typeface="Source Sans Pro"/>
                <a:sym typeface="Source Sans Pro"/>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87" name="Google Shape;87;g70b45123b1_0_394"/>
          <p:cNvSpPr txBox="1">
            <a:spLocks noGrp="1"/>
          </p:cNvSpPr>
          <p:nvPr>
            <p:ph type="body" idx="2"/>
          </p:nvPr>
        </p:nvSpPr>
        <p:spPr>
          <a:xfrm>
            <a:off x="812800" y="2058988"/>
            <a:ext cx="10543200" cy="3579900"/>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rgbClr val="5C5C5C"/>
              </a:buClr>
              <a:buSzPts val="1400"/>
              <a:buFont typeface="Arial"/>
              <a:buChar char="●"/>
              <a:defRPr sz="1400" b="0" i="0" u="none" strike="noStrike" cap="none">
                <a:solidFill>
                  <a:srgbClr val="5C5C5C"/>
                </a:solidFill>
                <a:latin typeface="Helvetica Neue"/>
                <a:ea typeface="Helvetica Neue"/>
                <a:cs typeface="Helvetica Neue"/>
                <a:sym typeface="Helvetica Neue"/>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92573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813188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34"/>
        <p:cNvGrpSpPr/>
        <p:nvPr/>
      </p:nvGrpSpPr>
      <p:grpSpPr>
        <a:xfrm>
          <a:off x="0" y="0"/>
          <a:ext cx="0" cy="0"/>
          <a:chOff x="0" y="0"/>
          <a:chExt cx="0" cy="0"/>
        </a:xfrm>
      </p:grpSpPr>
      <p:pic>
        <p:nvPicPr>
          <p:cNvPr id="35" name="Google Shape;35;p33" descr="The star in the ESE logo"/>
          <p:cNvPicPr preferRelativeResize="0"/>
          <p:nvPr/>
        </p:nvPicPr>
        <p:blipFill rotWithShape="1">
          <a:blip r:embed="rId2">
            <a:alphaModFix/>
          </a:blip>
          <a:srcRect/>
          <a:stretch/>
        </p:blipFill>
        <p:spPr>
          <a:xfrm rot="21238317">
            <a:off x="10844109" y="6132352"/>
            <a:ext cx="756579" cy="778194"/>
          </a:xfrm>
          <a:prstGeom prst="rect">
            <a:avLst/>
          </a:prstGeom>
          <a:noFill/>
          <a:ln>
            <a:noFill/>
          </a:ln>
        </p:spPr>
      </p:pic>
      <p:sp>
        <p:nvSpPr>
          <p:cNvPr id="36" name="Google Shape;36;p33" descr="Colored background box."/>
          <p:cNvSpPr/>
          <p:nvPr/>
        </p:nvSpPr>
        <p:spPr>
          <a:xfrm>
            <a:off x="1" y="212726"/>
            <a:ext cx="250371" cy="832304"/>
          </a:xfrm>
          <a:prstGeom prst="rect">
            <a:avLst/>
          </a:prstGeom>
          <a:solidFill>
            <a:srgbClr val="E3852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37" name="Google Shape;37;p33" descr="Colored background box."/>
          <p:cNvSpPr/>
          <p:nvPr/>
        </p:nvSpPr>
        <p:spPr>
          <a:xfrm>
            <a:off x="435429" y="212727"/>
            <a:ext cx="11756571" cy="832304"/>
          </a:xfrm>
          <a:prstGeom prst="rect">
            <a:avLst/>
          </a:prstGeom>
          <a:solidFill>
            <a:srgbClr val="101D3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38" name="Google Shape;38;p33"/>
          <p:cNvSpPr txBox="1">
            <a:spLocks noGrp="1"/>
          </p:cNvSpPr>
          <p:nvPr>
            <p:ph type="title"/>
          </p:nvPr>
        </p:nvSpPr>
        <p:spPr>
          <a:xfrm>
            <a:off x="567743" y="288927"/>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342900" lvl="0" indent="-323850" algn="l">
              <a:lnSpc>
                <a:spcPct val="100000"/>
              </a:lnSpc>
              <a:spcBef>
                <a:spcPts val="0"/>
              </a:spcBef>
              <a:spcAft>
                <a:spcPts val="0"/>
              </a:spcAft>
              <a:buClr>
                <a:srgbClr val="E38526"/>
              </a:buClr>
              <a:buSzPts val="3200"/>
              <a:buFont typeface="Quattrocento Sans"/>
              <a:buAutoNum type="arabicPeriod"/>
              <a:defRPr sz="2400">
                <a:solidFill>
                  <a:srgbClr val="101D34"/>
                </a:solidFill>
                <a:latin typeface="Quattrocento Sans"/>
                <a:ea typeface="Quattrocento Sans"/>
                <a:cs typeface="Quattrocento Sans"/>
                <a:sym typeface="Quattrocento Sans"/>
              </a:defRPr>
            </a:lvl1pPr>
            <a:lvl2pPr marL="685800" lvl="1" indent="-304800" algn="l">
              <a:lnSpc>
                <a:spcPct val="90000"/>
              </a:lnSpc>
              <a:spcBef>
                <a:spcPts val="375"/>
              </a:spcBef>
              <a:spcAft>
                <a:spcPts val="0"/>
              </a:spcAft>
              <a:buClr>
                <a:srgbClr val="E38526"/>
              </a:buClr>
              <a:buSzPts val="2800"/>
              <a:buFont typeface="Courier New"/>
              <a:buChar char="o"/>
              <a:defRPr sz="2100">
                <a:solidFill>
                  <a:srgbClr val="101D34"/>
                </a:solidFill>
                <a:latin typeface="Quattrocento Sans"/>
                <a:ea typeface="Quattrocento Sans"/>
                <a:cs typeface="Quattrocento Sans"/>
                <a:sym typeface="Quattrocento Sans"/>
              </a:defRPr>
            </a:lvl2pPr>
            <a:lvl3pPr marL="1028700" lvl="2" indent="-285750" algn="l">
              <a:lnSpc>
                <a:spcPct val="90000"/>
              </a:lnSpc>
              <a:spcBef>
                <a:spcPts val="375"/>
              </a:spcBef>
              <a:spcAft>
                <a:spcPts val="0"/>
              </a:spcAft>
              <a:buClr>
                <a:srgbClr val="E38526"/>
              </a:buClr>
              <a:buSzPts val="2400"/>
              <a:buFont typeface="Noto Sans Symbols"/>
              <a:buChar char="▪"/>
              <a:defRPr sz="1800">
                <a:solidFill>
                  <a:srgbClr val="101D34"/>
                </a:solidFill>
                <a:latin typeface="Quattrocento Sans"/>
                <a:ea typeface="Quattrocento Sans"/>
                <a:cs typeface="Quattrocento Sans"/>
                <a:sym typeface="Quattrocento Sans"/>
              </a:defRPr>
            </a:lvl3pPr>
            <a:lvl4pPr marL="1371600" lvl="3" indent="-266700" algn="l">
              <a:lnSpc>
                <a:spcPct val="90000"/>
              </a:lnSpc>
              <a:spcBef>
                <a:spcPts val="375"/>
              </a:spcBef>
              <a:spcAft>
                <a:spcPts val="0"/>
              </a:spcAft>
              <a:buClr>
                <a:srgbClr val="E38526"/>
              </a:buClr>
              <a:buSzPts val="2000"/>
              <a:buFont typeface="Noto Sans Symbols"/>
              <a:buChar char="⮚"/>
              <a:defRPr sz="1500">
                <a:solidFill>
                  <a:srgbClr val="101D34"/>
                </a:solidFill>
                <a:latin typeface="Quattrocento Sans"/>
                <a:ea typeface="Quattrocento Sans"/>
                <a:cs typeface="Quattrocento Sans"/>
                <a:sym typeface="Quattrocento Sans"/>
              </a:defRPr>
            </a:lvl4pPr>
            <a:lvl5pPr marL="1714500" lvl="4" indent="-266700" algn="l">
              <a:lnSpc>
                <a:spcPct val="90000"/>
              </a:lnSpc>
              <a:spcBef>
                <a:spcPts val="375"/>
              </a:spcBef>
              <a:spcAft>
                <a:spcPts val="0"/>
              </a:spcAft>
              <a:buClr>
                <a:srgbClr val="E38526"/>
              </a:buClr>
              <a:buSzPts val="2000"/>
              <a:buFont typeface="Noto Sans Symbols"/>
              <a:buChar char="❖"/>
              <a:defRPr sz="1500">
                <a:solidFill>
                  <a:srgbClr val="101D34"/>
                </a:solidFill>
                <a:latin typeface="Quattrocento Sans"/>
                <a:ea typeface="Quattrocento Sans"/>
                <a:cs typeface="Quattrocento Sans"/>
                <a:sym typeface="Quattrocento Sans"/>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fld id="{00000000-1234-1234-1234-123412341234}" type="slidenum">
              <a:rPr lang="en-US" smtClean="0"/>
              <a:pPr/>
              <a:t>‹#›</a:t>
            </a:fld>
            <a:endParaRPr lang="en-US"/>
          </a:p>
        </p:txBody>
      </p:sp>
      <p:sp>
        <p:nvSpPr>
          <p:cNvPr id="41" name="Google Shape;41;p33"/>
          <p:cNvSpPr txBox="1"/>
          <p:nvPr/>
        </p:nvSpPr>
        <p:spPr>
          <a:xfrm>
            <a:off x="250371" y="6356351"/>
            <a:ext cx="7713372" cy="284663"/>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900">
                <a:solidFill>
                  <a:srgbClr val="8A8FA0"/>
                </a:solidFill>
                <a:latin typeface="Quattrocento Sans"/>
                <a:ea typeface="Quattrocento Sans"/>
                <a:cs typeface="Quattrocento Sans"/>
                <a:sym typeface="Quattrocento Sans"/>
              </a:rPr>
              <a:t>Massachusetts Department of</a:t>
            </a:r>
            <a:r>
              <a:rPr lang="en-US" sz="1400">
                <a:solidFill>
                  <a:schemeClr val="dk1"/>
                </a:solidFill>
                <a:latin typeface="Quattrocento Sans"/>
                <a:ea typeface="Quattrocento Sans"/>
                <a:cs typeface="Quattrocento Sans"/>
                <a:sym typeface="Quattrocento Sans"/>
              </a:rPr>
              <a:t> </a:t>
            </a:r>
            <a:r>
              <a:rPr lang="en-US" sz="900">
                <a:solidFill>
                  <a:srgbClr val="8A8FA0"/>
                </a:solidFill>
                <a:latin typeface="Quattrocento Sans"/>
                <a:ea typeface="Quattrocento Sans"/>
                <a:cs typeface="Quattrocento Sans"/>
                <a:sym typeface="Quattrocento Sans"/>
              </a:rPr>
              <a:t>Elementary</a:t>
            </a:r>
            <a:r>
              <a:rPr lang="en-US" sz="1400">
                <a:solidFill>
                  <a:schemeClr val="dk1"/>
                </a:solidFill>
                <a:latin typeface="Quattrocento Sans"/>
                <a:ea typeface="Quattrocento Sans"/>
                <a:cs typeface="Quattrocento Sans"/>
                <a:sym typeface="Quattrocento Sans"/>
              </a:rPr>
              <a:t> </a:t>
            </a:r>
            <a:r>
              <a:rPr lang="en-US" sz="900">
                <a:solidFill>
                  <a:srgbClr val="8A8FA0"/>
                </a:solidFill>
                <a:latin typeface="Quattrocento Sans"/>
                <a:ea typeface="Quattrocento Sans"/>
                <a:cs typeface="Quattrocento Sans"/>
                <a:sym typeface="Quattrocento Sans"/>
              </a:rPr>
              <a:t>and</a:t>
            </a:r>
            <a:r>
              <a:rPr lang="en-US" sz="1400">
                <a:solidFill>
                  <a:schemeClr val="dk1"/>
                </a:solidFill>
                <a:latin typeface="Quattrocento Sans"/>
                <a:ea typeface="Quattrocento Sans"/>
                <a:cs typeface="Quattrocento Sans"/>
                <a:sym typeface="Quattrocento Sans"/>
              </a:rPr>
              <a:t> </a:t>
            </a:r>
            <a:r>
              <a:rPr lang="en-US" sz="900">
                <a:solidFill>
                  <a:srgbClr val="8A8FA0"/>
                </a:solidFill>
                <a:latin typeface="Quattrocento Sans"/>
                <a:ea typeface="Quattrocento Sans"/>
                <a:cs typeface="Quattrocento Sans"/>
                <a:sym typeface="Quattrocento Sans"/>
              </a:rPr>
              <a:t>Secondary</a:t>
            </a:r>
            <a:r>
              <a:rPr lang="en-US" sz="1400">
                <a:solidFill>
                  <a:schemeClr val="dk1"/>
                </a:solidFill>
                <a:latin typeface="Quattrocento Sans"/>
                <a:ea typeface="Quattrocento Sans"/>
                <a:cs typeface="Quattrocento Sans"/>
                <a:sym typeface="Quattrocento Sans"/>
              </a:rPr>
              <a:t> </a:t>
            </a:r>
            <a:r>
              <a:rPr lang="en-US" sz="900">
                <a:solidFill>
                  <a:srgbClr val="8A8FA0"/>
                </a:solidFill>
                <a:latin typeface="Quattrocento Sans"/>
                <a:ea typeface="Quattrocento Sans"/>
                <a:cs typeface="Quattrocento Sans"/>
                <a:sym typeface="Quattrocento Sans"/>
              </a:rPr>
              <a:t>Education</a:t>
            </a:r>
            <a:endParaRPr sz="1400"/>
          </a:p>
        </p:txBody>
      </p:sp>
    </p:spTree>
    <p:extLst>
      <p:ext uri="{BB962C8B-B14F-4D97-AF65-F5344CB8AC3E}">
        <p14:creationId xmlns:p14="http://schemas.microsoft.com/office/powerpoint/2010/main" val="254787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41"/>
        <p:cNvGrpSpPr/>
        <p:nvPr/>
      </p:nvGrpSpPr>
      <p:grpSpPr>
        <a:xfrm>
          <a:off x="0" y="0"/>
          <a:ext cx="0" cy="0"/>
          <a:chOff x="0" y="0"/>
          <a:chExt cx="0" cy="0"/>
        </a:xfrm>
      </p:grpSpPr>
      <p:pic>
        <p:nvPicPr>
          <p:cNvPr id="42" name="Google Shape;42;p8"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43" name="Google Shape;43;p8"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4" name="Google Shape;44;p8"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45" name="Google Shape;45;p8"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9"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48" name="Google Shape;48;p9"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49" name="Google Shape;49;p9"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0" name="Google Shape;50;p9"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1" name="Google Shape;51;p9"/>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b="0" i="0" u="none" strike="noStrike" cap="none">
              <a:solidFill>
                <a:schemeClr val="lt1"/>
              </a:solidFill>
              <a:latin typeface="Quattrocento Sans"/>
              <a:ea typeface="Quattrocento Sans"/>
              <a:cs typeface="Quattrocento Sans"/>
              <a:sym typeface="Quattrocento Sans"/>
            </a:endParaRPr>
          </a:p>
        </p:txBody>
      </p:sp>
      <p:sp>
        <p:nvSpPr>
          <p:cNvPr id="52" name="Google Shape;52;p9"/>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01D34"/>
                </a:solidFill>
                <a:latin typeface="Quattrocento Sans"/>
                <a:ea typeface="Quattrocento Sans"/>
                <a:cs typeface="Quattrocento Sans"/>
                <a:sym typeface="Quattrocento Sans"/>
              </a:rPr>
              <a:t>Place Subtitle/Host/Date Here</a:t>
            </a:r>
            <a:endParaRPr sz="24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1"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57"/>
        <p:cNvGrpSpPr/>
        <p:nvPr/>
      </p:nvGrpSpPr>
      <p:grpSpPr>
        <a:xfrm>
          <a:off x="0" y="0"/>
          <a:ext cx="0" cy="0"/>
          <a:chOff x="0" y="0"/>
          <a:chExt cx="0" cy="0"/>
        </a:xfrm>
      </p:grpSpPr>
      <p:pic>
        <p:nvPicPr>
          <p:cNvPr id="58" name="Google Shape;58;p12"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59" name="Google Shape;59;p12"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0" name="Google Shape;60;p12"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1" name="Google Shape;61;p12"/>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2"/>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65"/>
        <p:cNvGrpSpPr/>
        <p:nvPr/>
      </p:nvGrpSpPr>
      <p:grpSpPr>
        <a:xfrm>
          <a:off x="0" y="0"/>
          <a:ext cx="0" cy="0"/>
          <a:chOff x="0" y="0"/>
          <a:chExt cx="0" cy="0"/>
        </a:xfrm>
      </p:grpSpPr>
      <p:pic>
        <p:nvPicPr>
          <p:cNvPr id="66" name="Google Shape;66;p1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67" name="Google Shape;67;p14"/>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8" name="Google Shape;68;p14"/>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1" name="Google Shape;71;p14"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2" name="Google Shape;72;p14"/>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4"/>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78" name="Google Shape;7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6"/>
          <p:cNvSpPr txBox="1"/>
          <p:nvPr/>
        </p:nvSpPr>
        <p:spPr>
          <a:xfrm>
            <a:off x="23913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31" r:id="rId1"/>
    <p:sldLayoutId id="2147483661" r:id="rId2"/>
    <p:sldLayoutId id="2147483662" r:id="rId3"/>
    <p:sldLayoutId id="2147483732" r:id="rId4"/>
    <p:sldLayoutId id="2147483663" r:id="rId5"/>
    <p:sldLayoutId id="2147483664" r:id="rId6"/>
    <p:sldLayoutId id="2147483733" r:id="rId7"/>
    <p:sldLayoutId id="2147483665" r:id="rId8"/>
    <p:sldLayoutId id="2147483666" r:id="rId9"/>
    <p:sldLayoutId id="2147483667" r:id="rId10"/>
    <p:sldLayoutId id="2147483734" r:id="rId11"/>
    <p:sldLayoutId id="2147483735" r:id="rId12"/>
    <p:sldLayoutId id="2147483668" r:id="rId13"/>
    <p:sldLayoutId id="2147483669" r:id="rId14"/>
    <p:sldLayoutId id="2147483670" r:id="rId15"/>
    <p:sldLayoutId id="2147483671" r:id="rId16"/>
    <p:sldLayoutId id="2147483672" r:id="rId17"/>
    <p:sldLayoutId id="2147483673" r:id="rId18"/>
    <p:sldLayoutId id="214748371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mass.edu/soa/resources.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openarchitectsk12.com/soa-suppor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www.doe.mass.edu/soa/plan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mailto:SOAplans@mass.gov" TargetMode="External"/><Relationship Id="rId5" Type="http://schemas.openxmlformats.org/officeDocument/2006/relationships/hyperlink" Target="https://www.doe.mass.edu/soa/" TargetMode="External"/><Relationship Id="rId4" Type="http://schemas.openxmlformats.org/officeDocument/2006/relationships/hyperlink" Target="https://www.doe.mass.edu/soa/resources.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doe.mass.edu/soa/resources.htm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ArSXo2fum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view.officeapps.live.com/op/view.aspx?src=https%3A%2F%2Fwww.doe.mass.edu%2Fbese%2Fdocs%2Ffy2019%2F2019-06%2Fitem2.docx&amp;wdOrigin=BROWSELIN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grpSp>
        <p:nvGrpSpPr>
          <p:cNvPr id="84" name="Google Shape;84;g6e8ef2e9a8_2_0" descr="photos of 4 students&#10;"/>
          <p:cNvGrpSpPr/>
          <p:nvPr/>
        </p:nvGrpSpPr>
        <p:grpSpPr>
          <a:xfrm>
            <a:off x="-14860" y="-53796"/>
            <a:ext cx="12208321" cy="3753704"/>
            <a:chOff x="-14860" y="-53796"/>
            <a:chExt cx="12208321" cy="3753704"/>
          </a:xfrm>
        </p:grpSpPr>
        <p:pic>
          <p:nvPicPr>
            <p:cNvPr id="85" name="Google Shape;85;g6e8ef2e9a8_2_0" descr="photo of male student&#10;"/>
            <p:cNvPicPr preferRelativeResize="0"/>
            <p:nvPr/>
          </p:nvPicPr>
          <p:blipFill rotWithShape="1">
            <a:blip r:embed="rId3">
              <a:alphaModFix/>
            </a:blip>
            <a:srcRect l="60449" t="15359" b="1119"/>
            <a:stretch/>
          </p:blipFill>
          <p:spPr>
            <a:xfrm>
              <a:off x="3008061" y="-20171"/>
              <a:ext cx="3086090" cy="3720079"/>
            </a:xfrm>
            <a:prstGeom prst="rect">
              <a:avLst/>
            </a:prstGeom>
            <a:noFill/>
            <a:ln>
              <a:noFill/>
            </a:ln>
          </p:spPr>
        </p:pic>
        <p:pic>
          <p:nvPicPr>
            <p:cNvPr id="86" name="Google Shape;86;g6e8ef2e9a8_2_0" descr="photo of male student"/>
            <p:cNvPicPr preferRelativeResize="0"/>
            <p:nvPr/>
          </p:nvPicPr>
          <p:blipFill rotWithShape="1">
            <a:blip r:embed="rId4">
              <a:alphaModFix/>
            </a:blip>
            <a:srcRect l="64569" t="23614" r="879" b="1512"/>
            <a:stretch/>
          </p:blipFill>
          <p:spPr>
            <a:xfrm>
              <a:off x="9153931" y="-42682"/>
              <a:ext cx="3039530" cy="3723948"/>
            </a:xfrm>
            <a:prstGeom prst="rect">
              <a:avLst/>
            </a:prstGeom>
            <a:noFill/>
            <a:ln>
              <a:noFill/>
            </a:ln>
          </p:spPr>
        </p:pic>
        <p:pic>
          <p:nvPicPr>
            <p:cNvPr id="87" name="Google Shape;87;g6e8ef2e9a8_2_0" descr="photo of female student"/>
            <p:cNvPicPr preferRelativeResize="0"/>
            <p:nvPr/>
          </p:nvPicPr>
          <p:blipFill rotWithShape="1">
            <a:blip r:embed="rId5">
              <a:alphaModFix/>
            </a:blip>
            <a:srcRect l="62103" t="10650" r="300" b="8663"/>
            <a:stretch/>
          </p:blipFill>
          <p:spPr>
            <a:xfrm>
              <a:off x="6078323" y="-42682"/>
              <a:ext cx="3085940" cy="3723947"/>
            </a:xfrm>
            <a:prstGeom prst="rect">
              <a:avLst/>
            </a:prstGeom>
            <a:noFill/>
            <a:ln>
              <a:noFill/>
            </a:ln>
          </p:spPr>
        </p:pic>
        <p:pic>
          <p:nvPicPr>
            <p:cNvPr id="88" name="Google Shape;88;g6e8ef2e9a8_2_0" descr="photo of female student"/>
            <p:cNvPicPr preferRelativeResize="0"/>
            <p:nvPr/>
          </p:nvPicPr>
          <p:blipFill rotWithShape="1">
            <a:blip r:embed="rId6">
              <a:alphaModFix/>
            </a:blip>
            <a:srcRect l="4918" t="552" r="49709" b="779"/>
            <a:stretch/>
          </p:blipFill>
          <p:spPr>
            <a:xfrm>
              <a:off x="-14860" y="-25396"/>
              <a:ext cx="3044257" cy="3723949"/>
            </a:xfrm>
            <a:prstGeom prst="rect">
              <a:avLst/>
            </a:prstGeom>
            <a:noFill/>
            <a:ln>
              <a:noFill/>
            </a:ln>
          </p:spPr>
        </p:pic>
        <p:cxnSp>
          <p:nvCxnSpPr>
            <p:cNvPr id="89" name="Google Shape;89;g6e8ef2e9a8_2_0" descr="photo of male student"/>
            <p:cNvCxnSpPr/>
            <p:nvPr/>
          </p:nvCxnSpPr>
          <p:spPr>
            <a:xfrm>
              <a:off x="3008061" y="-25396"/>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0" name="Google Shape;90;g6e8ef2e9a8_2_0" descr="photo of four students"/>
            <p:cNvCxnSpPr/>
            <p:nvPr/>
          </p:nvCxnSpPr>
          <p:spPr>
            <a:xfrm>
              <a:off x="6062876" y="-31568"/>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1" name="Google Shape;91;g6e8ef2e9a8_2_0" descr="photos of four students"/>
            <p:cNvCxnSpPr/>
            <p:nvPr/>
          </p:nvCxnSpPr>
          <p:spPr>
            <a:xfrm>
              <a:off x="9159822" y="-53796"/>
              <a:ext cx="21300" cy="3723900"/>
            </a:xfrm>
            <a:prstGeom prst="straightConnector1">
              <a:avLst/>
            </a:prstGeom>
            <a:noFill/>
            <a:ln w="28575" cap="flat" cmpd="sng">
              <a:solidFill>
                <a:schemeClr val="lt1"/>
              </a:solidFill>
              <a:prstDash val="solid"/>
              <a:miter lim="800000"/>
              <a:headEnd type="none" w="sm" len="sm"/>
              <a:tailEnd type="none" w="sm" len="sm"/>
            </a:ln>
          </p:spPr>
        </p:cxnSp>
      </p:grpSp>
      <p:grpSp>
        <p:nvGrpSpPr>
          <p:cNvPr id="92" name="Google Shape;92;g6e8ef2e9a8_2_0" descr="photos of four students&#10;"/>
          <p:cNvGrpSpPr/>
          <p:nvPr/>
        </p:nvGrpSpPr>
        <p:grpSpPr>
          <a:xfrm>
            <a:off x="-14860" y="3659788"/>
            <a:ext cx="12206999" cy="969000"/>
            <a:chOff x="-14860" y="3659788"/>
            <a:chExt cx="12206999" cy="969000"/>
          </a:xfrm>
        </p:grpSpPr>
        <p:sp>
          <p:nvSpPr>
            <p:cNvPr id="93" name="Google Shape;95;g6e8ef2e9a8_2_0" descr="deeper learning logo and sentence &quot;When students go deep in their learning, they turn every challenge into an opportunity to shine.&quot;&#10;"/>
            <p:cNvSpPr/>
            <p:nvPr/>
          </p:nvSpPr>
          <p:spPr>
            <a:xfrm>
              <a:off x="-14860" y="3659788"/>
              <a:ext cx="12206999" cy="969000"/>
            </a:xfrm>
            <a:prstGeom prst="rect">
              <a:avLst/>
            </a:prstGeom>
            <a:solidFill>
              <a:srgbClr val="3A3838"/>
            </a:solidFill>
            <a:ln w="127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4" name="Google Shape;93;g6e8ef2e9a8_2_0" descr="Deeper learning logo &#10;"/>
            <p:cNvPicPr preferRelativeResize="0"/>
            <p:nvPr/>
          </p:nvPicPr>
          <p:blipFill rotWithShape="1">
            <a:blip r:embed="rId7">
              <a:alphaModFix/>
            </a:blip>
            <a:srcRect/>
            <a:stretch/>
          </p:blipFill>
          <p:spPr>
            <a:xfrm>
              <a:off x="231465" y="3776298"/>
              <a:ext cx="745471" cy="745471"/>
            </a:xfrm>
            <a:prstGeom prst="rect">
              <a:avLst/>
            </a:prstGeom>
            <a:noFill/>
            <a:ln>
              <a:noFill/>
            </a:ln>
          </p:spPr>
        </p:pic>
      </p:grpSp>
      <p:sp>
        <p:nvSpPr>
          <p:cNvPr id="96" name="Google Shape;96;g6e8ef2e9a8_2_0" descr="Student Opportunity Act Long Form Webinar  &#10;February 7, 2020&#10;"/>
          <p:cNvSpPr txBox="1">
            <a:spLocks noGrp="1"/>
          </p:cNvSpPr>
          <p:nvPr>
            <p:ph type="title" idx="4294967295"/>
          </p:nvPr>
        </p:nvSpPr>
        <p:spPr>
          <a:xfrm>
            <a:off x="-26263" y="4609450"/>
            <a:ext cx="12206999" cy="1384950"/>
          </a:xfrm>
          <a:prstGeom prst="rect">
            <a:avLst/>
          </a:prstGeom>
          <a:noFill/>
          <a:ln>
            <a:noFill/>
            <a:prstDash/>
          </a:ln>
          <a:effectLst/>
        </p:spPr>
        <p:txBody>
          <a:bodyPr rot="0" spcFirstLastPara="1" vertOverflow="overflow" horzOverflow="overflow" vert="horz" wrap="square" lIns="91425" tIns="182875"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Student Opportunity Act 2021-22 Plan Amendment Overview Webinar  </a:t>
            </a: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Quattrocento Sans"/>
              <a:buNone/>
              <a:tabLst/>
              <a:defRPr/>
            </a:pP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chemeClr val="dk1"/>
              </a:buClr>
              <a:buSzPts val="2400"/>
              <a:buFont typeface="Calibri"/>
              <a:buNone/>
              <a:tabLst/>
              <a:defRPr/>
            </a:pPr>
            <a:endParaRPr kumimoji="0" lang="en-US" sz="24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D2346DE9-C99B-4773-A6A4-EF7C7E5ACA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76" y="-4549"/>
            <a:ext cx="2691081" cy="6867098"/>
          </a:xfrm>
          <a:prstGeom prst="rect">
            <a:avLst/>
          </a:prstGeom>
        </p:spPr>
      </p:pic>
      <p:pic>
        <p:nvPicPr>
          <p:cNvPr id="14" name="Picture 14">
            <a:extLst>
              <a:ext uri="{FF2B5EF4-FFF2-40B4-BE49-F238E27FC236}">
                <a16:creationId xmlns:a16="http://schemas.microsoft.com/office/drawing/2014/main" id="{EE209206-1B1F-4A41-83D2-52F865B2E9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89097" y="758019"/>
            <a:ext cx="809625" cy="838200"/>
          </a:xfrm>
          <a:prstGeom prst="rect">
            <a:avLst/>
          </a:prstGeom>
        </p:spPr>
      </p:pic>
      <p:pic>
        <p:nvPicPr>
          <p:cNvPr id="17" name="Picture 17">
            <a:extLst>
              <a:ext uri="{FF2B5EF4-FFF2-40B4-BE49-F238E27FC236}">
                <a16:creationId xmlns:a16="http://schemas.microsoft.com/office/drawing/2014/main" id="{491106B2-D27E-48C5-9F4B-0B2AB674FD7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86184" y="1906884"/>
            <a:ext cx="838200" cy="838200"/>
          </a:xfrm>
          <a:prstGeom prst="rect">
            <a:avLst/>
          </a:prstGeom>
        </p:spPr>
      </p:pic>
      <p:pic>
        <p:nvPicPr>
          <p:cNvPr id="19" name="Picture 19">
            <a:extLst>
              <a:ext uri="{FF2B5EF4-FFF2-40B4-BE49-F238E27FC236}">
                <a16:creationId xmlns:a16="http://schemas.microsoft.com/office/drawing/2014/main" id="{F2400592-A792-4007-9BC7-1C533DE0D32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80887" y="3132481"/>
            <a:ext cx="847725" cy="828675"/>
          </a:xfrm>
          <a:prstGeom prst="rect">
            <a:avLst/>
          </a:prstGeom>
        </p:spPr>
      </p:pic>
      <p:pic>
        <p:nvPicPr>
          <p:cNvPr id="21" name="Picture 21">
            <a:extLst>
              <a:ext uri="{FF2B5EF4-FFF2-40B4-BE49-F238E27FC236}">
                <a16:creationId xmlns:a16="http://schemas.microsoft.com/office/drawing/2014/main" id="{6C46537B-62C5-413C-8099-B9928AF75DE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97557" y="4359927"/>
            <a:ext cx="838200" cy="838200"/>
          </a:xfrm>
          <a:prstGeom prst="rect">
            <a:avLst/>
          </a:prstGeom>
        </p:spPr>
      </p:pic>
      <p:sp>
        <p:nvSpPr>
          <p:cNvPr id="23" name="Title 22">
            <a:extLst>
              <a:ext uri="{FF2B5EF4-FFF2-40B4-BE49-F238E27FC236}">
                <a16:creationId xmlns:a16="http://schemas.microsoft.com/office/drawing/2014/main" id="{8A66F7EE-E6C5-499D-BA48-E0C251A20C44}"/>
              </a:ext>
            </a:extLst>
          </p:cNvPr>
          <p:cNvSpPr txBox="1">
            <a:spLocks noGrp="1"/>
          </p:cNvSpPr>
          <p:nvPr>
            <p:ph type="title" idx="4294967295"/>
          </p:nvPr>
        </p:nvSpPr>
        <p:spPr>
          <a:xfrm>
            <a:off x="4178491" y="846161"/>
            <a:ext cx="816818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101D34"/>
                </a:solidFill>
                <a:effectLst/>
                <a:uLnTx/>
                <a:uFillTx/>
                <a:latin typeface="Quattrocento Sans"/>
                <a:ea typeface="Arial"/>
                <a:cs typeface="Arial"/>
                <a:sym typeface="Arial"/>
              </a:rPr>
              <a:t>Welcome &amp; Opening</a:t>
            </a:r>
          </a:p>
        </p:txBody>
      </p:sp>
      <p:sp>
        <p:nvSpPr>
          <p:cNvPr id="24" name="TextBox 23">
            <a:extLst>
              <a:ext uri="{FF2B5EF4-FFF2-40B4-BE49-F238E27FC236}">
                <a16:creationId xmlns:a16="http://schemas.microsoft.com/office/drawing/2014/main" id="{44B65602-4866-46B8-B312-F09F2C26E899}"/>
              </a:ext>
            </a:extLst>
          </p:cNvPr>
          <p:cNvSpPr txBox="1"/>
          <p:nvPr/>
        </p:nvSpPr>
        <p:spPr>
          <a:xfrm>
            <a:off x="4178490" y="200693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Quattrocento Sans" panose="020B0604020202020204" charset="0"/>
              </a:rPr>
              <a:t>SOA Commitments and Updates</a:t>
            </a:r>
          </a:p>
        </p:txBody>
      </p:sp>
      <p:sp>
        <p:nvSpPr>
          <p:cNvPr id="25" name="TextBox 24">
            <a:extLst>
              <a:ext uri="{FF2B5EF4-FFF2-40B4-BE49-F238E27FC236}">
                <a16:creationId xmlns:a16="http://schemas.microsoft.com/office/drawing/2014/main" id="{7445ED7A-C5F3-4675-B37D-39D15CA16BBC}"/>
              </a:ext>
            </a:extLst>
          </p:cNvPr>
          <p:cNvSpPr txBox="1"/>
          <p:nvPr/>
        </p:nvSpPr>
        <p:spPr>
          <a:xfrm>
            <a:off x="4178489" y="3136247"/>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101D34"/>
                </a:solidFill>
                <a:latin typeface="Quattrocento Sans"/>
              </a:rPr>
              <a:t>Evidence-Based Programs Revisions</a:t>
            </a:r>
            <a:endParaRPr lang="en-US" dirty="0"/>
          </a:p>
        </p:txBody>
      </p:sp>
      <p:sp>
        <p:nvSpPr>
          <p:cNvPr id="26" name="TextBox 25">
            <a:extLst>
              <a:ext uri="{FF2B5EF4-FFF2-40B4-BE49-F238E27FC236}">
                <a16:creationId xmlns:a16="http://schemas.microsoft.com/office/drawing/2014/main" id="{19A121D7-C6DB-4699-85E1-D12711C48C6B}"/>
              </a:ext>
            </a:extLst>
          </p:cNvPr>
          <p:cNvSpPr txBox="1"/>
          <p:nvPr/>
        </p:nvSpPr>
        <p:spPr>
          <a:xfrm>
            <a:off x="4178488" y="4357082"/>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The SOA Plan Amendment Template</a:t>
            </a:r>
            <a:endParaRPr lang="en-US"/>
          </a:p>
        </p:txBody>
      </p:sp>
      <p:pic>
        <p:nvPicPr>
          <p:cNvPr id="11" name="Picture 21">
            <a:extLst>
              <a:ext uri="{FF2B5EF4-FFF2-40B4-BE49-F238E27FC236}">
                <a16:creationId xmlns:a16="http://schemas.microsoft.com/office/drawing/2014/main" id="{39C432A8-8956-4C5B-8D1F-A3087C72828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85651" y="5526738"/>
            <a:ext cx="838200" cy="838200"/>
          </a:xfrm>
          <a:prstGeom prst="rect">
            <a:avLst/>
          </a:prstGeom>
        </p:spPr>
      </p:pic>
      <p:sp>
        <p:nvSpPr>
          <p:cNvPr id="12" name="TextBox 11">
            <a:extLst>
              <a:ext uri="{FF2B5EF4-FFF2-40B4-BE49-F238E27FC236}">
                <a16:creationId xmlns:a16="http://schemas.microsoft.com/office/drawing/2014/main" id="{FFE7EB1E-3AE8-4A71-90C8-ADB3AF6E5C4F}"/>
              </a:ext>
            </a:extLst>
          </p:cNvPr>
          <p:cNvSpPr txBox="1"/>
          <p:nvPr/>
        </p:nvSpPr>
        <p:spPr>
          <a:xfrm>
            <a:off x="4178487" y="5523893"/>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Timeline, Questions &amp; Next steps</a:t>
            </a:r>
            <a:endParaRPr lang="en-US" sz="1600"/>
          </a:p>
        </p:txBody>
      </p:sp>
      <p:sp>
        <p:nvSpPr>
          <p:cNvPr id="2" name="Rectangle 1">
            <a:extLst>
              <a:ext uri="{FF2B5EF4-FFF2-40B4-BE49-F238E27FC236}">
                <a16:creationId xmlns:a16="http://schemas.microsoft.com/office/drawing/2014/main" id="{E58A9DFD-451A-4B34-A1D4-F7A96B33CC1A}"/>
              </a:ext>
            </a:extLst>
          </p:cNvPr>
          <p:cNvSpPr/>
          <p:nvPr/>
        </p:nvSpPr>
        <p:spPr>
          <a:xfrm flipH="1">
            <a:off x="3198018" y="5531643"/>
            <a:ext cx="892969" cy="8453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cs typeface="Calibri"/>
              </a:rPr>
              <a:t>05</a:t>
            </a:r>
          </a:p>
        </p:txBody>
      </p:sp>
    </p:spTree>
    <p:extLst>
      <p:ext uri="{BB962C8B-B14F-4D97-AF65-F5344CB8AC3E}">
        <p14:creationId xmlns:p14="http://schemas.microsoft.com/office/powerpoint/2010/main" val="308791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8BC6-E03A-46FB-A98B-0AE1A246DB6B}"/>
              </a:ext>
            </a:extLst>
          </p:cNvPr>
          <p:cNvSpPr>
            <a:spLocks noGrp="1"/>
          </p:cNvSpPr>
          <p:nvPr>
            <p:ph type="title"/>
          </p:nvPr>
        </p:nvSpPr>
        <p:spPr/>
        <p:txBody>
          <a:bodyPr/>
          <a:lstStyle/>
          <a:p>
            <a:r>
              <a:rPr lang="en-US"/>
              <a:t>New and Revised/Expanded Evidence-Based Program Areas</a:t>
            </a:r>
          </a:p>
        </p:txBody>
      </p:sp>
      <p:sp>
        <p:nvSpPr>
          <p:cNvPr id="3" name="Content Placeholder 2">
            <a:extLst>
              <a:ext uri="{FF2B5EF4-FFF2-40B4-BE49-F238E27FC236}">
                <a16:creationId xmlns:a16="http://schemas.microsoft.com/office/drawing/2014/main" id="{EE06A7E1-B695-4524-B190-255F8497FE11}"/>
              </a:ext>
            </a:extLst>
          </p:cNvPr>
          <p:cNvSpPr>
            <a:spLocks noGrp="1"/>
          </p:cNvSpPr>
          <p:nvPr>
            <p:ph idx="1"/>
          </p:nvPr>
        </p:nvSpPr>
        <p:spPr/>
        <p:txBody>
          <a:bodyPr/>
          <a:lstStyle/>
          <a:p>
            <a:pPr marL="25400" marR="0" lvl="0" indent="0">
              <a:spcBef>
                <a:spcPts val="0"/>
              </a:spcBef>
              <a:spcAft>
                <a:spcPts val="800"/>
              </a:spcAft>
              <a:buNone/>
            </a:pPr>
            <a:r>
              <a:rPr lang="en-US" sz="2800" b="1">
                <a:solidFill>
                  <a:schemeClr val="accent5">
                    <a:lumMod val="50000"/>
                  </a:schemeClr>
                </a:solidFill>
                <a:latin typeface="Arial" panose="020B0604020202020204" pitchFamily="34" charset="0"/>
                <a:cs typeface="Arial" panose="020B0604020202020204" pitchFamily="34" charset="0"/>
              </a:rPr>
              <a:t>New Evidence-Based Program Areas:</a:t>
            </a:r>
          </a:p>
          <a:p>
            <a:pPr marR="0" lvl="0">
              <a:spcBef>
                <a:spcPts val="0"/>
              </a:spcBef>
              <a:spcAft>
                <a:spcPts val="800"/>
              </a:spcAft>
              <a:buFont typeface="Wingdings" panose="05000000000000000000" pitchFamily="2" charset="2"/>
              <a:buChar char="Ø"/>
            </a:pPr>
            <a:r>
              <a:rPr lang="en-US" sz="2000" b="1">
                <a:solidFill>
                  <a:schemeClr val="accent5">
                    <a:lumMod val="50000"/>
                  </a:schemeClr>
                </a:solidFill>
                <a:latin typeface="Arial" panose="020B0604020202020204" pitchFamily="34" charset="0"/>
                <a:cs typeface="Arial" panose="020B0604020202020204" pitchFamily="34" charset="0"/>
              </a:rPr>
              <a:t>Culturally responsive teaching and other strategies that create equitable and culturally responsive learning environments for students</a:t>
            </a:r>
          </a:p>
          <a:p>
            <a:pPr>
              <a:spcBef>
                <a:spcPts val="0"/>
              </a:spcBef>
              <a:spcAft>
                <a:spcPts val="800"/>
              </a:spcAft>
              <a:buFont typeface="Wingdings" panose="05000000000000000000" pitchFamily="2" charset="2"/>
              <a:buChar char="Ø"/>
            </a:pPr>
            <a:r>
              <a:rPr lang="en-US" sz="2000" b="1">
                <a:solidFill>
                  <a:schemeClr val="accent5">
                    <a:lumMod val="50000"/>
                  </a:schemeClr>
                </a:solidFill>
                <a:latin typeface="Arial" panose="020B0604020202020204" pitchFamily="34" charset="0"/>
                <a:cs typeface="Arial" panose="020B0604020202020204" pitchFamily="34" charset="0"/>
              </a:rPr>
              <a:t>English Learner Education programs, including dual language (DL) and transitional bilingual education (TBE) programs</a:t>
            </a:r>
            <a:endParaRPr lang="en-US" sz="2000" b="1">
              <a:solidFill>
                <a:srgbClr val="7030A0"/>
              </a:solidFill>
              <a:latin typeface="Arial" panose="020B0604020202020204" pitchFamily="34" charset="0"/>
              <a:cs typeface="Arial" panose="020B0604020202020204" pitchFamily="34" charset="0"/>
            </a:endParaRPr>
          </a:p>
          <a:p>
            <a:pPr marL="25400" marR="0" indent="0">
              <a:spcBef>
                <a:spcPts val="0"/>
              </a:spcBef>
              <a:spcAft>
                <a:spcPts val="800"/>
              </a:spcAft>
              <a:buNone/>
            </a:pPr>
            <a:r>
              <a:rPr lang="en-US" sz="2800" b="1">
                <a:solidFill>
                  <a:srgbClr val="7030A0"/>
                </a:solidFill>
                <a:latin typeface="Arial" panose="020B0604020202020204" pitchFamily="34" charset="0"/>
                <a:cs typeface="Arial" panose="020B0604020202020204" pitchFamily="34" charset="0"/>
              </a:rPr>
              <a:t>Reconfigured Evidence-Based Program Areas</a:t>
            </a:r>
          </a:p>
          <a:p>
            <a:pPr marR="0">
              <a:spcBef>
                <a:spcPts val="0"/>
              </a:spcBef>
              <a:spcAft>
                <a:spcPts val="800"/>
              </a:spcAft>
              <a:buFont typeface="Wingdings" panose="05000000000000000000" pitchFamily="2" charset="2"/>
              <a:buChar char="Ø"/>
            </a:pPr>
            <a:r>
              <a:rPr lang="en-US" sz="2000" b="1">
                <a:solidFill>
                  <a:srgbClr val="7030A0"/>
                </a:solidFill>
                <a:latin typeface="Arial" panose="020B0604020202020204" pitchFamily="34" charset="0"/>
                <a:cs typeface="Arial" panose="020B0604020202020204" pitchFamily="34" charset="0"/>
              </a:rPr>
              <a:t>Expanded learning time for all students in the form of a longer school day or school year </a:t>
            </a:r>
          </a:p>
          <a:p>
            <a:pPr>
              <a:spcBef>
                <a:spcPts val="0"/>
              </a:spcBef>
              <a:spcAft>
                <a:spcPts val="800"/>
              </a:spcAft>
              <a:buFont typeface="Wingdings" panose="05000000000000000000" pitchFamily="2" charset="2"/>
              <a:buChar char="Ø"/>
            </a:pPr>
            <a:r>
              <a:rPr lang="en-US" sz="2000" b="1">
                <a:solidFill>
                  <a:srgbClr val="7030A0"/>
                </a:solidFill>
                <a:effectLst/>
                <a:latin typeface="Arial" panose="020B0604020202020204" pitchFamily="34" charset="0"/>
                <a:ea typeface="Calibri" panose="020F0502020204030204" pitchFamily="34" charset="0"/>
                <a:cs typeface="Arial" panose="020B0604020202020204" pitchFamily="34" charset="0"/>
              </a:rPr>
              <a:t>Increasing opportunities for educators and support staff to engage in a cycle of continuous improvement, utilizing district and school teaming structures</a:t>
            </a:r>
          </a:p>
          <a:p>
            <a:pPr marR="0" lvl="0">
              <a:lnSpc>
                <a:spcPct val="115000"/>
              </a:lnSpc>
              <a:spcBef>
                <a:spcPts val="0"/>
              </a:spcBef>
              <a:spcAft>
                <a:spcPts val="800"/>
              </a:spcAft>
              <a:buFont typeface="Wingdings" panose="05000000000000000000" pitchFamily="2" charset="2"/>
              <a:buChar char="Ø"/>
            </a:pPr>
            <a:r>
              <a:rPr lang="en-US" sz="2000" b="1">
                <a:solidFill>
                  <a:srgbClr val="7030A0"/>
                </a:solidFill>
                <a:effectLst/>
                <a:latin typeface="Arial" panose="020B0604020202020204" pitchFamily="34" charset="0"/>
                <a:ea typeface="Calibri" panose="020F0502020204030204" pitchFamily="34" charset="0"/>
                <a:cs typeface="Arial" panose="020B0604020202020204" pitchFamily="34" charset="0"/>
              </a:rPr>
              <a:t>Increasing opportunities for all students to engage in arts, enrichment, world languages, athletics, and elective courses</a:t>
            </a:r>
            <a:endParaRPr lang="en-US" sz="2000">
              <a:effectLst/>
              <a:latin typeface="Arial" panose="020B0604020202020204" pitchFamily="34" charset="0"/>
              <a:ea typeface="Arial" panose="020B0604020202020204" pitchFamily="34" charset="0"/>
              <a:cs typeface="Arial" panose="020B0604020202020204" pitchFamily="34" charset="0"/>
            </a:endParaRPr>
          </a:p>
          <a:p>
            <a:pPr marR="0" lvl="0">
              <a:lnSpc>
                <a:spcPct val="115000"/>
              </a:lnSpc>
              <a:spcBef>
                <a:spcPts val="0"/>
              </a:spcBef>
              <a:spcAft>
                <a:spcPts val="0"/>
              </a:spcAft>
              <a:buFont typeface="Wingdings" panose="05000000000000000000" pitchFamily="2" charset="2"/>
              <a:buChar char="Ø"/>
            </a:pPr>
            <a:r>
              <a:rPr lang="en-US" sz="2000" b="1">
                <a:solidFill>
                  <a:srgbClr val="7030A0"/>
                </a:solidFill>
                <a:effectLst/>
                <a:latin typeface="Arial" panose="020B0604020202020204" pitchFamily="34" charset="0"/>
                <a:ea typeface="Calibri" panose="020F0502020204030204" pitchFamily="34" charset="0"/>
                <a:cs typeface="Arial" panose="020B0604020202020204" pitchFamily="34" charset="0"/>
              </a:rPr>
              <a:t>Developing effective family/school partnerships </a:t>
            </a:r>
            <a:endParaRPr lang="en-US" sz="2000">
              <a:effectLst/>
              <a:latin typeface="Arial" panose="020B0604020202020204" pitchFamily="34" charset="0"/>
              <a:ea typeface="Arial" panose="020B0604020202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096579B8-7287-4FF5-BA63-0EB2FC3A5D55}"/>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192293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6e8ef2e9a8_2_110"/>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latin typeface="Calibri"/>
                <a:ea typeface="Calibri"/>
                <a:cs typeface="Calibri"/>
                <a:sym typeface="Calibri"/>
              </a:rPr>
              <a:t>Evidence-based programs: 21 examples of high-quality programs</a:t>
            </a:r>
            <a:endParaRPr>
              <a:latin typeface="Calibri"/>
              <a:ea typeface="Calibri"/>
              <a:cs typeface="Calibri"/>
              <a:sym typeface="Calibri"/>
            </a:endParaRPr>
          </a:p>
        </p:txBody>
      </p:sp>
      <p:sp>
        <p:nvSpPr>
          <p:cNvPr id="153" name="Google Shape;153;g6e8ef2e9a8_2_110"/>
          <p:cNvSpPr txBox="1">
            <a:spLocks noGrp="1"/>
          </p:cNvSpPr>
          <p:nvPr>
            <p:ph type="body" idx="2"/>
          </p:nvPr>
        </p:nvSpPr>
        <p:spPr>
          <a:xfrm>
            <a:off x="435429" y="1336505"/>
            <a:ext cx="11330484"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SzPts val="2800"/>
              <a:buNone/>
            </a:pPr>
            <a:r>
              <a:rPr lang="en-US">
                <a:solidFill>
                  <a:srgbClr val="000000"/>
                </a:solidFill>
                <a:latin typeface="Calibri"/>
                <a:ea typeface="Calibri"/>
                <a:cs typeface="Calibri"/>
                <a:sym typeface="Calibri"/>
              </a:rPr>
              <a:t>Enhanced Core Instruction </a:t>
            </a:r>
            <a:endParaRPr>
              <a:solidFill>
                <a:srgbClr val="000000"/>
              </a:solidFill>
              <a:latin typeface="Calibri"/>
              <a:ea typeface="Calibri"/>
              <a:cs typeface="Calibri"/>
              <a:sym typeface="Calibri"/>
            </a:endParaRPr>
          </a:p>
        </p:txBody>
      </p:sp>
      <p:sp>
        <p:nvSpPr>
          <p:cNvPr id="151" name="Google Shape;151;g6e8ef2e9a8_2_110"/>
          <p:cNvSpPr txBox="1">
            <a:spLocks noGrp="1"/>
          </p:cNvSpPr>
          <p:nvPr>
            <p:ph type="body" idx="1"/>
          </p:nvPr>
        </p:nvSpPr>
        <p:spPr>
          <a:xfrm>
            <a:off x="435429" y="2189408"/>
            <a:ext cx="5452200" cy="427168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2"/>
              </a:buClr>
              <a:buSzPts val="1800"/>
              <a:buFont typeface="Arial"/>
              <a:buAutoNum type="arabicPeriod"/>
            </a:pPr>
            <a:r>
              <a:rPr lang="en-US" sz="2000">
                <a:latin typeface="Calibri"/>
                <a:cs typeface="Calibri"/>
                <a:sym typeface="Calibri"/>
              </a:rPr>
              <a:t>Expanded access to full-day, high-quality pre-kindergarten for 4-year-olds, including potential collaboration with other local providers</a:t>
            </a:r>
            <a:endParaRPr lang="en-US" sz="2000">
              <a:latin typeface="Calibri"/>
              <a:cs typeface="Calibri"/>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2000">
                <a:latin typeface="Calibri"/>
                <a:cs typeface="Calibri"/>
                <a:sym typeface="Calibri"/>
              </a:rPr>
              <a:t>Research-based early literacy programs in pre-kindergarten and early elementary grades </a:t>
            </a:r>
            <a:endParaRPr lang="en-US" sz="2000">
              <a:latin typeface="Calibri"/>
              <a:cs typeface="Calibri"/>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2000">
                <a:latin typeface="Calibri"/>
                <a:cs typeface="Calibri"/>
                <a:sym typeface="Calibri"/>
              </a:rPr>
              <a:t>Early College programs focused primarily on students under-represented in higher education</a:t>
            </a:r>
            <a:endParaRPr lang="en-US" sz="2000">
              <a:latin typeface="Calibri"/>
              <a:cs typeface="Calibri"/>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2000">
                <a:latin typeface="Calibri"/>
                <a:cs typeface="Calibri"/>
                <a:sym typeface="Calibri"/>
              </a:rPr>
              <a:t>Supporting educators </a:t>
            </a:r>
            <a:r>
              <a:rPr lang="en-US" sz="2000">
                <a:latin typeface="Calibri"/>
                <a:ea typeface="Calibri"/>
                <a:cs typeface="Calibri"/>
                <a:sym typeface="Calibri"/>
              </a:rPr>
              <a:t>to implement high-quality, aligned curriculum</a:t>
            </a:r>
            <a:endParaRPr lang="en-US" sz="3200"/>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55" name="Google Shape;155;g6e8ef2e9a8_2_1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marL="342900" indent="-342900">
              <a:buClr>
                <a:schemeClr val="dk1"/>
              </a:buClr>
              <a:buSzPts val="1800"/>
              <a:buFont typeface="+mj-lt"/>
              <a:buAutoNum type="arabicPeriod" startAt="5"/>
            </a:pPr>
            <a:r>
              <a:rPr lang="en-US" sz="2000">
                <a:latin typeface="Calibri"/>
                <a:ea typeface="Calibri"/>
                <a:cs typeface="Calibri"/>
                <a:sym typeface="Calibri"/>
              </a:rPr>
              <a:t>Expanded access to career-technical education, including “After Dark” district-vocational partnerships and innovation pathways reflecting local labor market priorities</a:t>
            </a:r>
            <a:endParaRPr lang="en-US" sz="2000"/>
          </a:p>
          <a:p>
            <a:pPr marL="342900" lvl="0" indent="-342900" algn="l" rtl="0">
              <a:lnSpc>
                <a:spcPct val="100000"/>
              </a:lnSpc>
              <a:spcBef>
                <a:spcPts val="1000"/>
              </a:spcBef>
              <a:spcAft>
                <a:spcPts val="0"/>
              </a:spcAft>
              <a:buClr>
                <a:schemeClr val="dk1"/>
              </a:buClr>
              <a:buSzPts val="1800"/>
              <a:buFont typeface="Arial"/>
              <a:buAutoNum type="arabicPeriod" startAt="5"/>
            </a:pPr>
            <a:r>
              <a:rPr lang="en-US" sz="2000">
                <a:solidFill>
                  <a:schemeClr val="accent5">
                    <a:lumMod val="50000"/>
                  </a:schemeClr>
                </a:solidFill>
                <a:latin typeface="Calibri"/>
                <a:cs typeface="Calibri"/>
              </a:rPr>
              <a:t>Culturally responsive teaching and other strategies that create equitable and culturally responsive learning environments for students. </a:t>
            </a:r>
          </a:p>
          <a:p>
            <a:pPr marL="342900" lvl="0" indent="-342900" algn="l" rtl="0">
              <a:lnSpc>
                <a:spcPct val="100000"/>
              </a:lnSpc>
              <a:spcBef>
                <a:spcPts val="1000"/>
              </a:spcBef>
              <a:spcAft>
                <a:spcPts val="0"/>
              </a:spcAft>
              <a:buClr>
                <a:schemeClr val="dk1"/>
              </a:buClr>
              <a:buSzPts val="1800"/>
              <a:buFont typeface="Arial"/>
              <a:buAutoNum type="arabicPeriod" startAt="5"/>
            </a:pPr>
            <a:r>
              <a:rPr lang="en-US" sz="2000">
                <a:solidFill>
                  <a:srgbClr val="7030A0"/>
                </a:solidFill>
                <a:latin typeface="Calibri"/>
                <a:cs typeface="Calibri"/>
              </a:rPr>
              <a:t>Expanded learning time for all students in the form of a longer school day or school year</a:t>
            </a:r>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52" name="Google Shape;152;g6e8ef2e9a8_2_1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6e8ef2e9a8_2_110"/>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latin typeface="Calibri"/>
                <a:ea typeface="Calibri"/>
                <a:cs typeface="Calibri"/>
                <a:sym typeface="Calibri"/>
              </a:rPr>
              <a:t>Evidence-based programs: 21 examples of high-quality programs </a:t>
            </a:r>
            <a:r>
              <a:rPr lang="en-US" i="1">
                <a:latin typeface="Calibri"/>
                <a:ea typeface="Calibri"/>
                <a:cs typeface="Calibri"/>
                <a:sym typeface="Calibri"/>
              </a:rPr>
              <a:t>(cont.)</a:t>
            </a:r>
            <a:endParaRPr i="1">
              <a:latin typeface="Calibri"/>
              <a:ea typeface="Calibri"/>
              <a:cs typeface="Calibri"/>
              <a:sym typeface="Calibri"/>
            </a:endParaRPr>
          </a:p>
        </p:txBody>
      </p:sp>
      <p:sp>
        <p:nvSpPr>
          <p:cNvPr id="153" name="Google Shape;153;g6e8ef2e9a8_2_1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Targeted Student Supports</a:t>
            </a:r>
          </a:p>
        </p:txBody>
      </p:sp>
      <p:sp>
        <p:nvSpPr>
          <p:cNvPr id="151" name="Google Shape;151;g6e8ef2e9a8_2_110"/>
          <p:cNvSpPr txBox="1">
            <a:spLocks noGrp="1"/>
          </p:cNvSpPr>
          <p:nvPr>
            <p:ph type="body" idx="1"/>
          </p:nvPr>
        </p:nvSpPr>
        <p:spPr>
          <a:xfrm>
            <a:off x="435429" y="2189408"/>
            <a:ext cx="5452200" cy="4271682"/>
          </a:xfrm>
          <a:prstGeom prst="rect">
            <a:avLst/>
          </a:prstGeom>
          <a:noFill/>
          <a:ln>
            <a:noFill/>
          </a:ln>
        </p:spPr>
        <p:txBody>
          <a:bodyPr spcFirstLastPara="1" wrap="square" lIns="91425" tIns="45700" rIns="91425" bIns="45700" anchor="t" anchorCtr="0">
            <a:noAutofit/>
          </a:bodyPr>
          <a:lstStyle/>
          <a:p>
            <a:pPr algn="l" rtl="0" fontAlgn="base">
              <a:buClrTx/>
              <a:buSzPct val="100000"/>
              <a:buFont typeface="+mj-lt"/>
              <a:buAutoNum type="arabicPeriod" startAt="8"/>
            </a:pPr>
            <a:r>
              <a:rPr lang="en-US" sz="2000">
                <a:latin typeface="Calibri"/>
                <a:cs typeface="Calibri"/>
              </a:rPr>
              <a:t>Inclusion/co-teaching for students with disabilities and English learners</a:t>
            </a:r>
          </a:p>
          <a:p>
            <a:pPr algn="l" rtl="0" fontAlgn="base">
              <a:buClrTx/>
              <a:buSzPct val="100000"/>
              <a:buFont typeface="+mj-lt"/>
              <a:buAutoNum type="arabicPeriod" startAt="8"/>
            </a:pPr>
            <a:r>
              <a:rPr lang="en-US" sz="2000">
                <a:solidFill>
                  <a:schemeClr val="accent5">
                    <a:lumMod val="50000"/>
                  </a:schemeClr>
                </a:solidFill>
                <a:latin typeface="Calibri"/>
                <a:cs typeface="Calibri"/>
              </a:rPr>
              <a:t>Language support programs, including dual language and transitional Bilingual education programs (TBE)</a:t>
            </a:r>
          </a:p>
          <a:p>
            <a:pPr algn="l" rtl="0" fontAlgn="base">
              <a:buClrTx/>
              <a:buSzPct val="100000"/>
              <a:buFont typeface="+mj-lt"/>
              <a:buAutoNum type="arabicPeriod" startAt="8"/>
            </a:pPr>
            <a:r>
              <a:rPr lang="en-US" sz="2000">
                <a:latin typeface="Calibri"/>
                <a:cs typeface="Calibri"/>
              </a:rPr>
              <a:t>Acceleration Academies and/or summer learning to support skill development and accelerate advanced learners </a:t>
            </a:r>
          </a:p>
          <a:p>
            <a:pPr algn="l" rtl="0" fontAlgn="base">
              <a:buClrTx/>
              <a:buSzPct val="100000"/>
              <a:buFont typeface="+mj-lt"/>
              <a:buAutoNum type="arabicPeriod" startAt="8"/>
            </a:pPr>
            <a:r>
              <a:rPr lang="en-US" sz="2000">
                <a:latin typeface="Calibri"/>
                <a:cs typeface="Calibri"/>
              </a:rPr>
              <a:t>Dropout prevention and recovery programs</a:t>
            </a:r>
          </a:p>
          <a:p>
            <a:pPr marL="342900" lvl="0" indent="-342900" algn="l" rtl="0">
              <a:lnSpc>
                <a:spcPct val="100000"/>
              </a:lnSpc>
              <a:spcBef>
                <a:spcPts val="1000"/>
              </a:spcBef>
              <a:spcAft>
                <a:spcPts val="0"/>
              </a:spcAft>
              <a:buClr>
                <a:schemeClr val="dk2"/>
              </a:buClr>
              <a:buSzPts val="1800"/>
              <a:buFont typeface="Arial"/>
              <a:buAutoNum type="arabicPeriod"/>
            </a:pPr>
            <a:endParaRPr sz="1800">
              <a:latin typeface="Calibri"/>
              <a:ea typeface="Calibri"/>
              <a:cs typeface="Calibri"/>
              <a:sym typeface="Calibri"/>
            </a:endParaRPr>
          </a:p>
        </p:txBody>
      </p:sp>
      <p:sp>
        <p:nvSpPr>
          <p:cNvPr id="154" name="Google Shape;154;g6e8ef2e9a8_2_110"/>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Talent Development </a:t>
            </a:r>
          </a:p>
        </p:txBody>
      </p:sp>
      <p:sp>
        <p:nvSpPr>
          <p:cNvPr id="155" name="Google Shape;155;g6e8ef2e9a8_2_1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algn="l" rtl="0" fontAlgn="base">
              <a:buClrTx/>
              <a:buSzPct val="100000"/>
              <a:buFont typeface="+mj-lt"/>
              <a:buAutoNum type="arabicPeriod" startAt="12"/>
            </a:pPr>
            <a:r>
              <a:rPr lang="en-US" sz="2000">
                <a:solidFill>
                  <a:srgbClr val="000000"/>
                </a:solidFill>
                <a:latin typeface="Calibri" panose="020F0502020204030204" pitchFamily="34" charset="0"/>
                <a:sym typeface="Calibri"/>
              </a:rPr>
              <a:t>Diversifying </a:t>
            </a:r>
            <a:r>
              <a:rPr lang="en-US" sz="2000">
                <a:solidFill>
                  <a:srgbClr val="000000"/>
                </a:solidFill>
                <a:latin typeface="Calibri" panose="020F0502020204030204" pitchFamily="34" charset="0"/>
              </a:rPr>
              <a:t>the educator/administrator workforce through recruitment and retention</a:t>
            </a:r>
          </a:p>
          <a:p>
            <a:pPr algn="l" rtl="0" fontAlgn="base">
              <a:buClrTx/>
              <a:buSzPct val="100000"/>
              <a:buFont typeface="+mj-lt"/>
              <a:buAutoNum type="arabicPeriod" startAt="13"/>
            </a:pPr>
            <a:r>
              <a:rPr lang="en-US" sz="2000">
                <a:solidFill>
                  <a:srgbClr val="000000"/>
                </a:solidFill>
                <a:latin typeface="Calibri" panose="020F0502020204030204" pitchFamily="34" charset="0"/>
              </a:rPr>
              <a:t>Leadership pipeline development programs for schools </a:t>
            </a:r>
          </a:p>
          <a:p>
            <a:pPr algn="l" rtl="0" fontAlgn="base">
              <a:buClrTx/>
              <a:buSzPct val="100000"/>
              <a:buFont typeface="+mj-lt"/>
              <a:buAutoNum type="arabicPeriod" startAt="13"/>
            </a:pPr>
            <a:r>
              <a:rPr lang="en-US" sz="2000">
                <a:solidFill>
                  <a:srgbClr val="000000"/>
                </a:solidFill>
                <a:latin typeface="Calibri" panose="020F0502020204030204" pitchFamily="34" charset="0"/>
              </a:rPr>
              <a:t>Strategies to recruit and retain educators/ administrators in hard-to-staff schools and positions </a:t>
            </a:r>
          </a:p>
          <a:p>
            <a:pPr algn="l" rtl="0" fontAlgn="base">
              <a:buClrTx/>
              <a:buSzPct val="100000"/>
              <a:buFont typeface="+mj-lt"/>
              <a:buAutoNum type="arabicPeriod" startAt="13"/>
            </a:pPr>
            <a:r>
              <a:rPr lang="en-US" sz="2000">
                <a:solidFill>
                  <a:srgbClr val="7030A0"/>
                </a:solidFill>
                <a:latin typeface="Calibri" panose="020F0502020204030204" pitchFamily="34" charset="0"/>
              </a:rPr>
              <a:t>Increasing opportunities for educators and support staff to engage in a cycle of continuous improvement, utilizing district and school teaming structures</a:t>
            </a:r>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52" name="Google Shape;152;g6e8ef2e9a8_2_1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225047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2;g6e8ef2e9a8_2_191" descr="Evidence-based programs: 17 examples of high-quality programs (cont.)"/>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21 examples of high-quality programs </a:t>
            </a:r>
            <a:r>
              <a:rPr lang="en-US" i="1" dirty="0">
                <a:latin typeface="Calibri"/>
                <a:ea typeface="Calibri"/>
                <a:cs typeface="Calibri"/>
                <a:sym typeface="Calibri"/>
              </a:rPr>
              <a:t>(cont.)</a:t>
            </a:r>
            <a:endParaRPr i="1" dirty="0">
              <a:latin typeface="Calibri"/>
              <a:ea typeface="Calibri"/>
              <a:cs typeface="Calibri"/>
              <a:sym typeface="Calibri"/>
            </a:endParaRPr>
          </a:p>
        </p:txBody>
      </p:sp>
      <p:sp>
        <p:nvSpPr>
          <p:cNvPr id="162" name="Google Shape;165;g6e8ef2e9a8_2_191" descr="Diversifying the educator/administrator workforce through recruitment and retention*&#10;Leadership pipeline development programs for schools&#10;Increased staffing to expand student access to arts, athletics, and enrichment, and strategic scheduling to enable common planning time for teachers&#10;Strategies to recruit and retain educators/administrators "/>
          <p:cNvSpPr txBox="1">
            <a:spLocks noGrp="1"/>
          </p:cNvSpPr>
          <p:nvPr>
            <p:ph type="body" idx="1"/>
          </p:nvPr>
        </p:nvSpPr>
        <p:spPr>
          <a:xfrm>
            <a:off x="435429" y="2189408"/>
            <a:ext cx="5452200" cy="2449267"/>
          </a:xfrm>
          <a:prstGeom prst="rect">
            <a:avLst/>
          </a:prstGeom>
          <a:noFill/>
          <a:ln>
            <a:noFill/>
          </a:ln>
        </p:spPr>
        <p:txBody>
          <a:bodyPr spcFirstLastPara="1" wrap="square" lIns="91425" tIns="45700" rIns="91425" bIns="45700" anchor="t" anchorCtr="0">
            <a:noAutofit/>
          </a:bodyPr>
          <a:lstStyle/>
          <a:p>
            <a:pPr algn="l" rtl="0" fontAlgn="base">
              <a:buClrTx/>
              <a:buSzPct val="100000"/>
              <a:buFont typeface="+mj-lt"/>
              <a:buAutoNum type="arabicPeriod" startAt="16"/>
            </a:pPr>
            <a:r>
              <a:rPr lang="en-US" sz="2000">
                <a:solidFill>
                  <a:srgbClr val="000000"/>
                </a:solidFill>
                <a:latin typeface="Calibri" panose="020F0502020204030204" pitchFamily="34" charset="0"/>
              </a:rPr>
              <a:t>Expanding capacity to address SEL and mental health needs of students/families </a:t>
            </a:r>
          </a:p>
          <a:p>
            <a:pPr algn="l" rtl="0" fontAlgn="base">
              <a:buClrTx/>
              <a:buSzPct val="100000"/>
              <a:buFont typeface="+mj-lt"/>
              <a:buAutoNum type="arabicPeriod" startAt="16"/>
            </a:pPr>
            <a:r>
              <a:rPr lang="en-US" sz="2000">
                <a:solidFill>
                  <a:srgbClr val="7030A0"/>
                </a:solidFill>
                <a:latin typeface="Calibri" panose="020F0502020204030204" pitchFamily="34" charset="0"/>
              </a:rPr>
              <a:t>Increasing opportunities for all students to engage in arts, enrichment, world languages, athletics, and elective courses</a:t>
            </a:r>
          </a:p>
          <a:p>
            <a:pPr algn="l" rtl="0" fontAlgn="base">
              <a:buClrTx/>
              <a:buSzPct val="100000"/>
              <a:buFont typeface="+mj-lt"/>
              <a:buAutoNum type="arabicPeriod" startAt="16"/>
            </a:pPr>
            <a:r>
              <a:rPr lang="en-US" sz="2000">
                <a:solidFill>
                  <a:srgbClr val="7030A0"/>
                </a:solidFill>
                <a:latin typeface="Calibri" panose="020F0502020204030204" pitchFamily="34" charset="0"/>
              </a:rPr>
              <a:t>Developing effective family/school partnerships   </a:t>
            </a:r>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65" name="Google Shape;164;g6e8ef2e9a8_2_191" descr="Conditions for Student Success&#10;"/>
          <p:cNvSpPr txBox="1">
            <a:spLocks noGrp="1"/>
          </p:cNvSpPr>
          <p:nvPr>
            <p:ph type="body" idx="3"/>
          </p:nvPr>
        </p:nvSpPr>
        <p:spPr>
          <a:xfrm>
            <a:off x="567743" y="1336505"/>
            <a:ext cx="11198171"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SzPts val="2800"/>
              <a:buNone/>
            </a:pPr>
            <a:r>
              <a:rPr lang="en-US">
                <a:solidFill>
                  <a:srgbClr val="000000"/>
                </a:solidFill>
                <a:latin typeface="Calibri"/>
                <a:ea typeface="Calibri"/>
                <a:cs typeface="Calibri"/>
                <a:sym typeface="Calibri"/>
              </a:rPr>
              <a:t>Conditions for Student Success</a:t>
            </a:r>
            <a:endParaRPr sz="1800" b="0">
              <a:solidFill>
                <a:srgbClr val="000000"/>
              </a:solidFill>
              <a:latin typeface="Calibri"/>
              <a:ea typeface="Calibri"/>
              <a:cs typeface="Calibri"/>
              <a:sym typeface="Calibri"/>
            </a:endParaRPr>
          </a:p>
        </p:txBody>
      </p:sp>
      <p:sp>
        <p:nvSpPr>
          <p:cNvPr id="166" name="Google Shape;166;g6e8ef2e9a8_2_191" descr="Community partnerships for in-school enrichment and wraparound services&#10;Parent-teacher home visiting programs&#10;Labor-management partnerships to improve student performance&#10;Facilities improvements to create healthy and safe school environments&#10;"/>
          <p:cNvSpPr txBox="1">
            <a:spLocks noGrp="1"/>
          </p:cNvSpPr>
          <p:nvPr>
            <p:ph type="body" idx="4"/>
          </p:nvPr>
        </p:nvSpPr>
        <p:spPr>
          <a:xfrm>
            <a:off x="6313713" y="2204358"/>
            <a:ext cx="5452200" cy="2329542"/>
          </a:xfrm>
          <a:prstGeom prst="rect">
            <a:avLst/>
          </a:prstGeom>
          <a:noFill/>
          <a:ln>
            <a:noFill/>
          </a:ln>
        </p:spPr>
        <p:txBody>
          <a:bodyPr spcFirstLastPara="1" wrap="square" lIns="91425" tIns="45700" rIns="91425" bIns="45700" anchor="t" anchorCtr="0">
            <a:noAutofit/>
          </a:bodyPr>
          <a:lstStyle/>
          <a:p>
            <a:pPr algn="l" rtl="0" fontAlgn="base">
              <a:buClrTx/>
              <a:buSzPct val="100000"/>
              <a:buFont typeface="+mj-lt"/>
              <a:buAutoNum type="arabicPeriod" startAt="19"/>
            </a:pPr>
            <a:r>
              <a:rPr lang="en-US" sz="2000" b="0" i="0">
                <a:solidFill>
                  <a:srgbClr val="000000"/>
                </a:solidFill>
                <a:effectLst/>
                <a:latin typeface="Calibri" panose="020F0502020204030204" pitchFamily="34" charset="0"/>
              </a:rPr>
              <a:t>Community partnerships for in-school enrichment and wraparound services </a:t>
            </a:r>
          </a:p>
          <a:p>
            <a:pPr algn="l" rtl="0" fontAlgn="base">
              <a:buClrTx/>
              <a:buSzPct val="100000"/>
              <a:buFont typeface="+mj-lt"/>
              <a:buAutoNum type="arabicPeriod" startAt="19"/>
            </a:pPr>
            <a:r>
              <a:rPr lang="en-US" sz="2000" b="0" i="0">
                <a:solidFill>
                  <a:srgbClr val="000000"/>
                </a:solidFill>
                <a:effectLst/>
                <a:latin typeface="Calibri" panose="020F0502020204030204" pitchFamily="34" charset="0"/>
              </a:rPr>
              <a:t>Labor-management partnerships to improve student performance </a:t>
            </a:r>
          </a:p>
          <a:p>
            <a:pPr algn="l" rtl="0" fontAlgn="base">
              <a:buClrTx/>
              <a:buSzPct val="100000"/>
              <a:buFont typeface="+mj-lt"/>
              <a:buAutoNum type="arabicPeriod" startAt="19"/>
            </a:pPr>
            <a:r>
              <a:rPr lang="en-US" sz="2000" b="0" i="0">
                <a:solidFill>
                  <a:srgbClr val="000000"/>
                </a:solidFill>
                <a:effectLst/>
                <a:latin typeface="Calibri" panose="020F0502020204030204" pitchFamily="34" charset="0"/>
              </a:rPr>
              <a:t>Facilities improvements to create healthy and safe school environments</a:t>
            </a:r>
            <a:endParaRPr sz="2000">
              <a:latin typeface="Calibri"/>
              <a:ea typeface="Calibri"/>
              <a:cs typeface="Calibri"/>
              <a:sym typeface="Calibri"/>
            </a:endParaRPr>
          </a:p>
        </p:txBody>
      </p:sp>
      <p:sp>
        <p:nvSpPr>
          <p:cNvPr id="167" name="Google Shape;167;g6e8ef2e9a8_2_191" descr="* The commissioner is encouraging the adoption of Priority Programs and will likely offer competitive grant funds&#10;&#10;The above evidence-based programs correspond to the program categories outlined in the SOA.  See the footnote on page 6 for the full list of SOA program categories.  &#10;"/>
          <p:cNvSpPr txBox="1"/>
          <p:nvPr/>
        </p:nvSpPr>
        <p:spPr>
          <a:xfrm>
            <a:off x="305400" y="5522080"/>
            <a:ext cx="11581200" cy="9629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Calibri"/>
                <a:ea typeface="Calibri"/>
                <a:cs typeface="Calibri"/>
                <a:sym typeface="Calibri"/>
              </a:rPr>
              <a:t>The above evidence-based programs correspond to the program categories outlined in the SOA legislation.  </a:t>
            </a:r>
            <a:endParaRPr sz="1400" b="0" i="1" u="none" strike="noStrike" cap="none">
              <a:solidFill>
                <a:srgbClr val="000000"/>
              </a:solidFill>
              <a:latin typeface="Calibri"/>
              <a:ea typeface="Calibri"/>
              <a:cs typeface="Calibri"/>
              <a:sym typeface="Calibri"/>
            </a:endParaRPr>
          </a:p>
        </p:txBody>
      </p:sp>
      <p:sp>
        <p:nvSpPr>
          <p:cNvPr id="163" name="Google Shape;161;g6e8ef2e9a8_2_191" descr="page 10">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D2346DE9-C99B-4773-A6A4-EF7C7E5ACA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76" y="-4549"/>
            <a:ext cx="2691081" cy="6867098"/>
          </a:xfrm>
          <a:prstGeom prst="rect">
            <a:avLst/>
          </a:prstGeom>
        </p:spPr>
      </p:pic>
      <p:pic>
        <p:nvPicPr>
          <p:cNvPr id="14" name="Picture 14">
            <a:extLst>
              <a:ext uri="{FF2B5EF4-FFF2-40B4-BE49-F238E27FC236}">
                <a16:creationId xmlns:a16="http://schemas.microsoft.com/office/drawing/2014/main" id="{EE209206-1B1F-4A41-83D2-52F865B2E9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89097" y="758019"/>
            <a:ext cx="809625" cy="838200"/>
          </a:xfrm>
          <a:prstGeom prst="rect">
            <a:avLst/>
          </a:prstGeom>
        </p:spPr>
      </p:pic>
      <p:pic>
        <p:nvPicPr>
          <p:cNvPr id="17" name="Picture 17">
            <a:extLst>
              <a:ext uri="{FF2B5EF4-FFF2-40B4-BE49-F238E27FC236}">
                <a16:creationId xmlns:a16="http://schemas.microsoft.com/office/drawing/2014/main" id="{491106B2-D27E-48C5-9F4B-0B2AB674FD7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86184" y="1906884"/>
            <a:ext cx="838200" cy="838200"/>
          </a:xfrm>
          <a:prstGeom prst="rect">
            <a:avLst/>
          </a:prstGeom>
        </p:spPr>
      </p:pic>
      <p:pic>
        <p:nvPicPr>
          <p:cNvPr id="19" name="Picture 19">
            <a:extLst>
              <a:ext uri="{FF2B5EF4-FFF2-40B4-BE49-F238E27FC236}">
                <a16:creationId xmlns:a16="http://schemas.microsoft.com/office/drawing/2014/main" id="{F2400592-A792-4007-9BC7-1C533DE0D32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80887" y="3132481"/>
            <a:ext cx="847725" cy="828675"/>
          </a:xfrm>
          <a:prstGeom prst="rect">
            <a:avLst/>
          </a:prstGeom>
        </p:spPr>
      </p:pic>
      <p:pic>
        <p:nvPicPr>
          <p:cNvPr id="21" name="Picture 21">
            <a:extLst>
              <a:ext uri="{FF2B5EF4-FFF2-40B4-BE49-F238E27FC236}">
                <a16:creationId xmlns:a16="http://schemas.microsoft.com/office/drawing/2014/main" id="{6C46537B-62C5-413C-8099-B9928AF75DE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97557" y="4359927"/>
            <a:ext cx="838200" cy="838200"/>
          </a:xfrm>
          <a:prstGeom prst="rect">
            <a:avLst/>
          </a:prstGeom>
        </p:spPr>
      </p:pic>
      <p:sp>
        <p:nvSpPr>
          <p:cNvPr id="23" name="Title 22">
            <a:extLst>
              <a:ext uri="{FF2B5EF4-FFF2-40B4-BE49-F238E27FC236}">
                <a16:creationId xmlns:a16="http://schemas.microsoft.com/office/drawing/2014/main" id="{8A66F7EE-E6C5-499D-BA48-E0C251A20C44}"/>
              </a:ext>
            </a:extLst>
          </p:cNvPr>
          <p:cNvSpPr txBox="1">
            <a:spLocks noGrp="1"/>
          </p:cNvSpPr>
          <p:nvPr>
            <p:ph type="title" idx="4294967295"/>
          </p:nvPr>
        </p:nvSpPr>
        <p:spPr>
          <a:xfrm>
            <a:off x="4178491" y="846161"/>
            <a:ext cx="816818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101D34"/>
                </a:solidFill>
                <a:effectLst/>
                <a:uLnTx/>
                <a:uFillTx/>
                <a:latin typeface="Quattrocento Sans"/>
                <a:ea typeface="Arial"/>
                <a:cs typeface="Arial"/>
                <a:sym typeface="Arial"/>
              </a:rPr>
              <a:t>Welcome &amp; Opening</a:t>
            </a:r>
          </a:p>
        </p:txBody>
      </p:sp>
      <p:sp>
        <p:nvSpPr>
          <p:cNvPr id="24" name="TextBox 23">
            <a:extLst>
              <a:ext uri="{FF2B5EF4-FFF2-40B4-BE49-F238E27FC236}">
                <a16:creationId xmlns:a16="http://schemas.microsoft.com/office/drawing/2014/main" id="{44B65602-4866-46B8-B312-F09F2C26E899}"/>
              </a:ext>
            </a:extLst>
          </p:cNvPr>
          <p:cNvSpPr txBox="1"/>
          <p:nvPr/>
        </p:nvSpPr>
        <p:spPr>
          <a:xfrm>
            <a:off x="4178490" y="200693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panose="020B0604020202020204" charset="0"/>
              </a:rPr>
              <a:t>SOA Commitments and Updates</a:t>
            </a:r>
          </a:p>
        </p:txBody>
      </p:sp>
      <p:sp>
        <p:nvSpPr>
          <p:cNvPr id="25" name="TextBox 24">
            <a:extLst>
              <a:ext uri="{FF2B5EF4-FFF2-40B4-BE49-F238E27FC236}">
                <a16:creationId xmlns:a16="http://schemas.microsoft.com/office/drawing/2014/main" id="{7445ED7A-C5F3-4675-B37D-39D15CA16BBC}"/>
              </a:ext>
            </a:extLst>
          </p:cNvPr>
          <p:cNvSpPr txBox="1"/>
          <p:nvPr/>
        </p:nvSpPr>
        <p:spPr>
          <a:xfrm>
            <a:off x="4178489" y="3136247"/>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Evidence-Based Programs Revisions</a:t>
            </a:r>
            <a:endParaRPr lang="en-US"/>
          </a:p>
        </p:txBody>
      </p:sp>
      <p:sp>
        <p:nvSpPr>
          <p:cNvPr id="26" name="TextBox 25">
            <a:extLst>
              <a:ext uri="{FF2B5EF4-FFF2-40B4-BE49-F238E27FC236}">
                <a16:creationId xmlns:a16="http://schemas.microsoft.com/office/drawing/2014/main" id="{19A121D7-C6DB-4699-85E1-D12711C48C6B}"/>
              </a:ext>
            </a:extLst>
          </p:cNvPr>
          <p:cNvSpPr txBox="1"/>
          <p:nvPr/>
        </p:nvSpPr>
        <p:spPr>
          <a:xfrm>
            <a:off x="4178488" y="4357082"/>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The SOA Plan Amendment Template</a:t>
            </a:r>
            <a:endParaRPr lang="en-US"/>
          </a:p>
        </p:txBody>
      </p:sp>
      <p:pic>
        <p:nvPicPr>
          <p:cNvPr id="11" name="Picture 21">
            <a:extLst>
              <a:ext uri="{FF2B5EF4-FFF2-40B4-BE49-F238E27FC236}">
                <a16:creationId xmlns:a16="http://schemas.microsoft.com/office/drawing/2014/main" id="{39C432A8-8956-4C5B-8D1F-A3087C72828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85651" y="5526738"/>
            <a:ext cx="838200" cy="838200"/>
          </a:xfrm>
          <a:prstGeom prst="rect">
            <a:avLst/>
          </a:prstGeom>
        </p:spPr>
      </p:pic>
      <p:sp>
        <p:nvSpPr>
          <p:cNvPr id="12" name="TextBox 11">
            <a:extLst>
              <a:ext uri="{FF2B5EF4-FFF2-40B4-BE49-F238E27FC236}">
                <a16:creationId xmlns:a16="http://schemas.microsoft.com/office/drawing/2014/main" id="{FFE7EB1E-3AE8-4A71-90C8-ADB3AF6E5C4F}"/>
              </a:ext>
            </a:extLst>
          </p:cNvPr>
          <p:cNvSpPr txBox="1"/>
          <p:nvPr/>
        </p:nvSpPr>
        <p:spPr>
          <a:xfrm>
            <a:off x="4178487" y="5523893"/>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Timeline, Questions &amp; Next steps</a:t>
            </a:r>
            <a:endParaRPr lang="en-US" sz="1600"/>
          </a:p>
        </p:txBody>
      </p:sp>
      <p:sp>
        <p:nvSpPr>
          <p:cNvPr id="2" name="Rectangle 1">
            <a:extLst>
              <a:ext uri="{FF2B5EF4-FFF2-40B4-BE49-F238E27FC236}">
                <a16:creationId xmlns:a16="http://schemas.microsoft.com/office/drawing/2014/main" id="{E58A9DFD-451A-4B34-A1D4-F7A96B33CC1A}"/>
              </a:ext>
            </a:extLst>
          </p:cNvPr>
          <p:cNvSpPr/>
          <p:nvPr/>
        </p:nvSpPr>
        <p:spPr>
          <a:xfrm flipH="1">
            <a:off x="3198018" y="5531643"/>
            <a:ext cx="892969" cy="8453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cs typeface="Calibri"/>
              </a:rPr>
              <a:t>05</a:t>
            </a:r>
          </a:p>
        </p:txBody>
      </p:sp>
      <p:sp>
        <p:nvSpPr>
          <p:cNvPr id="3" name="Rectangle 2">
            <a:extLst>
              <a:ext uri="{FF2B5EF4-FFF2-40B4-BE49-F238E27FC236}">
                <a16:creationId xmlns:a16="http://schemas.microsoft.com/office/drawing/2014/main" id="{AE66E302-5064-44FF-B77C-F148BCAD03A9}"/>
              </a:ext>
              <a:ext uri="{C183D7F6-B498-43B3-948B-1728B52AA6E4}">
                <adec:decorative xmlns:adec="http://schemas.microsoft.com/office/drawing/2017/decorative" val="1"/>
              </a:ext>
            </a:extLst>
          </p:cNvPr>
          <p:cNvSpPr/>
          <p:nvPr/>
        </p:nvSpPr>
        <p:spPr>
          <a:xfrm>
            <a:off x="3024108" y="4167457"/>
            <a:ext cx="8168183" cy="11974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74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Streamlining SOA Plan Application Process</a:t>
            </a:r>
          </a:p>
        </p:txBody>
      </p:sp>
      <p:sp>
        <p:nvSpPr>
          <p:cNvPr id="9" name="Content Placeholder 8"/>
          <p:cNvSpPr>
            <a:spLocks noGrp="1"/>
          </p:cNvSpPr>
          <p:nvPr>
            <p:ph idx="1"/>
          </p:nvPr>
        </p:nvSpPr>
        <p:spPr>
          <a:xfrm>
            <a:off x="567742" y="1230403"/>
            <a:ext cx="11513421" cy="5049746"/>
          </a:xfrm>
        </p:spPr>
        <p:txBody>
          <a:bodyPr vert="horz" lIns="91440" tIns="45720" rIns="91440" bIns="45720" rtlCol="0" anchor="t">
            <a:noAutofit/>
          </a:bodyPr>
          <a:lstStyle/>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Prepopulated with relevant data</a:t>
            </a:r>
          </a:p>
          <a:p>
            <a:pPr lvl="1"/>
            <a:r>
              <a:rPr lang="en-US">
                <a:latin typeface="Calibri" panose="020F0502020204030204" pitchFamily="34" charset="0"/>
                <a:cs typeface="Calibri" panose="020F0502020204030204" pitchFamily="34" charset="0"/>
              </a:rPr>
              <a:t>Disaggregated district-level student data</a:t>
            </a:r>
          </a:p>
          <a:p>
            <a:pPr lvl="1"/>
            <a:r>
              <a:rPr lang="en-US">
                <a:latin typeface="Calibri" panose="020F0502020204030204" pitchFamily="34" charset="0"/>
                <a:cs typeface="Calibri" panose="020F0502020204030204" pitchFamily="34" charset="0"/>
              </a:rPr>
              <a:t>The student groups districts identified in original SOA plans</a:t>
            </a:r>
          </a:p>
          <a:p>
            <a:pPr lvl="1"/>
            <a:r>
              <a:rPr lang="en-US">
                <a:latin typeface="Calibri" panose="020F0502020204030204" pitchFamily="34" charset="0"/>
                <a:cs typeface="Calibri" panose="020F0502020204030204" pitchFamily="34" charset="0"/>
              </a:rPr>
              <a:t>The evidence-based program areas identified in original SOA plans</a:t>
            </a:r>
          </a:p>
          <a:p>
            <a:pPr lvl="1"/>
            <a:r>
              <a:rPr lang="en-US">
                <a:latin typeface="Calibri" panose="020F0502020204030204" pitchFamily="34" charset="0"/>
                <a:cs typeface="Calibri" panose="020F0502020204030204" pitchFamily="34" charset="0"/>
              </a:rPr>
              <a:t>Last year’s SOA narrative for some sections </a:t>
            </a:r>
          </a:p>
          <a:p>
            <a:pPr lvl="1"/>
            <a:r>
              <a:rPr lang="en-US">
                <a:latin typeface="Calibri" panose="020F0502020204030204" pitchFamily="34" charset="0"/>
                <a:cs typeface="Calibri" panose="020F0502020204030204" pitchFamily="34" charset="0"/>
              </a:rPr>
              <a:t>Districts’ ESSER and Chapter 70 (increase) funds </a:t>
            </a:r>
          </a:p>
          <a:p>
            <a:pPr marL="508000" lvl="1" indent="0">
              <a:buNone/>
            </a:pPr>
            <a:endParaRPr lang="en-US">
              <a:highlight>
                <a:srgbClr val="FFFF00"/>
              </a:highlight>
              <a:latin typeface="Segoe UI"/>
              <a:cs typeface="Segoe UI"/>
            </a:endParaRPr>
          </a:p>
          <a:p>
            <a:pPr marL="457200" lvl="1" indent="0">
              <a:buNone/>
            </a:pPr>
            <a:endParaRPr lang="en-US">
              <a:latin typeface="Segoe UI"/>
              <a:cs typeface="Segoe UI"/>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16</a:t>
            </a:fld>
            <a:endParaRPr lang="zh-CN" altLang="en-US"/>
          </a:p>
        </p:txBody>
      </p:sp>
      <p:sp>
        <p:nvSpPr>
          <p:cNvPr id="5" name="Google Shape;164;g6e8ef2e9a8_2_191" descr="Conditions for Student Success&#10;">
            <a:extLst>
              <a:ext uri="{FF2B5EF4-FFF2-40B4-BE49-F238E27FC236}">
                <a16:creationId xmlns:a16="http://schemas.microsoft.com/office/drawing/2014/main" id="{7C6A2782-3398-4849-938D-DA81B4290FEE}"/>
              </a:ext>
            </a:extLst>
          </p:cNvPr>
          <p:cNvSpPr txBox="1">
            <a:spLocks/>
          </p:cNvSpPr>
          <p:nvPr/>
        </p:nvSpPr>
        <p:spPr>
          <a:xfrm>
            <a:off x="496914" y="1154202"/>
            <a:ext cx="11198171" cy="776700"/>
          </a:xfrm>
          <a:prstGeom prst="rect">
            <a:avLst/>
          </a:prstGeom>
          <a:solidFill>
            <a:srgbClr val="E3852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ts val="1000"/>
              </a:spcBef>
              <a:buSzPts val="2800"/>
            </a:pPr>
            <a:r>
              <a:rPr lang="en-US" sz="2800" b="1">
                <a:latin typeface="Calibri"/>
                <a:ea typeface="Calibri"/>
                <a:cs typeface="Calibri"/>
                <a:sym typeface="Calibri"/>
              </a:rPr>
              <a:t>The 2021-22 SOA Plan Amendment Template</a:t>
            </a:r>
            <a:endParaRPr lang="en-US" sz="3600" b="1">
              <a:latin typeface="Calibri"/>
              <a:ea typeface="Calibri"/>
              <a:cs typeface="Calibri"/>
              <a:sym typeface="Calibri"/>
            </a:endParaRPr>
          </a:p>
        </p:txBody>
      </p:sp>
    </p:spTree>
    <p:extLst>
      <p:ext uri="{BB962C8B-B14F-4D97-AF65-F5344CB8AC3E}">
        <p14:creationId xmlns:p14="http://schemas.microsoft.com/office/powerpoint/2010/main" val="3958641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lstStyle/>
          <a:p>
            <a:pPr marL="0" indent="0"/>
            <a:r>
              <a:rPr lang="en-US" sz="3200"/>
              <a:t>Prepopulating plans with disaggregated student data</a:t>
            </a:r>
            <a:br>
              <a:rPr lang="en-US" sz="3200">
                <a:solidFill>
                  <a:srgbClr val="C00000"/>
                </a:solidFill>
              </a:rPr>
            </a:br>
            <a:br>
              <a:rPr lang="en-US">
                <a:solidFill>
                  <a:srgbClr val="C00000"/>
                </a:solidFill>
              </a:rPr>
            </a:br>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grpSp>
        <p:nvGrpSpPr>
          <p:cNvPr id="4" name="Group 3" descr="This chart shows the data display with percentages of MCAS proficiency, graduation rate, chronic absenteeism and advanced course completion by student groups.">
            <a:extLst>
              <a:ext uri="{FF2B5EF4-FFF2-40B4-BE49-F238E27FC236}">
                <a16:creationId xmlns:a16="http://schemas.microsoft.com/office/drawing/2014/main" id="{010A96D5-95F4-409E-89FB-0FFE084C6A79}"/>
              </a:ext>
            </a:extLst>
          </p:cNvPr>
          <p:cNvGrpSpPr/>
          <p:nvPr/>
        </p:nvGrpSpPr>
        <p:grpSpPr>
          <a:xfrm>
            <a:off x="361460" y="1104899"/>
            <a:ext cx="11469080" cy="5251451"/>
            <a:chOff x="361460" y="1104899"/>
            <a:chExt cx="11469080" cy="5251451"/>
          </a:xfrm>
        </p:grpSpPr>
        <p:pic>
          <p:nvPicPr>
            <p:cNvPr id="2050" name="Picture 2" descr="This chart shows the data display with percentages of MCAS proficiency, graduation rate, chronic absenteeism and advanced course completion by student groups.">
              <a:extLst>
                <a:ext uri="{FF2B5EF4-FFF2-40B4-BE49-F238E27FC236}">
                  <a16:creationId xmlns:a16="http://schemas.microsoft.com/office/drawing/2014/main" id="{2DBDB045-AACC-401C-82DC-A2518216D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60" y="1220941"/>
              <a:ext cx="11469080" cy="513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3E48EA34-8BB0-420D-AEF9-E280DB530CF8}"/>
                </a:ext>
              </a:extLst>
            </p:cNvPr>
            <p:cNvSpPr/>
            <p:nvPr/>
          </p:nvSpPr>
          <p:spPr>
            <a:xfrm>
              <a:off x="7943850" y="1104899"/>
              <a:ext cx="2628900" cy="781051"/>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22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8403-8461-4B9D-8B20-594A8308E422}"/>
              </a:ext>
            </a:extLst>
          </p:cNvPr>
          <p:cNvSpPr>
            <a:spLocks noGrp="1"/>
          </p:cNvSpPr>
          <p:nvPr>
            <p:ph type="title"/>
          </p:nvPr>
        </p:nvSpPr>
        <p:spPr/>
        <p:txBody>
          <a:bodyPr/>
          <a:lstStyle/>
          <a:p>
            <a:r>
              <a:rPr lang="en-US"/>
              <a:t>Changes to budget data </a:t>
            </a:r>
          </a:p>
        </p:txBody>
      </p:sp>
      <p:sp>
        <p:nvSpPr>
          <p:cNvPr id="3" name="Content Placeholder 2">
            <a:extLst>
              <a:ext uri="{FF2B5EF4-FFF2-40B4-BE49-F238E27FC236}">
                <a16:creationId xmlns:a16="http://schemas.microsoft.com/office/drawing/2014/main" id="{FCB54341-1549-47D3-8C21-85DE628A69B1}"/>
              </a:ext>
            </a:extLst>
          </p:cNvPr>
          <p:cNvSpPr>
            <a:spLocks noGrp="1"/>
          </p:cNvSpPr>
          <p:nvPr>
            <p:ph idx="1"/>
          </p:nvPr>
        </p:nvSpPr>
        <p:spPr>
          <a:xfrm>
            <a:off x="406400" y="1230403"/>
            <a:ext cx="11532315" cy="5049746"/>
          </a:xfrm>
        </p:spPr>
        <p:txBody>
          <a:bodyPr/>
          <a:lstStyle/>
          <a:p>
            <a:pPr marL="0" indent="0">
              <a:buNone/>
            </a:pPr>
            <a:r>
              <a:rPr lang="en-US">
                <a:solidFill>
                  <a:srgbClr val="C00000"/>
                </a:solidFill>
              </a:rPr>
              <a:t>Last year:</a:t>
            </a:r>
          </a:p>
          <a:p>
            <a:pPr lvl="1"/>
            <a:r>
              <a:rPr lang="en-US" sz="2400">
                <a:solidFill>
                  <a:schemeClr val="tx1">
                    <a:lumMod val="50000"/>
                  </a:schemeClr>
                </a:solidFill>
              </a:rPr>
              <a:t>How did your district spend your additional chapter 70 funds to support selected evidence-based program areas?</a:t>
            </a:r>
          </a:p>
          <a:p>
            <a:pPr lvl="1"/>
            <a:r>
              <a:rPr lang="en-US" sz="2400">
                <a:solidFill>
                  <a:schemeClr val="tx1">
                    <a:lumMod val="50000"/>
                  </a:schemeClr>
                </a:solidFill>
              </a:rPr>
              <a:t>Minimum spending targets were set for the amount of additional chapter 70 funding amounts long districts should apply towards gap-closing measures</a:t>
            </a:r>
          </a:p>
          <a:p>
            <a:pPr marL="0" indent="0">
              <a:buNone/>
            </a:pPr>
            <a:r>
              <a:rPr lang="en-US">
                <a:solidFill>
                  <a:srgbClr val="C00000"/>
                </a:solidFill>
              </a:rPr>
              <a:t>This year:</a:t>
            </a:r>
          </a:p>
          <a:p>
            <a:pPr lvl="1"/>
            <a:r>
              <a:rPr lang="en-US" sz="2400">
                <a:solidFill>
                  <a:schemeClr val="tx1">
                    <a:lumMod val="50000"/>
                  </a:schemeClr>
                </a:solidFill>
              </a:rPr>
              <a:t>What investments are you making in selected evidence-based program areas and how are you braiding different funding sources to support them?</a:t>
            </a:r>
          </a:p>
          <a:p>
            <a:pPr lvl="1"/>
            <a:r>
              <a:rPr lang="en-US" sz="2400">
                <a:solidFill>
                  <a:schemeClr val="tx1">
                    <a:lumMod val="50000"/>
                  </a:schemeClr>
                </a:solidFill>
              </a:rPr>
              <a:t>Districts are anticipated to use multiple funding sources to close opportunity gaps</a:t>
            </a:r>
          </a:p>
        </p:txBody>
      </p:sp>
      <p:sp>
        <p:nvSpPr>
          <p:cNvPr id="4" name="Slide Number Placeholder 3">
            <a:extLst>
              <a:ext uri="{FF2B5EF4-FFF2-40B4-BE49-F238E27FC236}">
                <a16:creationId xmlns:a16="http://schemas.microsoft.com/office/drawing/2014/main" id="{62E03603-7169-482B-BFA8-A64FB30A3FA9}"/>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397103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53E23-9108-4AD6-BAF1-C41A25568C8D}"/>
              </a:ext>
            </a:extLst>
          </p:cNvPr>
          <p:cNvSpPr>
            <a:spLocks noGrp="1"/>
          </p:cNvSpPr>
          <p:nvPr>
            <p:ph type="title"/>
          </p:nvPr>
        </p:nvSpPr>
        <p:spPr/>
        <p:txBody>
          <a:bodyPr/>
          <a:lstStyle/>
          <a:p>
            <a:r>
              <a:rPr lang="en-US" dirty="0"/>
              <a:t>Entering FY22 Budget Detail</a:t>
            </a:r>
          </a:p>
        </p:txBody>
      </p:sp>
      <p:pic>
        <p:nvPicPr>
          <p:cNvPr id="1026" name="Picture 2" descr="This is the question of &quot;How is your district utilizing funds to implement this EBP?">
            <a:extLst>
              <a:ext uri="{FF2B5EF4-FFF2-40B4-BE49-F238E27FC236}">
                <a16:creationId xmlns:a16="http://schemas.microsoft.com/office/drawing/2014/main" id="{D84BEDB1-5864-48F9-BAA8-FA4575E7A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470199"/>
            <a:ext cx="10818721" cy="41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5C8EB121-600F-40C9-843D-F5988BC2803C}"/>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02923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genda">
            <a:extLst>
              <a:ext uri="{FF2B5EF4-FFF2-40B4-BE49-F238E27FC236}">
                <a16:creationId xmlns:a16="http://schemas.microsoft.com/office/drawing/2014/main" id="{D2346DE9-C99B-4773-A6A4-EF7C7E5ACAB8}"/>
              </a:ext>
            </a:extLst>
          </p:cNvPr>
          <p:cNvPicPr>
            <a:picLocks noChangeAspect="1"/>
          </p:cNvPicPr>
          <p:nvPr/>
        </p:nvPicPr>
        <p:blipFill>
          <a:blip r:embed="rId3"/>
          <a:stretch>
            <a:fillRect/>
          </a:stretch>
        </p:blipFill>
        <p:spPr>
          <a:xfrm>
            <a:off x="2176" y="-4549"/>
            <a:ext cx="2691081" cy="6867098"/>
          </a:xfrm>
          <a:prstGeom prst="rect">
            <a:avLst/>
          </a:prstGeom>
        </p:spPr>
      </p:pic>
      <p:pic>
        <p:nvPicPr>
          <p:cNvPr id="14" name="Picture 14" descr="1">
            <a:extLst>
              <a:ext uri="{FF2B5EF4-FFF2-40B4-BE49-F238E27FC236}">
                <a16:creationId xmlns:a16="http://schemas.microsoft.com/office/drawing/2014/main" id="{EE209206-1B1F-4A41-83D2-52F865B2E988}"/>
              </a:ext>
            </a:extLst>
          </p:cNvPr>
          <p:cNvPicPr>
            <a:picLocks noChangeAspect="1"/>
          </p:cNvPicPr>
          <p:nvPr/>
        </p:nvPicPr>
        <p:blipFill>
          <a:blip r:embed="rId4"/>
          <a:stretch>
            <a:fillRect/>
          </a:stretch>
        </p:blipFill>
        <p:spPr>
          <a:xfrm>
            <a:off x="3189097" y="758019"/>
            <a:ext cx="809625" cy="838200"/>
          </a:xfrm>
          <a:prstGeom prst="rect">
            <a:avLst/>
          </a:prstGeom>
        </p:spPr>
      </p:pic>
      <p:pic>
        <p:nvPicPr>
          <p:cNvPr id="17" name="Picture 17" descr="2">
            <a:extLst>
              <a:ext uri="{FF2B5EF4-FFF2-40B4-BE49-F238E27FC236}">
                <a16:creationId xmlns:a16="http://schemas.microsoft.com/office/drawing/2014/main" id="{491106B2-D27E-48C5-9F4B-0B2AB674FD7A}"/>
              </a:ext>
            </a:extLst>
          </p:cNvPr>
          <p:cNvPicPr>
            <a:picLocks noChangeAspect="1"/>
          </p:cNvPicPr>
          <p:nvPr/>
        </p:nvPicPr>
        <p:blipFill>
          <a:blip r:embed="rId5"/>
          <a:stretch>
            <a:fillRect/>
          </a:stretch>
        </p:blipFill>
        <p:spPr>
          <a:xfrm>
            <a:off x="3186184" y="1906884"/>
            <a:ext cx="838200" cy="838200"/>
          </a:xfrm>
          <a:prstGeom prst="rect">
            <a:avLst/>
          </a:prstGeom>
        </p:spPr>
      </p:pic>
      <p:pic>
        <p:nvPicPr>
          <p:cNvPr id="19" name="Picture 19" descr="3">
            <a:extLst>
              <a:ext uri="{FF2B5EF4-FFF2-40B4-BE49-F238E27FC236}">
                <a16:creationId xmlns:a16="http://schemas.microsoft.com/office/drawing/2014/main" id="{F2400592-A792-4007-9BC7-1C533DE0D326}"/>
              </a:ext>
            </a:extLst>
          </p:cNvPr>
          <p:cNvPicPr>
            <a:picLocks noChangeAspect="1"/>
          </p:cNvPicPr>
          <p:nvPr/>
        </p:nvPicPr>
        <p:blipFill>
          <a:blip r:embed="rId6"/>
          <a:stretch>
            <a:fillRect/>
          </a:stretch>
        </p:blipFill>
        <p:spPr>
          <a:xfrm>
            <a:off x="3180887" y="3132481"/>
            <a:ext cx="847725" cy="828675"/>
          </a:xfrm>
          <a:prstGeom prst="rect">
            <a:avLst/>
          </a:prstGeom>
        </p:spPr>
      </p:pic>
      <p:pic>
        <p:nvPicPr>
          <p:cNvPr id="21" name="Picture 21" descr="4">
            <a:extLst>
              <a:ext uri="{FF2B5EF4-FFF2-40B4-BE49-F238E27FC236}">
                <a16:creationId xmlns:a16="http://schemas.microsoft.com/office/drawing/2014/main" id="{6C46537B-62C5-413C-8099-B9928AF75DEC}"/>
              </a:ext>
            </a:extLst>
          </p:cNvPr>
          <p:cNvPicPr>
            <a:picLocks noChangeAspect="1"/>
          </p:cNvPicPr>
          <p:nvPr/>
        </p:nvPicPr>
        <p:blipFill>
          <a:blip r:embed="rId7"/>
          <a:stretch>
            <a:fillRect/>
          </a:stretch>
        </p:blipFill>
        <p:spPr>
          <a:xfrm>
            <a:off x="3197557" y="4359927"/>
            <a:ext cx="838200" cy="838200"/>
          </a:xfrm>
          <a:prstGeom prst="rect">
            <a:avLst/>
          </a:prstGeom>
        </p:spPr>
      </p:pic>
      <p:sp>
        <p:nvSpPr>
          <p:cNvPr id="23" name="Title 22">
            <a:extLst>
              <a:ext uri="{FF2B5EF4-FFF2-40B4-BE49-F238E27FC236}">
                <a16:creationId xmlns:a16="http://schemas.microsoft.com/office/drawing/2014/main" id="{8A66F7EE-E6C5-499D-BA48-E0C251A20C44}"/>
              </a:ext>
            </a:extLst>
          </p:cNvPr>
          <p:cNvSpPr txBox="1">
            <a:spLocks noGrp="1"/>
          </p:cNvSpPr>
          <p:nvPr>
            <p:ph type="title" idx="4294967295"/>
          </p:nvPr>
        </p:nvSpPr>
        <p:spPr>
          <a:xfrm>
            <a:off x="4178491" y="846161"/>
            <a:ext cx="816818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101D34"/>
                </a:solidFill>
                <a:effectLst/>
                <a:uLnTx/>
                <a:uFillTx/>
                <a:latin typeface="Quattrocento Sans"/>
                <a:ea typeface="Arial"/>
                <a:cs typeface="Arial"/>
                <a:sym typeface="Arial"/>
              </a:rPr>
              <a:t>Welcome &amp; Opening</a:t>
            </a:r>
          </a:p>
        </p:txBody>
      </p:sp>
      <p:sp>
        <p:nvSpPr>
          <p:cNvPr id="24" name="TextBox 23">
            <a:extLst>
              <a:ext uri="{FF2B5EF4-FFF2-40B4-BE49-F238E27FC236}">
                <a16:creationId xmlns:a16="http://schemas.microsoft.com/office/drawing/2014/main" id="{44B65602-4866-46B8-B312-F09F2C26E899}"/>
              </a:ext>
            </a:extLst>
          </p:cNvPr>
          <p:cNvSpPr txBox="1"/>
          <p:nvPr/>
        </p:nvSpPr>
        <p:spPr>
          <a:xfrm>
            <a:off x="4178490" y="200693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panose="020B0604020202020204" charset="0"/>
              </a:rPr>
              <a:t>SOA Commitments and Updates</a:t>
            </a:r>
          </a:p>
        </p:txBody>
      </p:sp>
      <p:sp>
        <p:nvSpPr>
          <p:cNvPr id="25" name="TextBox 24">
            <a:extLst>
              <a:ext uri="{FF2B5EF4-FFF2-40B4-BE49-F238E27FC236}">
                <a16:creationId xmlns:a16="http://schemas.microsoft.com/office/drawing/2014/main" id="{7445ED7A-C5F3-4675-B37D-39D15CA16BBC}"/>
              </a:ext>
            </a:extLst>
          </p:cNvPr>
          <p:cNvSpPr txBox="1"/>
          <p:nvPr/>
        </p:nvSpPr>
        <p:spPr>
          <a:xfrm>
            <a:off x="4178489" y="3136247"/>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Evidence-Based Programs Revisions</a:t>
            </a:r>
            <a:endParaRPr lang="en-US"/>
          </a:p>
        </p:txBody>
      </p:sp>
      <p:sp>
        <p:nvSpPr>
          <p:cNvPr id="26" name="TextBox 25">
            <a:extLst>
              <a:ext uri="{FF2B5EF4-FFF2-40B4-BE49-F238E27FC236}">
                <a16:creationId xmlns:a16="http://schemas.microsoft.com/office/drawing/2014/main" id="{19A121D7-C6DB-4699-85E1-D12711C48C6B}"/>
              </a:ext>
            </a:extLst>
          </p:cNvPr>
          <p:cNvSpPr txBox="1"/>
          <p:nvPr/>
        </p:nvSpPr>
        <p:spPr>
          <a:xfrm>
            <a:off x="4178488" y="4357082"/>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The SOA Plan Amendment Template</a:t>
            </a:r>
            <a:endParaRPr lang="en-US"/>
          </a:p>
        </p:txBody>
      </p:sp>
      <p:pic>
        <p:nvPicPr>
          <p:cNvPr id="11" name="Picture 21" descr="5">
            <a:extLst>
              <a:ext uri="{FF2B5EF4-FFF2-40B4-BE49-F238E27FC236}">
                <a16:creationId xmlns:a16="http://schemas.microsoft.com/office/drawing/2014/main" id="{39C432A8-8956-4C5B-8D1F-A3087C728287}"/>
              </a:ext>
            </a:extLst>
          </p:cNvPr>
          <p:cNvPicPr>
            <a:picLocks noChangeAspect="1"/>
          </p:cNvPicPr>
          <p:nvPr/>
        </p:nvPicPr>
        <p:blipFill>
          <a:blip r:embed="rId7"/>
          <a:stretch>
            <a:fillRect/>
          </a:stretch>
        </p:blipFill>
        <p:spPr>
          <a:xfrm>
            <a:off x="3185651" y="5526738"/>
            <a:ext cx="838200" cy="838200"/>
          </a:xfrm>
          <a:prstGeom prst="rect">
            <a:avLst/>
          </a:prstGeom>
        </p:spPr>
      </p:pic>
      <p:sp>
        <p:nvSpPr>
          <p:cNvPr id="12" name="TextBox 11">
            <a:extLst>
              <a:ext uri="{FF2B5EF4-FFF2-40B4-BE49-F238E27FC236}">
                <a16:creationId xmlns:a16="http://schemas.microsoft.com/office/drawing/2014/main" id="{FFE7EB1E-3AE8-4A71-90C8-ADB3AF6E5C4F}"/>
              </a:ext>
            </a:extLst>
          </p:cNvPr>
          <p:cNvSpPr txBox="1"/>
          <p:nvPr/>
        </p:nvSpPr>
        <p:spPr>
          <a:xfrm>
            <a:off x="4178487" y="5523893"/>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Timeline, Questions &amp; Next steps</a:t>
            </a:r>
            <a:endParaRPr lang="en-US" sz="1600"/>
          </a:p>
        </p:txBody>
      </p:sp>
      <p:sp>
        <p:nvSpPr>
          <p:cNvPr id="2" name="Rectangle 1">
            <a:extLst>
              <a:ext uri="{FF2B5EF4-FFF2-40B4-BE49-F238E27FC236}">
                <a16:creationId xmlns:a16="http://schemas.microsoft.com/office/drawing/2014/main" id="{E58A9DFD-451A-4B34-A1D4-F7A96B33CC1A}"/>
              </a:ext>
            </a:extLst>
          </p:cNvPr>
          <p:cNvSpPr/>
          <p:nvPr/>
        </p:nvSpPr>
        <p:spPr>
          <a:xfrm flipH="1">
            <a:off x="3198018" y="5531643"/>
            <a:ext cx="892969" cy="8453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cs typeface="Calibri"/>
              </a:rPr>
              <a:t>05</a:t>
            </a:r>
          </a:p>
        </p:txBody>
      </p:sp>
      <p:sp>
        <p:nvSpPr>
          <p:cNvPr id="3" name="Rectangle 2">
            <a:extLst>
              <a:ext uri="{FF2B5EF4-FFF2-40B4-BE49-F238E27FC236}">
                <a16:creationId xmlns:a16="http://schemas.microsoft.com/office/drawing/2014/main" id="{AE66E302-5064-44FF-B77C-F148BCAD03A9}"/>
              </a:ext>
              <a:ext uri="{C183D7F6-B498-43B3-948B-1728B52AA6E4}">
                <adec:decorative xmlns:adec="http://schemas.microsoft.com/office/drawing/2017/decorative" val="1"/>
              </a:ext>
            </a:extLst>
          </p:cNvPr>
          <p:cNvSpPr/>
          <p:nvPr/>
        </p:nvSpPr>
        <p:spPr>
          <a:xfrm>
            <a:off x="2976336" y="500935"/>
            <a:ext cx="5491389" cy="11974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706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53E23-9108-4AD6-BAF1-C41A25568C8D}"/>
              </a:ext>
            </a:extLst>
          </p:cNvPr>
          <p:cNvSpPr>
            <a:spLocks noGrp="1"/>
          </p:cNvSpPr>
          <p:nvPr>
            <p:ph type="title"/>
          </p:nvPr>
        </p:nvSpPr>
        <p:spPr/>
        <p:txBody>
          <a:bodyPr/>
          <a:lstStyle/>
          <a:p>
            <a:r>
              <a:rPr lang="en-US" dirty="0"/>
              <a:t>Entering FY22 Budget Detail</a:t>
            </a:r>
          </a:p>
        </p:txBody>
      </p:sp>
      <p:pic>
        <p:nvPicPr>
          <p:cNvPr id="2050" name="Picture 2" descr="This is the question of &quot;How is your district utilizing funds to implement this EBP?&quot;.">
            <a:extLst>
              <a:ext uri="{FF2B5EF4-FFF2-40B4-BE49-F238E27FC236}">
                <a16:creationId xmlns:a16="http://schemas.microsoft.com/office/drawing/2014/main" id="{13E600E2-B6B8-495B-9C95-6D3603642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457325"/>
            <a:ext cx="10660824"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3F1EE084-840E-4E6F-AB4D-6D835AC039F7}"/>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1198368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53E23-9108-4AD6-BAF1-C41A25568C8D}"/>
              </a:ext>
            </a:extLst>
          </p:cNvPr>
          <p:cNvSpPr>
            <a:spLocks noGrp="1"/>
          </p:cNvSpPr>
          <p:nvPr>
            <p:ph type="title"/>
          </p:nvPr>
        </p:nvSpPr>
        <p:spPr/>
        <p:txBody>
          <a:bodyPr/>
          <a:lstStyle/>
          <a:p>
            <a:r>
              <a:rPr lang="en-US"/>
              <a:t>Gathering more detailed information about implementation</a:t>
            </a:r>
          </a:p>
        </p:txBody>
      </p:sp>
      <p:sp>
        <p:nvSpPr>
          <p:cNvPr id="3" name="Text Placeholder 2">
            <a:extLst>
              <a:ext uri="{FF2B5EF4-FFF2-40B4-BE49-F238E27FC236}">
                <a16:creationId xmlns:a16="http://schemas.microsoft.com/office/drawing/2014/main" id="{DF0B8E4B-BF87-4043-A16A-97A413658A3E}"/>
              </a:ext>
            </a:extLst>
          </p:cNvPr>
          <p:cNvSpPr>
            <a:spLocks noGrp="1"/>
          </p:cNvSpPr>
          <p:nvPr>
            <p:ph type="body" idx="1"/>
          </p:nvPr>
        </p:nvSpPr>
        <p:spPr/>
        <p:txBody>
          <a:bodyPr/>
          <a:lstStyle/>
          <a:p>
            <a:endParaRPr lang="en-US"/>
          </a:p>
        </p:txBody>
      </p:sp>
      <p:pic>
        <p:nvPicPr>
          <p:cNvPr id="1026" name="Picture 2" descr="This is the question of &quot;You have selected Evidence-Based Program 6. Culturally responsive teaching and other strategies that create equitable and culturally responsive learning environments for students.&quot;">
            <a:extLst>
              <a:ext uri="{FF2B5EF4-FFF2-40B4-BE49-F238E27FC236}">
                <a16:creationId xmlns:a16="http://schemas.microsoft.com/office/drawing/2014/main" id="{1B938FFB-A877-4A59-9458-9512B45E9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43" y="1230403"/>
            <a:ext cx="11237284" cy="472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F374C9A7-9276-4BCF-BE6B-043846E8683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30093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4519-86C6-4BD2-85F8-437988CEE7CE}"/>
              </a:ext>
            </a:extLst>
          </p:cNvPr>
          <p:cNvSpPr>
            <a:spLocks noGrp="1"/>
          </p:cNvSpPr>
          <p:nvPr>
            <p:ph type="title"/>
          </p:nvPr>
        </p:nvSpPr>
        <p:spPr/>
        <p:txBody>
          <a:bodyPr/>
          <a:lstStyle/>
          <a:p>
            <a:r>
              <a:rPr lang="en-US"/>
              <a:t>SOA Plan Amendment Timeline</a:t>
            </a:r>
          </a:p>
        </p:txBody>
      </p:sp>
      <p:sp>
        <p:nvSpPr>
          <p:cNvPr id="3" name="Text Placeholder 2">
            <a:extLst>
              <a:ext uri="{FF2B5EF4-FFF2-40B4-BE49-F238E27FC236}">
                <a16:creationId xmlns:a16="http://schemas.microsoft.com/office/drawing/2014/main" id="{DAB83B95-F6DC-4419-AFA9-08CDFBC376D2}"/>
              </a:ext>
            </a:extLst>
          </p:cNvPr>
          <p:cNvSpPr>
            <a:spLocks noGrp="1"/>
          </p:cNvSpPr>
          <p:nvPr>
            <p:ph type="body" idx="1"/>
          </p:nvPr>
        </p:nvSpPr>
        <p:spPr/>
        <p:txBody>
          <a:bodyPr/>
          <a:lstStyle/>
          <a:p>
            <a:endParaRPr lang="en-US" dirty="0"/>
          </a:p>
          <a:p>
            <a:r>
              <a:rPr lang="en-US" dirty="0"/>
              <a:t>Early December: amendment window opened</a:t>
            </a:r>
          </a:p>
          <a:p>
            <a:r>
              <a:rPr lang="en-US" dirty="0"/>
              <a:t>December – January: planning supports available</a:t>
            </a:r>
          </a:p>
          <a:p>
            <a:r>
              <a:rPr lang="en-US" dirty="0"/>
              <a:t>April 1, 2022: plan amendments due</a:t>
            </a:r>
          </a:p>
          <a:p>
            <a:r>
              <a:rPr lang="en-US" dirty="0"/>
              <a:t>August 1, 2022: Charter school amendments due</a:t>
            </a:r>
          </a:p>
        </p:txBody>
      </p:sp>
      <p:sp>
        <p:nvSpPr>
          <p:cNvPr id="4" name="Slide Number Placeholder 3">
            <a:extLst>
              <a:ext uri="{FF2B5EF4-FFF2-40B4-BE49-F238E27FC236}">
                <a16:creationId xmlns:a16="http://schemas.microsoft.com/office/drawing/2014/main" id="{63D2ED55-FD18-431C-BD79-E74AF8CEC2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160621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19EE-A6A2-4760-94E9-CB0B11C3880E}"/>
              </a:ext>
            </a:extLst>
          </p:cNvPr>
          <p:cNvSpPr>
            <a:spLocks noGrp="1"/>
          </p:cNvSpPr>
          <p:nvPr>
            <p:ph type="title"/>
          </p:nvPr>
        </p:nvSpPr>
        <p:spPr/>
        <p:txBody>
          <a:bodyPr/>
          <a:lstStyle/>
          <a:p>
            <a:r>
              <a:rPr lang="en-US">
                <a:latin typeface="Calibri"/>
                <a:cs typeface="Segoe UI Semibold"/>
                <a:hlinkClick r:id="rId3"/>
              </a:rPr>
              <a:t>SOA Resources and Supports</a:t>
            </a:r>
            <a:endParaRPr lang="en-US">
              <a:latin typeface="Calibri"/>
              <a:cs typeface="Segoe UI Semibold"/>
            </a:endParaRPr>
          </a:p>
        </p:txBody>
      </p:sp>
      <p:sp>
        <p:nvSpPr>
          <p:cNvPr id="3" name="Content Placeholder 2">
            <a:extLst>
              <a:ext uri="{FF2B5EF4-FFF2-40B4-BE49-F238E27FC236}">
                <a16:creationId xmlns:a16="http://schemas.microsoft.com/office/drawing/2014/main" id="{AF528A31-07E0-4D50-8269-9632D29E288C}"/>
              </a:ext>
            </a:extLst>
          </p:cNvPr>
          <p:cNvSpPr>
            <a:spLocks noGrp="1"/>
          </p:cNvSpPr>
          <p:nvPr>
            <p:ph idx="1"/>
          </p:nvPr>
        </p:nvSpPr>
        <p:spPr/>
        <p:txBody>
          <a:bodyPr/>
          <a:lstStyle/>
          <a:p>
            <a:pPr lvl="1">
              <a:buFont typeface="Wingdings" panose="05000000000000000000" pitchFamily="2" charset="2"/>
              <a:buChar char="Ø"/>
            </a:pPr>
            <a:r>
              <a:rPr lang="en-US"/>
              <a:t>Frequently asked questions</a:t>
            </a:r>
          </a:p>
          <a:p>
            <a:pPr lvl="1">
              <a:buFont typeface="Wingdings" panose="05000000000000000000" pitchFamily="2" charset="2"/>
              <a:buChar char="Ø"/>
            </a:pPr>
            <a:r>
              <a:rPr lang="en-US"/>
              <a:t>Guidance for Development and Submitting FY22 SOA Plan Amendments</a:t>
            </a:r>
          </a:p>
          <a:p>
            <a:pPr lvl="1">
              <a:buFont typeface="Wingdings" panose="05000000000000000000" pitchFamily="2" charset="2"/>
              <a:buChar char="Ø"/>
            </a:pPr>
            <a:r>
              <a:rPr lang="en-US"/>
              <a:t>FY22 Evidence-based Program Area Descriptions</a:t>
            </a:r>
          </a:p>
          <a:p>
            <a:pPr lvl="1">
              <a:buFont typeface="Wingdings" panose="05000000000000000000" pitchFamily="2" charset="2"/>
              <a:buChar char="Ø"/>
            </a:pPr>
            <a:r>
              <a:rPr lang="en-US"/>
              <a:t>FY22 SOA Implementation Indicators Resource</a:t>
            </a:r>
          </a:p>
          <a:p>
            <a:pPr lvl="1">
              <a:buFont typeface="Wingdings" panose="05000000000000000000" pitchFamily="2" charset="2"/>
              <a:buChar char="Ø"/>
            </a:pPr>
            <a:r>
              <a:rPr lang="en-US"/>
              <a:t>Coming soon - Slides and recordings of recent SOA webinars</a:t>
            </a:r>
          </a:p>
          <a:p>
            <a:pPr lvl="2">
              <a:buFont typeface="Wingdings" panose="05000000000000000000" pitchFamily="2" charset="2"/>
              <a:buChar char="§"/>
            </a:pPr>
            <a:r>
              <a:rPr lang="en-US"/>
              <a:t>SOA Plan Amendment Overview</a:t>
            </a:r>
          </a:p>
          <a:p>
            <a:pPr lvl="2">
              <a:buFont typeface="Wingdings" panose="05000000000000000000" pitchFamily="2" charset="2"/>
              <a:buChar char="§"/>
            </a:pPr>
            <a:r>
              <a:rPr lang="en-US"/>
              <a:t> SOA Family, Community, and Stakeholder Engagement </a:t>
            </a:r>
          </a:p>
          <a:p>
            <a:pPr lvl="2">
              <a:buFont typeface="Wingdings" panose="05000000000000000000" pitchFamily="2" charset="2"/>
              <a:buChar char="§"/>
            </a:pPr>
            <a:r>
              <a:rPr lang="en-US"/>
              <a:t>SOA Metrics</a:t>
            </a:r>
          </a:p>
          <a:p>
            <a:pPr lvl="1">
              <a:buFont typeface="Wingdings" panose="05000000000000000000" pitchFamily="2" charset="2"/>
              <a:buChar char="Ø"/>
            </a:pPr>
            <a:r>
              <a:rPr lang="en-US"/>
              <a:t>Data Support for Districts</a:t>
            </a:r>
          </a:p>
          <a:p>
            <a:pPr>
              <a:buFont typeface="Wingdings" panose="05000000000000000000" pitchFamily="2" charset="2"/>
              <a:buChar char="Ø"/>
            </a:pPr>
            <a:endParaRPr lang="en-US"/>
          </a:p>
        </p:txBody>
      </p:sp>
      <p:sp>
        <p:nvSpPr>
          <p:cNvPr id="4" name="Slide Number Placeholder 3">
            <a:extLst>
              <a:ext uri="{FF2B5EF4-FFF2-40B4-BE49-F238E27FC236}">
                <a16:creationId xmlns:a16="http://schemas.microsoft.com/office/drawing/2014/main" id="{7C0893C3-E760-43DB-BC16-C63677C96912}"/>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327043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19EE-A6A2-4760-94E9-CB0B11C3880E}"/>
              </a:ext>
            </a:extLst>
          </p:cNvPr>
          <p:cNvSpPr>
            <a:spLocks noGrp="1"/>
          </p:cNvSpPr>
          <p:nvPr>
            <p:ph type="title"/>
          </p:nvPr>
        </p:nvSpPr>
        <p:spPr/>
        <p:txBody>
          <a:bodyPr/>
          <a:lstStyle/>
          <a:p>
            <a:r>
              <a:rPr lang="en-US" dirty="0">
                <a:latin typeface="Calibri"/>
                <a:cs typeface="Segoe UI Semibold"/>
              </a:rPr>
              <a:t>DESE Supports: Data Analytics</a:t>
            </a:r>
          </a:p>
        </p:txBody>
      </p:sp>
      <p:sp>
        <p:nvSpPr>
          <p:cNvPr id="3" name="Content Placeholder 2">
            <a:extLst>
              <a:ext uri="{FF2B5EF4-FFF2-40B4-BE49-F238E27FC236}">
                <a16:creationId xmlns:a16="http://schemas.microsoft.com/office/drawing/2014/main" id="{AF528A31-07E0-4D50-8269-9632D29E288C}"/>
              </a:ext>
            </a:extLst>
          </p:cNvPr>
          <p:cNvSpPr>
            <a:spLocks noGrp="1"/>
          </p:cNvSpPr>
          <p:nvPr>
            <p:ph idx="1"/>
          </p:nvPr>
        </p:nvSpPr>
        <p:spPr>
          <a:xfrm>
            <a:off x="567743" y="1037896"/>
            <a:ext cx="11370972" cy="5049746"/>
          </a:xfrm>
        </p:spPr>
        <p:txBody>
          <a:bodyPr/>
          <a:lstStyle/>
          <a:p>
            <a:pPr marL="25400" indent="0">
              <a:buNone/>
            </a:pPr>
            <a:r>
              <a:rPr lang="en-US"/>
              <a:t>DESE has partnered with Open Architects to provide free support for developing your district goals. </a:t>
            </a:r>
          </a:p>
          <a:p>
            <a:pPr marL="25400" indent="0">
              <a:buNone/>
            </a:pPr>
            <a:endParaRPr lang="en-US"/>
          </a:p>
          <a:p>
            <a:pPr marL="25400" indent="0">
              <a:buNone/>
            </a:pPr>
            <a:endParaRPr lang="en-US"/>
          </a:p>
          <a:p>
            <a:pPr marL="25400" indent="0">
              <a:buNone/>
            </a:pPr>
            <a:endParaRPr lang="en-US"/>
          </a:p>
          <a:p>
            <a:pPr marL="25400" indent="0">
              <a:buNone/>
            </a:pPr>
            <a:endParaRPr lang="en-US"/>
          </a:p>
          <a:p>
            <a:pPr marL="25400" indent="0">
              <a:buNone/>
            </a:pPr>
            <a:endParaRPr lang="en-US"/>
          </a:p>
          <a:p>
            <a:pPr marL="25400" indent="0">
              <a:buNone/>
            </a:pPr>
            <a:r>
              <a:rPr lang="en-US"/>
              <a:t>Districts can learn more by visiting </a:t>
            </a:r>
            <a:r>
              <a:rPr lang="en-US">
                <a:hlinkClick r:id="rId3"/>
              </a:rPr>
              <a:t>www.openarchitectsk12.com/soa-support</a:t>
            </a:r>
            <a:r>
              <a:rPr lang="en-US"/>
              <a:t> </a:t>
            </a:r>
          </a:p>
        </p:txBody>
      </p:sp>
      <p:sp>
        <p:nvSpPr>
          <p:cNvPr id="4" name="Slide Number Placeholder 3">
            <a:extLst>
              <a:ext uri="{FF2B5EF4-FFF2-40B4-BE49-F238E27FC236}">
                <a16:creationId xmlns:a16="http://schemas.microsoft.com/office/drawing/2014/main" id="{7C0893C3-E760-43DB-BC16-C63677C96912}"/>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pic>
        <p:nvPicPr>
          <p:cNvPr id="6" name="Picture 5" descr="a screenshot of ACCESS insights at the district, school and student level">
            <a:extLst>
              <a:ext uri="{FF2B5EF4-FFF2-40B4-BE49-F238E27FC236}">
                <a16:creationId xmlns:a16="http://schemas.microsoft.com/office/drawing/2014/main" id="{E299C94F-AD25-4183-9D76-410C45F28C2B}"/>
              </a:ext>
            </a:extLst>
          </p:cNvPr>
          <p:cNvPicPr>
            <a:picLocks noChangeAspect="1"/>
          </p:cNvPicPr>
          <p:nvPr/>
        </p:nvPicPr>
        <p:blipFill>
          <a:blip r:embed="rId4"/>
          <a:stretch>
            <a:fillRect/>
          </a:stretch>
        </p:blipFill>
        <p:spPr>
          <a:xfrm>
            <a:off x="6774417" y="2249896"/>
            <a:ext cx="4656898" cy="3105875"/>
          </a:xfrm>
          <a:prstGeom prst="rect">
            <a:avLst/>
          </a:prstGeom>
        </p:spPr>
      </p:pic>
      <p:pic>
        <p:nvPicPr>
          <p:cNvPr id="8" name="Picture 7" descr="a screenshot of ACCESS insights at the district, school and student level">
            <a:extLst>
              <a:ext uri="{FF2B5EF4-FFF2-40B4-BE49-F238E27FC236}">
                <a16:creationId xmlns:a16="http://schemas.microsoft.com/office/drawing/2014/main" id="{6B23ABBB-D3D5-4757-9FAC-24A9C82B5B8C}"/>
              </a:ext>
            </a:extLst>
          </p:cNvPr>
          <p:cNvPicPr>
            <a:picLocks noChangeAspect="1"/>
          </p:cNvPicPr>
          <p:nvPr/>
        </p:nvPicPr>
        <p:blipFill>
          <a:blip r:embed="rId5"/>
          <a:stretch>
            <a:fillRect/>
          </a:stretch>
        </p:blipFill>
        <p:spPr>
          <a:xfrm>
            <a:off x="567743" y="2249902"/>
            <a:ext cx="5528257" cy="3105875"/>
          </a:xfrm>
          <a:prstGeom prst="rect">
            <a:avLst/>
          </a:prstGeom>
        </p:spPr>
      </p:pic>
    </p:spTree>
    <p:extLst>
      <p:ext uri="{BB962C8B-B14F-4D97-AF65-F5344CB8AC3E}">
        <p14:creationId xmlns:p14="http://schemas.microsoft.com/office/powerpoint/2010/main" val="309939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6e8ef2e9a8_2_210"/>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latin typeface="Calibri"/>
                <a:ea typeface="Calibri"/>
                <a:cs typeface="Calibri"/>
                <a:sym typeface="Calibri"/>
              </a:rPr>
              <a:t>How To Get Started</a:t>
            </a:r>
            <a:endParaRPr>
              <a:latin typeface="Calibri"/>
              <a:ea typeface="Calibri"/>
              <a:cs typeface="Calibri"/>
              <a:sym typeface="Calibri"/>
            </a:endParaRPr>
          </a:p>
        </p:txBody>
      </p:sp>
      <p:sp>
        <p:nvSpPr>
          <p:cNvPr id="270" name="Google Shape;270;g6e8ef2e9a8_2_210"/>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None/>
            </a:pPr>
            <a:r>
              <a:rPr lang="en-US" b="1" dirty="0">
                <a:solidFill>
                  <a:schemeClr val="accent2"/>
                </a:solidFill>
                <a:latin typeface="Calibri"/>
                <a:ea typeface="Calibri"/>
                <a:cs typeface="Calibri"/>
                <a:sym typeface="Calibri"/>
              </a:rPr>
              <a:t>Next Steps</a:t>
            </a:r>
            <a:r>
              <a:rPr lang="en-US" sz="2400" b="1" dirty="0">
                <a:solidFill>
                  <a:schemeClr val="accent2"/>
                </a:solidFill>
                <a:latin typeface="Calibri"/>
                <a:ea typeface="Calibri"/>
                <a:cs typeface="Calibri"/>
                <a:sym typeface="Calibri"/>
              </a:rPr>
              <a:t> </a:t>
            </a:r>
          </a:p>
          <a:p>
            <a:pPr marL="76200" lvl="0" indent="0" algn="l" rtl="0">
              <a:spcBef>
                <a:spcPts val="0"/>
              </a:spcBef>
              <a:spcAft>
                <a:spcPts val="0"/>
              </a:spcAft>
              <a:buNone/>
            </a:pPr>
            <a:endParaRPr lang="en-US" sz="2400" b="1" dirty="0">
              <a:solidFill>
                <a:schemeClr val="accent2"/>
              </a:solidFill>
              <a:latin typeface="Calibri"/>
              <a:ea typeface="Calibri"/>
              <a:cs typeface="Calibri"/>
              <a:sym typeface="Calibri"/>
            </a:endParaRPr>
          </a:p>
          <a:p>
            <a:pPr marL="914400" lvl="1" indent="-381000" algn="l" rtl="0">
              <a:spcBef>
                <a:spcPts val="0"/>
              </a:spcBef>
              <a:spcAft>
                <a:spcPts val="0"/>
              </a:spcAft>
              <a:buSzPts val="2400"/>
              <a:buFont typeface="Arial"/>
              <a:buChar char="•"/>
            </a:pPr>
            <a:r>
              <a:rPr lang="en-US" dirty="0">
                <a:latin typeface="Calibri"/>
                <a:ea typeface="Calibri"/>
                <a:cs typeface="Calibri"/>
                <a:sym typeface="Calibri"/>
              </a:rPr>
              <a:t>Plan for and organize stakeholder </a:t>
            </a:r>
            <a:r>
              <a:rPr lang="en-US" dirty="0">
                <a:latin typeface="Calibri"/>
                <a:cs typeface="Calibri"/>
                <a:sym typeface="Calibri"/>
              </a:rPr>
              <a:t>engagement</a:t>
            </a:r>
          </a:p>
          <a:p>
            <a:pPr lvl="1">
              <a:spcBef>
                <a:spcPts val="0"/>
              </a:spcBef>
              <a:buFont typeface="Arial"/>
              <a:buChar char="•"/>
            </a:pPr>
            <a:r>
              <a:rPr lang="en-US" dirty="0">
                <a:latin typeface="Calibri"/>
                <a:cs typeface="Calibri"/>
              </a:rPr>
              <a:t>Revisit </a:t>
            </a:r>
            <a:r>
              <a:rPr lang="en-US" dirty="0">
                <a:latin typeface="Calibri"/>
                <a:cs typeface="Calibri"/>
                <a:hlinkClick r:id="rId3"/>
              </a:rPr>
              <a:t>original SOA plan</a:t>
            </a:r>
            <a:r>
              <a:rPr lang="en-US" dirty="0">
                <a:latin typeface="Calibri"/>
                <a:cs typeface="Calibri"/>
              </a:rPr>
              <a:t> </a:t>
            </a:r>
            <a:endParaRPr lang="en-US" dirty="0">
              <a:latin typeface="Calibri"/>
              <a:cs typeface="Calibri"/>
              <a:sym typeface="Calibri"/>
            </a:endParaRPr>
          </a:p>
          <a:p>
            <a:pPr lvl="1">
              <a:spcBef>
                <a:spcPts val="0"/>
              </a:spcBef>
              <a:buFont typeface="Arial"/>
              <a:buChar char="•"/>
            </a:pPr>
            <a:r>
              <a:rPr lang="en-US" dirty="0">
                <a:latin typeface="Calibri"/>
                <a:cs typeface="Calibri"/>
                <a:sym typeface="Calibri"/>
              </a:rPr>
              <a:t>Resources can be found in the </a:t>
            </a:r>
            <a:r>
              <a:rPr lang="en-US" dirty="0">
                <a:latin typeface="Calibri"/>
                <a:cs typeface="Calibri"/>
                <a:sym typeface="Calibri"/>
                <a:hlinkClick r:id="rId4"/>
              </a:rPr>
              <a:t>SOA District Resources</a:t>
            </a:r>
            <a:r>
              <a:rPr lang="en-US" dirty="0">
                <a:latin typeface="Calibri"/>
                <a:cs typeface="Calibri"/>
                <a:sym typeface="Calibri"/>
              </a:rPr>
              <a:t> page of the </a:t>
            </a:r>
            <a:r>
              <a:rPr lang="en-US" dirty="0">
                <a:latin typeface="Calibri"/>
                <a:cs typeface="Calibri"/>
                <a:sym typeface="Calibri"/>
                <a:hlinkClick r:id="rId5"/>
              </a:rPr>
              <a:t>SOA website</a:t>
            </a:r>
            <a:endParaRPr lang="en-US" dirty="0">
              <a:latin typeface="Calibri"/>
              <a:cs typeface="Calibri"/>
            </a:endParaRPr>
          </a:p>
          <a:p>
            <a:pPr marL="914400" lvl="1" indent="-381000" algn="l" rtl="0">
              <a:spcBef>
                <a:spcPts val="0"/>
              </a:spcBef>
              <a:spcAft>
                <a:spcPts val="0"/>
              </a:spcAft>
              <a:buSzPts val="2400"/>
              <a:buFont typeface="Arial"/>
              <a:buChar char="•"/>
            </a:pPr>
            <a:r>
              <a:rPr lang="en-US" dirty="0">
                <a:latin typeface="Calibri"/>
                <a:cs typeface="Calibri"/>
                <a:sym typeface="Calibri"/>
              </a:rPr>
              <a:t>Use the provided template to start drafting responses</a:t>
            </a:r>
          </a:p>
          <a:p>
            <a:pPr lvl="1" indent="-381000">
              <a:spcBef>
                <a:spcPts val="0"/>
              </a:spcBef>
              <a:buSzPts val="2400"/>
              <a:buFont typeface="Arial"/>
              <a:buChar char="•"/>
            </a:pPr>
            <a:r>
              <a:rPr lang="en-US" dirty="0">
                <a:latin typeface="Calibri"/>
                <a:ea typeface="Calibri"/>
                <a:cs typeface="Calibri"/>
                <a:sym typeface="Calibri"/>
              </a:rPr>
              <a:t>If you have a question about whether a program you are considering meets requirements, please email </a:t>
            </a:r>
            <a:r>
              <a:rPr lang="en-US" dirty="0">
                <a:latin typeface="Calibri"/>
                <a:ea typeface="Calibri"/>
                <a:cs typeface="Calibri"/>
                <a:sym typeface="Calibri"/>
                <a:hlinkClick r:id="rId6"/>
              </a:rPr>
              <a:t>SOAplans@mass.gov</a:t>
            </a:r>
            <a:r>
              <a:rPr lang="en-US" dirty="0">
                <a:latin typeface="Calibri"/>
                <a:ea typeface="Calibri"/>
                <a:cs typeface="Calibri"/>
                <a:sym typeface="Calibri"/>
              </a:rPr>
              <a:t> </a:t>
            </a:r>
            <a:endParaRPr sz="2200" dirty="0">
              <a:latin typeface="Calibri"/>
              <a:ea typeface="Calibri"/>
              <a:cs typeface="Calibri"/>
              <a:sym typeface="Calibri"/>
            </a:endParaRPr>
          </a:p>
        </p:txBody>
      </p:sp>
      <p:sp>
        <p:nvSpPr>
          <p:cNvPr id="271" name="Google Shape;271;g6e8ef2e9a8_2_2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2" descr="Thank You&#10;">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a:solidFill>
                <a:schemeClr val="bg1"/>
              </a:solidFill>
              <a:latin typeface="Segoe SemiBold" panose="020B0703040204020203" pitchFamily="34" charset="0"/>
              <a:cs typeface="Segoe SemiBold" panose="020B0703040204020203" pitchFamily="34" charset="0"/>
            </a:endParaRPr>
          </a:p>
        </p:txBody>
      </p:sp>
      <p:sp>
        <p:nvSpPr>
          <p:cNvPr id="3" name="Title 2">
            <a:extLst>
              <a:ext uri="{FF2B5EF4-FFF2-40B4-BE49-F238E27FC236}">
                <a16:creationId xmlns:a16="http://schemas.microsoft.com/office/drawing/2014/main" id="{A78D0915-9953-4D9E-9605-CB50838112E9}"/>
              </a:ext>
            </a:extLst>
          </p:cNvPr>
          <p:cNvSpPr>
            <a:spLocks noGrp="1"/>
          </p:cNvSpPr>
          <p:nvPr>
            <p:ph type="title" idx="4294967295"/>
          </p:nvPr>
        </p:nvSpPr>
        <p:spPr/>
        <p:txBody>
          <a:bodyPr/>
          <a:lstStyle/>
          <a:p>
            <a:r>
              <a:rPr lang="en-US"/>
              <a:t>Thank you</a:t>
            </a:r>
          </a:p>
        </p:txBody>
      </p:sp>
      <p:sp>
        <p:nvSpPr>
          <p:cNvPr id="14" name="文本框 14" descr="http://www.doe.mass.edu/commissioner/spec-advisories/soa.html&#10;">
            <a:extLst>
              <a:ext uri="{FF2B5EF4-FFF2-40B4-BE49-F238E27FC236}">
                <a16:creationId xmlns:a16="http://schemas.microsoft.com/office/drawing/2014/main" id="{A2246D95-2355-47E1-9E27-1351EA05075A}"/>
              </a:ext>
            </a:extLst>
          </p:cNvPr>
          <p:cNvSpPr txBox="1"/>
          <p:nvPr/>
        </p:nvSpPr>
        <p:spPr>
          <a:xfrm>
            <a:off x="2101831" y="4291558"/>
            <a:ext cx="8829693" cy="307777"/>
          </a:xfrm>
          <a:prstGeom prst="rect">
            <a:avLst/>
          </a:prstGeom>
          <a:noFill/>
        </p:spPr>
        <p:txBody>
          <a:bodyPr wrap="square" rtlCol="0">
            <a:spAutoFit/>
          </a:bodyPr>
          <a:lstStyle/>
          <a:p>
            <a:r>
              <a:rPr lang="en-US">
                <a:hlinkClick r:id="rId3"/>
              </a:rPr>
              <a:t>District Resources: Guidance Materials and SOA Plan Template - Student Opportunity Act (mass.edu)</a:t>
            </a:r>
            <a:endParaRPr lang="zh-CN" altLang="en-US">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48D8-8C0E-4472-B99C-58F0C0886334}"/>
              </a:ext>
            </a:extLst>
          </p:cNvPr>
          <p:cNvSpPr>
            <a:spLocks noGrp="1"/>
          </p:cNvSpPr>
          <p:nvPr>
            <p:ph type="title"/>
          </p:nvPr>
        </p:nvSpPr>
        <p:spPr/>
        <p:txBody>
          <a:bodyPr/>
          <a:lstStyle/>
          <a:p>
            <a:r>
              <a:rPr lang="en-US" dirty="0"/>
              <a:t>A Message from Commissioner Riley</a:t>
            </a:r>
          </a:p>
        </p:txBody>
      </p:sp>
      <p:sp>
        <p:nvSpPr>
          <p:cNvPr id="4" name="Slide Number Placeholder 3">
            <a:extLst>
              <a:ext uri="{FF2B5EF4-FFF2-40B4-BE49-F238E27FC236}">
                <a16:creationId xmlns:a16="http://schemas.microsoft.com/office/drawing/2014/main" id="{D1718AF9-7C3E-49C5-901F-F8050FEBC8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6" name="Picture 5" descr="Commissioner Riley">
            <a:hlinkClick r:id="rId3"/>
            <a:extLst>
              <a:ext uri="{FF2B5EF4-FFF2-40B4-BE49-F238E27FC236}">
                <a16:creationId xmlns:a16="http://schemas.microsoft.com/office/drawing/2014/main" id="{D33FDD91-3F0D-4BE0-AB8C-26B0CE683581}"/>
              </a:ext>
            </a:extLst>
          </p:cNvPr>
          <p:cNvPicPr>
            <a:picLocks noChangeAspect="1"/>
          </p:cNvPicPr>
          <p:nvPr/>
        </p:nvPicPr>
        <p:blipFill>
          <a:blip r:embed="rId4"/>
          <a:stretch>
            <a:fillRect/>
          </a:stretch>
        </p:blipFill>
        <p:spPr>
          <a:xfrm>
            <a:off x="1430050" y="1193972"/>
            <a:ext cx="9090170" cy="5026430"/>
          </a:xfrm>
          <a:prstGeom prst="rect">
            <a:avLst/>
          </a:prstGeom>
        </p:spPr>
      </p:pic>
    </p:spTree>
    <p:extLst>
      <p:ext uri="{BB962C8B-B14F-4D97-AF65-F5344CB8AC3E}">
        <p14:creationId xmlns:p14="http://schemas.microsoft.com/office/powerpoint/2010/main" val="116829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D2346DE9-C99B-4773-A6A4-EF7C7E5ACA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76" y="-4549"/>
            <a:ext cx="2691081" cy="6867098"/>
          </a:xfrm>
          <a:prstGeom prst="rect">
            <a:avLst/>
          </a:prstGeom>
        </p:spPr>
      </p:pic>
      <p:pic>
        <p:nvPicPr>
          <p:cNvPr id="14" name="Picture 14" descr="1">
            <a:extLst>
              <a:ext uri="{FF2B5EF4-FFF2-40B4-BE49-F238E27FC236}">
                <a16:creationId xmlns:a16="http://schemas.microsoft.com/office/drawing/2014/main" id="{EE209206-1B1F-4A41-83D2-52F865B2E988}"/>
              </a:ext>
            </a:extLst>
          </p:cNvPr>
          <p:cNvPicPr>
            <a:picLocks noChangeAspect="1"/>
          </p:cNvPicPr>
          <p:nvPr/>
        </p:nvPicPr>
        <p:blipFill>
          <a:blip r:embed="rId4"/>
          <a:stretch>
            <a:fillRect/>
          </a:stretch>
        </p:blipFill>
        <p:spPr>
          <a:xfrm>
            <a:off x="3189097" y="758019"/>
            <a:ext cx="809625" cy="838200"/>
          </a:xfrm>
          <a:prstGeom prst="rect">
            <a:avLst/>
          </a:prstGeom>
        </p:spPr>
      </p:pic>
      <p:pic>
        <p:nvPicPr>
          <p:cNvPr id="17" name="Picture 17" descr="2">
            <a:extLst>
              <a:ext uri="{FF2B5EF4-FFF2-40B4-BE49-F238E27FC236}">
                <a16:creationId xmlns:a16="http://schemas.microsoft.com/office/drawing/2014/main" id="{491106B2-D27E-48C5-9F4B-0B2AB674FD7A}"/>
              </a:ext>
            </a:extLst>
          </p:cNvPr>
          <p:cNvPicPr>
            <a:picLocks noChangeAspect="1"/>
          </p:cNvPicPr>
          <p:nvPr/>
        </p:nvPicPr>
        <p:blipFill>
          <a:blip r:embed="rId5"/>
          <a:stretch>
            <a:fillRect/>
          </a:stretch>
        </p:blipFill>
        <p:spPr>
          <a:xfrm>
            <a:off x="3186184" y="1906884"/>
            <a:ext cx="838200" cy="838200"/>
          </a:xfrm>
          <a:prstGeom prst="rect">
            <a:avLst/>
          </a:prstGeom>
        </p:spPr>
      </p:pic>
      <p:pic>
        <p:nvPicPr>
          <p:cNvPr id="19" name="Picture 19">
            <a:extLst>
              <a:ext uri="{FF2B5EF4-FFF2-40B4-BE49-F238E27FC236}">
                <a16:creationId xmlns:a16="http://schemas.microsoft.com/office/drawing/2014/main" id="{F2400592-A792-4007-9BC7-1C533DE0D32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80887" y="3132481"/>
            <a:ext cx="847725" cy="828675"/>
          </a:xfrm>
          <a:prstGeom prst="rect">
            <a:avLst/>
          </a:prstGeom>
        </p:spPr>
      </p:pic>
      <p:pic>
        <p:nvPicPr>
          <p:cNvPr id="21" name="Picture 21" descr="4">
            <a:extLst>
              <a:ext uri="{FF2B5EF4-FFF2-40B4-BE49-F238E27FC236}">
                <a16:creationId xmlns:a16="http://schemas.microsoft.com/office/drawing/2014/main" id="{6C46537B-62C5-413C-8099-B9928AF75DEC}"/>
              </a:ext>
            </a:extLst>
          </p:cNvPr>
          <p:cNvPicPr>
            <a:picLocks noChangeAspect="1"/>
          </p:cNvPicPr>
          <p:nvPr/>
        </p:nvPicPr>
        <p:blipFill>
          <a:blip r:embed="rId7"/>
          <a:stretch>
            <a:fillRect/>
          </a:stretch>
        </p:blipFill>
        <p:spPr>
          <a:xfrm>
            <a:off x="3197557" y="4359927"/>
            <a:ext cx="838200" cy="838200"/>
          </a:xfrm>
          <a:prstGeom prst="rect">
            <a:avLst/>
          </a:prstGeom>
        </p:spPr>
      </p:pic>
      <p:sp>
        <p:nvSpPr>
          <p:cNvPr id="23" name="Title 22">
            <a:extLst>
              <a:ext uri="{FF2B5EF4-FFF2-40B4-BE49-F238E27FC236}">
                <a16:creationId xmlns:a16="http://schemas.microsoft.com/office/drawing/2014/main" id="{8A66F7EE-E6C5-499D-BA48-E0C251A20C44}"/>
              </a:ext>
            </a:extLst>
          </p:cNvPr>
          <p:cNvSpPr txBox="1">
            <a:spLocks noGrp="1"/>
          </p:cNvSpPr>
          <p:nvPr>
            <p:ph type="title" idx="4294967295"/>
          </p:nvPr>
        </p:nvSpPr>
        <p:spPr>
          <a:xfrm>
            <a:off x="4178491" y="846161"/>
            <a:ext cx="816818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101D34"/>
                </a:solidFill>
                <a:effectLst/>
                <a:uLnTx/>
                <a:uFillTx/>
                <a:latin typeface="Quattrocento Sans"/>
                <a:ea typeface="Arial"/>
                <a:cs typeface="Arial"/>
                <a:sym typeface="Arial"/>
              </a:rPr>
              <a:t>Welcome &amp; Opening</a:t>
            </a:r>
          </a:p>
        </p:txBody>
      </p:sp>
      <p:sp>
        <p:nvSpPr>
          <p:cNvPr id="24" name="TextBox 23">
            <a:extLst>
              <a:ext uri="{FF2B5EF4-FFF2-40B4-BE49-F238E27FC236}">
                <a16:creationId xmlns:a16="http://schemas.microsoft.com/office/drawing/2014/main" id="{44B65602-4866-46B8-B312-F09F2C26E899}"/>
              </a:ext>
            </a:extLst>
          </p:cNvPr>
          <p:cNvSpPr txBox="1"/>
          <p:nvPr/>
        </p:nvSpPr>
        <p:spPr>
          <a:xfrm>
            <a:off x="4178490" y="200693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panose="020B0604020202020204" charset="0"/>
              </a:rPr>
              <a:t>SOA Commitments and Updates</a:t>
            </a:r>
          </a:p>
        </p:txBody>
      </p:sp>
      <p:sp>
        <p:nvSpPr>
          <p:cNvPr id="25" name="TextBox 24">
            <a:extLst>
              <a:ext uri="{FF2B5EF4-FFF2-40B4-BE49-F238E27FC236}">
                <a16:creationId xmlns:a16="http://schemas.microsoft.com/office/drawing/2014/main" id="{7445ED7A-C5F3-4675-B37D-39D15CA16BBC}"/>
              </a:ext>
            </a:extLst>
          </p:cNvPr>
          <p:cNvSpPr txBox="1"/>
          <p:nvPr/>
        </p:nvSpPr>
        <p:spPr>
          <a:xfrm>
            <a:off x="4178489" y="3136247"/>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Evidence-Based Programs Revisions</a:t>
            </a:r>
            <a:endParaRPr lang="en-US"/>
          </a:p>
        </p:txBody>
      </p:sp>
      <p:sp>
        <p:nvSpPr>
          <p:cNvPr id="26" name="TextBox 25">
            <a:extLst>
              <a:ext uri="{FF2B5EF4-FFF2-40B4-BE49-F238E27FC236}">
                <a16:creationId xmlns:a16="http://schemas.microsoft.com/office/drawing/2014/main" id="{19A121D7-C6DB-4699-85E1-D12711C48C6B}"/>
              </a:ext>
            </a:extLst>
          </p:cNvPr>
          <p:cNvSpPr txBox="1"/>
          <p:nvPr/>
        </p:nvSpPr>
        <p:spPr>
          <a:xfrm>
            <a:off x="4178488" y="4357082"/>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The SOA Plan Amendment Template</a:t>
            </a:r>
            <a:endParaRPr lang="en-US"/>
          </a:p>
        </p:txBody>
      </p:sp>
      <p:pic>
        <p:nvPicPr>
          <p:cNvPr id="11" name="Picture 21" descr="5">
            <a:extLst>
              <a:ext uri="{FF2B5EF4-FFF2-40B4-BE49-F238E27FC236}">
                <a16:creationId xmlns:a16="http://schemas.microsoft.com/office/drawing/2014/main" id="{39C432A8-8956-4C5B-8D1F-A3087C728287}"/>
              </a:ext>
            </a:extLst>
          </p:cNvPr>
          <p:cNvPicPr>
            <a:picLocks noChangeAspect="1"/>
          </p:cNvPicPr>
          <p:nvPr/>
        </p:nvPicPr>
        <p:blipFill>
          <a:blip r:embed="rId7"/>
          <a:stretch>
            <a:fillRect/>
          </a:stretch>
        </p:blipFill>
        <p:spPr>
          <a:xfrm>
            <a:off x="3185651" y="5526738"/>
            <a:ext cx="838200" cy="838200"/>
          </a:xfrm>
          <a:prstGeom prst="rect">
            <a:avLst/>
          </a:prstGeom>
        </p:spPr>
      </p:pic>
      <p:sp>
        <p:nvSpPr>
          <p:cNvPr id="12" name="TextBox 11">
            <a:extLst>
              <a:ext uri="{FF2B5EF4-FFF2-40B4-BE49-F238E27FC236}">
                <a16:creationId xmlns:a16="http://schemas.microsoft.com/office/drawing/2014/main" id="{FFE7EB1E-3AE8-4A71-90C8-ADB3AF6E5C4F}"/>
              </a:ext>
            </a:extLst>
          </p:cNvPr>
          <p:cNvSpPr txBox="1"/>
          <p:nvPr/>
        </p:nvSpPr>
        <p:spPr>
          <a:xfrm>
            <a:off x="4178487" y="5523893"/>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101D34"/>
                </a:solidFill>
                <a:latin typeface="Quattrocento Sans"/>
              </a:rPr>
              <a:t>Timeline, Questions &amp; Next steps</a:t>
            </a:r>
            <a:endParaRPr lang="en-US" sz="1600" dirty="0"/>
          </a:p>
        </p:txBody>
      </p:sp>
      <p:sp>
        <p:nvSpPr>
          <p:cNvPr id="2" name="Rectangle 1">
            <a:extLst>
              <a:ext uri="{FF2B5EF4-FFF2-40B4-BE49-F238E27FC236}">
                <a16:creationId xmlns:a16="http://schemas.microsoft.com/office/drawing/2014/main" id="{E58A9DFD-451A-4B34-A1D4-F7A96B33CC1A}"/>
              </a:ext>
            </a:extLst>
          </p:cNvPr>
          <p:cNvSpPr/>
          <p:nvPr/>
        </p:nvSpPr>
        <p:spPr>
          <a:xfrm flipH="1">
            <a:off x="3198018" y="5531643"/>
            <a:ext cx="892969" cy="8453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cs typeface="Calibri"/>
              </a:rPr>
              <a:t>05</a:t>
            </a:r>
          </a:p>
        </p:txBody>
      </p:sp>
    </p:spTree>
    <p:extLst>
      <p:ext uri="{BB962C8B-B14F-4D97-AF65-F5344CB8AC3E}">
        <p14:creationId xmlns:p14="http://schemas.microsoft.com/office/powerpoint/2010/main" val="152444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0E4B-F4EB-4C07-A7A7-4021837317C3}"/>
              </a:ext>
            </a:extLst>
          </p:cNvPr>
          <p:cNvSpPr>
            <a:spLocks noGrp="1"/>
          </p:cNvSpPr>
          <p:nvPr>
            <p:ph type="title"/>
          </p:nvPr>
        </p:nvSpPr>
        <p:spPr/>
        <p:txBody>
          <a:bodyPr/>
          <a:lstStyle/>
          <a:p>
            <a:r>
              <a:rPr lang="en-US" sz="240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AN ACT RELATIVE TO EDUCATIONAL OPPORTUNITY FOR STUDENTS</a:t>
            </a:r>
            <a:r>
              <a:rPr lang="en-US" sz="240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a:t>
            </a:r>
            <a:br>
              <a:rPr lang="en-US" sz="240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240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a:t>
            </a:r>
            <a:r>
              <a:rPr lang="en-US" sz="1600">
                <a:solidFill>
                  <a:schemeClr val="bg1"/>
                </a:solidFill>
                <a:latin typeface="Helvetica" panose="020B0604020202020204" pitchFamily="34" charset="0"/>
                <a:cs typeface="Times New Roman" panose="02020603050405020304" pitchFamily="18" charset="0"/>
              </a:rPr>
              <a:t>aka The Student Opportunity Act, Chapter 132 of the Acts of 2019)</a:t>
            </a:r>
            <a:endParaRPr lang="en-US" sz="240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2360166-E6AA-4921-A7D8-CFF6A3C67C47}"/>
              </a:ext>
            </a:extLst>
          </p:cNvPr>
          <p:cNvSpPr>
            <a:spLocks noGrp="1"/>
          </p:cNvSpPr>
          <p:nvPr>
            <p:ph type="body" idx="1"/>
          </p:nvPr>
        </p:nvSpPr>
        <p:spPr>
          <a:xfrm>
            <a:off x="511887" y="1286190"/>
            <a:ext cx="10913783" cy="4752800"/>
          </a:xfrm>
        </p:spPr>
        <p:txBody>
          <a:bodyPr/>
          <a:lstStyle/>
          <a:p>
            <a:pPr>
              <a:buFont typeface="Wingdings" panose="05000000000000000000" pitchFamily="2" charset="2"/>
              <a:buChar char="Ø"/>
            </a:pPr>
            <a:r>
              <a:rPr lang="en-US" sz="2200" dirty="0">
                <a:solidFill>
                  <a:srgbClr val="333333"/>
                </a:solidFill>
                <a:latin typeface="Helvetica" panose="020B0604020202020204" pitchFamily="34" charset="0"/>
                <a:cs typeface="Times New Roman" panose="02020603050405020304" pitchFamily="18" charset="0"/>
              </a:rPr>
              <a:t>A key goal: narrow opportunity gaps in learning experiences, student achievement, and post-secondary outcomes for student groups</a:t>
            </a:r>
          </a:p>
          <a:p>
            <a:pPr marL="1225550" lvl="2" indent="-285750"/>
            <a:r>
              <a:rPr lang="en-US" sz="1800" dirty="0">
                <a:solidFill>
                  <a:srgbClr val="333333"/>
                </a:solidFill>
                <a:latin typeface="Helvetica" panose="020B0604020202020204" pitchFamily="34" charset="0"/>
                <a:cs typeface="Times New Roman" panose="02020603050405020304" pitchFamily="18" charset="0"/>
              </a:rPr>
              <a:t>Aligned to Commissioner Riley’s goals in </a:t>
            </a:r>
            <a:r>
              <a:rPr lang="en-US" sz="1800" i="1" dirty="0">
                <a:solidFill>
                  <a:srgbClr val="333333"/>
                </a:solidFill>
                <a:latin typeface="Helvetica" panose="020B0604020202020204" pitchFamily="34" charset="0"/>
                <a:cs typeface="Times New Roman" panose="02020603050405020304" pitchFamily="18" charset="0"/>
                <a:hlinkClick r:id="rId3"/>
              </a:rPr>
              <a:t>Our Way Forward </a:t>
            </a:r>
            <a:r>
              <a:rPr lang="en-US" sz="1800" dirty="0">
                <a:solidFill>
                  <a:srgbClr val="333333"/>
                </a:solidFill>
                <a:latin typeface="Helvetica" panose="020B0604020202020204" pitchFamily="34" charset="0"/>
                <a:cs typeface="Times New Roman" panose="02020603050405020304" pitchFamily="18" charset="0"/>
              </a:rPr>
              <a:t>and goals of ESSER</a:t>
            </a:r>
          </a:p>
          <a:p>
            <a:pPr>
              <a:buFont typeface="Wingdings" panose="05000000000000000000" pitchFamily="2" charset="2"/>
              <a:buChar char="Ø"/>
            </a:pPr>
            <a:r>
              <a:rPr lang="en-US" sz="2200" dirty="0">
                <a:solidFill>
                  <a:srgbClr val="333333"/>
                </a:solidFill>
                <a:latin typeface="Helvetica" panose="020B0604020202020204" pitchFamily="34" charset="0"/>
                <a:cs typeface="Times New Roman" panose="02020603050405020304" pitchFamily="18" charset="0"/>
              </a:rPr>
              <a:t>Funding approaches and supports for addressing inequities</a:t>
            </a:r>
          </a:p>
          <a:p>
            <a:pPr marL="1225550" lvl="2" indent="-285750"/>
            <a:r>
              <a:rPr lang="en-US" sz="1800" dirty="0">
                <a:solidFill>
                  <a:srgbClr val="333333"/>
                </a:solidFill>
                <a:latin typeface="Helvetica" panose="020B0604020202020204" pitchFamily="34" charset="0"/>
                <a:cs typeface="Times New Roman" panose="02020603050405020304" pitchFamily="18" charset="0"/>
              </a:rPr>
              <a:t>Revises the chapter 70 funding formula to address inequities in how funds are allocated</a:t>
            </a:r>
          </a:p>
          <a:p>
            <a:pPr marL="1225550" lvl="2" indent="-285750"/>
            <a:r>
              <a:rPr lang="en-US" sz="1800" dirty="0">
                <a:solidFill>
                  <a:srgbClr val="333333"/>
                </a:solidFill>
                <a:latin typeface="Helvetica" panose="020B0604020202020204" pitchFamily="34" charset="0"/>
                <a:cs typeface="Times New Roman" panose="02020603050405020304" pitchFamily="18" charset="0"/>
              </a:rPr>
              <a:t>Substantial commitment to increasing chapter 70 funding to support K-12 education</a:t>
            </a:r>
          </a:p>
          <a:p>
            <a:pPr>
              <a:buFont typeface="Wingdings" panose="05000000000000000000" pitchFamily="2" charset="2"/>
              <a:buChar char="Ø"/>
            </a:pPr>
            <a:r>
              <a:rPr lang="en-US" sz="2200" dirty="0">
                <a:solidFill>
                  <a:srgbClr val="333333"/>
                </a:solidFill>
                <a:latin typeface="Helvetica" panose="020B0604020202020204" pitchFamily="34" charset="0"/>
                <a:cs typeface="Times New Roman" panose="02020603050405020304" pitchFamily="18" charset="0"/>
              </a:rPr>
              <a:t>Legislative expectations: funding will contribute to progress in closing gaps</a:t>
            </a:r>
          </a:p>
          <a:p>
            <a:pPr marL="1225550" lvl="2" indent="-285750"/>
            <a:r>
              <a:rPr lang="en-US" sz="1800" dirty="0">
                <a:solidFill>
                  <a:srgbClr val="333333"/>
                </a:solidFill>
                <a:latin typeface="Helvetica" panose="020B0604020202020204" pitchFamily="34" charset="0"/>
                <a:cs typeface="Times New Roman" panose="02020603050405020304" pitchFamily="18" charset="0"/>
              </a:rPr>
              <a:t>Districts develop, fund, and implement 3-year gap-closing plans that incorporate evidence-based practices</a:t>
            </a:r>
          </a:p>
          <a:p>
            <a:pPr marL="1225550" lvl="2" indent="-285750"/>
            <a:r>
              <a:rPr lang="en-US" sz="1800" dirty="0">
                <a:solidFill>
                  <a:srgbClr val="333333"/>
                </a:solidFill>
                <a:latin typeface="Helvetica" panose="020B0604020202020204" pitchFamily="34" charset="0"/>
                <a:cs typeface="Times New Roman" panose="02020603050405020304" pitchFamily="18" charset="0"/>
              </a:rPr>
              <a:t>DESE develops plan guidance &amp; templates, sets targets, collects, reviews and posts plans</a:t>
            </a:r>
          </a:p>
          <a:p>
            <a:pPr marL="1225550" lvl="2" indent="-285750"/>
            <a:r>
              <a:rPr lang="en-US" sz="1800" dirty="0">
                <a:solidFill>
                  <a:srgbClr val="333333"/>
                </a:solidFill>
                <a:latin typeface="Helvetica" panose="020B0604020202020204" pitchFamily="34" charset="0"/>
                <a:cs typeface="Times New Roman" panose="02020603050405020304" pitchFamily="18" charset="0"/>
              </a:rPr>
              <a:t>Districts track their own progress in closing identified gaps; DESE tracks aggregate progress in closings gaps and submits annual reports to the legislature</a:t>
            </a:r>
          </a:p>
          <a:p>
            <a:pPr lvl="1">
              <a:buFont typeface="Wingdings" panose="05000000000000000000" pitchFamily="2" charset="2"/>
              <a:buChar char="§"/>
            </a:pPr>
            <a:endParaRPr lang="en-US" sz="1800" dirty="0">
              <a:solidFill>
                <a:srgbClr val="333333"/>
              </a:solidFill>
              <a:latin typeface="Helvetica" panose="020B0604020202020204" pitchFamily="34" charset="0"/>
              <a:cs typeface="Times New Roman" panose="02020603050405020304" pitchFamily="18" charset="0"/>
            </a:endParaRPr>
          </a:p>
          <a:p>
            <a:pPr lvl="1">
              <a:buFont typeface="Wingdings" panose="05000000000000000000" pitchFamily="2" charset="2"/>
              <a:buChar char="Ø"/>
            </a:pPr>
            <a:endParaRPr lang="en-US" sz="1800" dirty="0">
              <a:solidFill>
                <a:srgbClr val="333333"/>
              </a:solidFill>
              <a:latin typeface="Helvetica" panose="020B0604020202020204" pitchFamily="34" charset="0"/>
              <a:cs typeface="Times New Roman" panose="02020603050405020304" pitchFamily="18" charset="0"/>
            </a:endParaRPr>
          </a:p>
          <a:p>
            <a:pPr marL="939800" lvl="2" indent="0">
              <a:buNone/>
            </a:pPr>
            <a:endParaRPr lang="en-US" sz="1800" dirty="0">
              <a:solidFill>
                <a:srgbClr val="333333"/>
              </a:solidFill>
              <a:latin typeface="Helvetica" panose="020B0604020202020204" pitchFamily="34" charset="0"/>
              <a:cs typeface="Times New Roman" panose="02020603050405020304" pitchFamily="18" charset="0"/>
            </a:endParaRPr>
          </a:p>
          <a:p>
            <a:pPr marL="939800" lvl="2" indent="0">
              <a:buNone/>
            </a:pPr>
            <a:endParaRPr lang="en-US" sz="10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2540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indent="0">
              <a:buNone/>
            </a:pPr>
            <a:endParaRPr lang="en-US" dirty="0"/>
          </a:p>
        </p:txBody>
      </p:sp>
      <p:sp>
        <p:nvSpPr>
          <p:cNvPr id="4" name="Slide Number Placeholder 3">
            <a:extLst>
              <a:ext uri="{FF2B5EF4-FFF2-40B4-BE49-F238E27FC236}">
                <a16:creationId xmlns:a16="http://schemas.microsoft.com/office/drawing/2014/main" id="{393132B9-8BC4-49D2-A9BA-12F490DF220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203B6A"/>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0" cap="none" spc="0" normalizeH="0" baseline="0" noProof="0">
              <a:ln>
                <a:noFill/>
              </a:ln>
              <a:solidFill>
                <a:srgbClr val="203B6A"/>
              </a:solidFill>
              <a:effectLst/>
              <a:uLnTx/>
              <a:uFillTx/>
              <a:latin typeface="Quattrocento Sans"/>
              <a:sym typeface="Quattrocento Sans"/>
            </a:endParaRPr>
          </a:p>
        </p:txBody>
      </p:sp>
    </p:spTree>
    <p:extLst>
      <p:ext uri="{BB962C8B-B14F-4D97-AF65-F5344CB8AC3E}">
        <p14:creationId xmlns:p14="http://schemas.microsoft.com/office/powerpoint/2010/main" val="313845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Student Opportunity Commitments</a:t>
            </a:r>
            <a:endParaRPr dirty="0"/>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a:latin typeface="Calibri"/>
                <a:ea typeface="Calibri"/>
                <a:cs typeface="Calibri"/>
                <a:sym typeface="Calibri"/>
              </a:rPr>
              <a:t>The Department has established a planning process that asks each district to make 4 “Student Opportunity Commitments” in order to close opportunity and achievement gaps among student subgroups: </a:t>
            </a:r>
            <a:endParaRPr sz="2400">
              <a:latin typeface="Calibri"/>
              <a:ea typeface="Calibri"/>
              <a:cs typeface="Calibri"/>
              <a:sym typeface="Calibri"/>
            </a:endParaRPr>
          </a:p>
          <a:p>
            <a:pPr marL="419100" lvl="0" indent="-342900" algn="l" rtl="0">
              <a:lnSpc>
                <a:spcPct val="100000"/>
              </a:lnSpc>
              <a:spcBef>
                <a:spcPts val="1000"/>
              </a:spcBef>
              <a:spcAft>
                <a:spcPts val="0"/>
              </a:spcAft>
              <a:buSzPct val="115000"/>
              <a:buAutoNum type="arabicPeriod"/>
            </a:pPr>
            <a:r>
              <a:rPr lang="en-US" sz="2400" b="1">
                <a:latin typeface="Calibri"/>
                <a:ea typeface="Calibri"/>
                <a:cs typeface="Calibri"/>
                <a:sym typeface="Calibri"/>
              </a:rPr>
              <a:t>Intentionally focus on student groups</a:t>
            </a:r>
            <a:r>
              <a:rPr lang="en-US" sz="2400">
                <a:latin typeface="Calibri"/>
                <a:ea typeface="Calibri"/>
                <a:cs typeface="Calibri"/>
                <a:sym typeface="Calibri"/>
              </a:rPr>
              <a:t> who are not achieving at the same high levels as their peers;</a:t>
            </a:r>
            <a:endParaRPr sz="4000"/>
          </a:p>
          <a:p>
            <a:pPr marL="419100" lvl="0" indent="-342900" algn="l" rtl="0">
              <a:lnSpc>
                <a:spcPct val="100000"/>
              </a:lnSpc>
              <a:spcBef>
                <a:spcPts val="1000"/>
              </a:spcBef>
              <a:spcAft>
                <a:spcPts val="0"/>
              </a:spcAft>
              <a:buSzPct val="115000"/>
              <a:buAutoNum type="arabicPeriod"/>
            </a:pPr>
            <a:r>
              <a:rPr lang="en-US" sz="2400" b="1">
                <a:latin typeface="Calibri"/>
                <a:ea typeface="Calibri"/>
                <a:cs typeface="Calibri"/>
                <a:sym typeface="Calibri"/>
              </a:rPr>
              <a:t>Adopt, deepen or continue specific evidence-based programs to close opportunity and achievement gaps</a:t>
            </a:r>
            <a:r>
              <a:rPr lang="en-US" sz="2400">
                <a:latin typeface="Calibri"/>
                <a:ea typeface="Calibri"/>
                <a:cs typeface="Calibri"/>
                <a:sym typeface="Calibri"/>
              </a:rPr>
              <a:t> for student subgroups and </a:t>
            </a:r>
            <a:r>
              <a:rPr lang="en-US" sz="2400" b="1">
                <a:latin typeface="Calibri"/>
                <a:ea typeface="Calibri"/>
                <a:cs typeface="Calibri"/>
                <a:sym typeface="Calibri"/>
              </a:rPr>
              <a:t>allocate</a:t>
            </a:r>
            <a:r>
              <a:rPr lang="en-US" sz="2400">
                <a:latin typeface="Calibri"/>
                <a:ea typeface="Calibri"/>
                <a:cs typeface="Calibri"/>
                <a:sym typeface="Calibri"/>
              </a:rPr>
              <a:t> </a:t>
            </a:r>
            <a:r>
              <a:rPr lang="en-US" sz="2400" b="1">
                <a:latin typeface="Calibri"/>
                <a:ea typeface="Calibri"/>
                <a:cs typeface="Calibri"/>
                <a:sym typeface="Calibri"/>
              </a:rPr>
              <a:t>resources</a:t>
            </a:r>
            <a:r>
              <a:rPr lang="en-US" sz="2400">
                <a:latin typeface="Calibri"/>
                <a:ea typeface="Calibri"/>
                <a:cs typeface="Calibri"/>
                <a:sym typeface="Calibri"/>
              </a:rPr>
              <a:t> to support these programs;</a:t>
            </a:r>
            <a:endParaRPr sz="240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2400" b="1">
                <a:latin typeface="Calibri"/>
                <a:ea typeface="Calibri"/>
                <a:cs typeface="Calibri"/>
                <a:sym typeface="Calibri"/>
              </a:rPr>
              <a:t>Monitor success in reducing disparities in achievement among student subgroups</a:t>
            </a:r>
            <a:r>
              <a:rPr lang="en-US" sz="2400">
                <a:latin typeface="Calibri"/>
                <a:ea typeface="Calibri"/>
                <a:cs typeface="Calibri"/>
                <a:sym typeface="Calibri"/>
              </a:rPr>
              <a:t> over three years with a small number of metrics and targets; and</a:t>
            </a:r>
            <a:endParaRPr sz="240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2400" b="1">
                <a:latin typeface="Calibri"/>
                <a:ea typeface="Calibri"/>
                <a:cs typeface="Calibri"/>
                <a:sym typeface="Calibri"/>
              </a:rPr>
              <a:t>Engage families, particularly those families representing student subgroups </a:t>
            </a:r>
            <a:r>
              <a:rPr lang="en-US" sz="2400">
                <a:latin typeface="Calibri"/>
                <a:ea typeface="Calibri"/>
                <a:cs typeface="Calibri"/>
                <a:sym typeface="Calibri"/>
              </a:rPr>
              <a:t>most in need of support, about how best to meet their students’ needs.</a:t>
            </a:r>
            <a:endParaRPr sz="240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A8D2-CA48-44BC-85A4-D8E3019B072B}"/>
              </a:ext>
            </a:extLst>
          </p:cNvPr>
          <p:cNvSpPr>
            <a:spLocks noGrp="1"/>
          </p:cNvSpPr>
          <p:nvPr>
            <p:ph type="title"/>
          </p:nvPr>
        </p:nvSpPr>
        <p:spPr/>
        <p:txBody>
          <a:bodyPr/>
          <a:lstStyle/>
          <a:p>
            <a:r>
              <a:rPr lang="en-US" dirty="0"/>
              <a:t>So much has changed since we started SOA planning …</a:t>
            </a:r>
          </a:p>
        </p:txBody>
      </p:sp>
      <p:sp>
        <p:nvSpPr>
          <p:cNvPr id="3" name="Text Placeholder 2">
            <a:extLst>
              <a:ext uri="{FF2B5EF4-FFF2-40B4-BE49-F238E27FC236}">
                <a16:creationId xmlns:a16="http://schemas.microsoft.com/office/drawing/2014/main" id="{F8FA4EF5-C154-4CE0-BD43-5F143CB1C67A}"/>
              </a:ext>
            </a:extLst>
          </p:cNvPr>
          <p:cNvSpPr>
            <a:spLocks noGrp="1"/>
          </p:cNvSpPr>
          <p:nvPr>
            <p:ph type="body" idx="1"/>
          </p:nvPr>
        </p:nvSpPr>
        <p:spPr>
          <a:xfrm>
            <a:off x="567743" y="1393689"/>
            <a:ext cx="11249119" cy="5049746"/>
          </a:xfrm>
        </p:spPr>
        <p:txBody>
          <a:bodyPr/>
          <a:lstStyle/>
          <a:p>
            <a:endParaRPr lang="en-US"/>
          </a:p>
          <a:p>
            <a:r>
              <a:rPr lang="en-US"/>
              <a:t>Plans began to be developed before Covid 19 struck</a:t>
            </a:r>
          </a:p>
          <a:p>
            <a:r>
              <a:rPr lang="en-US"/>
              <a:t>Year 1 was extended multiple times to encompass 2 years,</a:t>
            </a:r>
          </a:p>
          <a:p>
            <a:pPr lvl="1"/>
            <a:r>
              <a:rPr lang="en-US"/>
              <a:t>SOA Chapter 70 increases didn’t happen in 2020-21, but are available for the 2021-22 school year</a:t>
            </a:r>
          </a:p>
          <a:p>
            <a:r>
              <a:rPr lang="en-US"/>
              <a:t>ESSER funds have come into play</a:t>
            </a:r>
          </a:p>
          <a:p>
            <a:r>
              <a:rPr lang="en-US"/>
              <a:t>We encourage districts to use this as an opportunity to rethink plans in light of new circumstances and new funding</a:t>
            </a:r>
          </a:p>
        </p:txBody>
      </p:sp>
      <p:sp>
        <p:nvSpPr>
          <p:cNvPr id="4" name="Slide Number Placeholder 3">
            <a:extLst>
              <a:ext uri="{FF2B5EF4-FFF2-40B4-BE49-F238E27FC236}">
                <a16:creationId xmlns:a16="http://schemas.microsoft.com/office/drawing/2014/main" id="{77FA16E4-18B0-436B-BEBD-1580F9ED3B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6" name="Picture 5" descr="Blue facemask">
            <a:extLst>
              <a:ext uri="{FF2B5EF4-FFF2-40B4-BE49-F238E27FC236}">
                <a16:creationId xmlns:a16="http://schemas.microsoft.com/office/drawing/2014/main" id="{5FA6F903-1E91-4C47-973B-004FFA7A995B}"/>
              </a:ext>
            </a:extLst>
          </p:cNvPr>
          <p:cNvPicPr>
            <a:picLocks noChangeAspect="1"/>
          </p:cNvPicPr>
          <p:nvPr/>
        </p:nvPicPr>
        <p:blipFill>
          <a:blip r:embed="rId3"/>
          <a:stretch>
            <a:fillRect/>
          </a:stretch>
        </p:blipFill>
        <p:spPr>
          <a:xfrm>
            <a:off x="10078393" y="288925"/>
            <a:ext cx="1075382" cy="716921"/>
          </a:xfrm>
          <a:prstGeom prst="rect">
            <a:avLst/>
          </a:prstGeom>
        </p:spPr>
      </p:pic>
      <p:sp>
        <p:nvSpPr>
          <p:cNvPr id="7" name="Google Shape;153;g6e8ef2e9a8_2_110">
            <a:extLst>
              <a:ext uri="{FF2B5EF4-FFF2-40B4-BE49-F238E27FC236}">
                <a16:creationId xmlns:a16="http://schemas.microsoft.com/office/drawing/2014/main" id="{93468BC2-2C1D-4CDF-B309-877A614EA606}"/>
              </a:ext>
            </a:extLst>
          </p:cNvPr>
          <p:cNvSpPr txBox="1">
            <a:spLocks/>
          </p:cNvSpPr>
          <p:nvPr/>
        </p:nvSpPr>
        <p:spPr>
          <a:xfrm>
            <a:off x="486378" y="1219066"/>
            <a:ext cx="11330484" cy="776700"/>
          </a:xfrm>
          <a:prstGeom prst="rect">
            <a:avLst/>
          </a:prstGeom>
          <a:solidFill>
            <a:srgbClr val="E3852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a:latin typeface="Calibri"/>
                <a:cs typeface="Calibri"/>
              </a:rPr>
              <a:t>The pandemic</a:t>
            </a:r>
            <a:r>
              <a:rPr lang="en-US" sz="2800" b="1">
                <a:latin typeface="Calibri"/>
                <a:cs typeface="Calibri"/>
              </a:rPr>
              <a:t> </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265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A8D2-CA48-44BC-85A4-D8E3019B072B}"/>
              </a:ext>
            </a:extLst>
          </p:cNvPr>
          <p:cNvSpPr>
            <a:spLocks noGrp="1"/>
          </p:cNvSpPr>
          <p:nvPr>
            <p:ph type="title"/>
          </p:nvPr>
        </p:nvSpPr>
        <p:spPr/>
        <p:txBody>
          <a:bodyPr/>
          <a:lstStyle/>
          <a:p>
            <a:r>
              <a:rPr lang="en-US"/>
              <a:t>Making the adjustments for 2021-22 …</a:t>
            </a:r>
          </a:p>
        </p:txBody>
      </p:sp>
      <p:sp>
        <p:nvSpPr>
          <p:cNvPr id="3" name="Text Placeholder 2">
            <a:extLst>
              <a:ext uri="{FF2B5EF4-FFF2-40B4-BE49-F238E27FC236}">
                <a16:creationId xmlns:a16="http://schemas.microsoft.com/office/drawing/2014/main" id="{F8FA4EF5-C154-4CE0-BD43-5F143CB1C67A}"/>
              </a:ext>
            </a:extLst>
          </p:cNvPr>
          <p:cNvSpPr>
            <a:spLocks noGrp="1"/>
          </p:cNvSpPr>
          <p:nvPr>
            <p:ph type="body" idx="1"/>
          </p:nvPr>
        </p:nvSpPr>
        <p:spPr>
          <a:xfrm>
            <a:off x="567743" y="1230403"/>
            <a:ext cx="11249119" cy="5049746"/>
          </a:xfrm>
        </p:spPr>
        <p:txBody>
          <a:bodyPr/>
          <a:lstStyle/>
          <a:p>
            <a:r>
              <a:rPr lang="en-US"/>
              <a:t>Making the reflection and revision process for your plan as light a lift as possible </a:t>
            </a:r>
          </a:p>
          <a:p>
            <a:r>
              <a:rPr lang="en-US"/>
              <a:t>Expanding the Evidence-Based Program recommendations to align with ESSER guidelines</a:t>
            </a:r>
          </a:p>
          <a:p>
            <a:r>
              <a:rPr lang="en-US"/>
              <a:t>Recognizing that districts have already begun implementing their SOA plans, adding questions about the implementation progress </a:t>
            </a:r>
          </a:p>
        </p:txBody>
      </p:sp>
      <p:sp>
        <p:nvSpPr>
          <p:cNvPr id="4" name="Slide Number Placeholder 3">
            <a:extLst>
              <a:ext uri="{FF2B5EF4-FFF2-40B4-BE49-F238E27FC236}">
                <a16:creationId xmlns:a16="http://schemas.microsoft.com/office/drawing/2014/main" id="{77FA16E4-18B0-436B-BEBD-1580F9ED3B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05709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35B2-7552-4F69-B208-AAE641389635}"/>
              </a:ext>
            </a:extLst>
          </p:cNvPr>
          <p:cNvSpPr>
            <a:spLocks noGrp="1"/>
          </p:cNvSpPr>
          <p:nvPr>
            <p:ph type="title"/>
          </p:nvPr>
        </p:nvSpPr>
        <p:spPr/>
        <p:txBody>
          <a:bodyPr/>
          <a:lstStyle/>
          <a:p>
            <a:r>
              <a:rPr lang="en-US"/>
              <a:t>When revisiting your original SOA plan … </a:t>
            </a:r>
          </a:p>
        </p:txBody>
      </p:sp>
      <p:sp>
        <p:nvSpPr>
          <p:cNvPr id="3" name="Text Placeholder 2">
            <a:extLst>
              <a:ext uri="{FF2B5EF4-FFF2-40B4-BE49-F238E27FC236}">
                <a16:creationId xmlns:a16="http://schemas.microsoft.com/office/drawing/2014/main" id="{1239800F-6DC7-48D7-8C32-10564A5B3FC8}"/>
              </a:ext>
            </a:extLst>
          </p:cNvPr>
          <p:cNvSpPr>
            <a:spLocks noGrp="1"/>
          </p:cNvSpPr>
          <p:nvPr>
            <p:ph type="body" idx="1"/>
          </p:nvPr>
        </p:nvSpPr>
        <p:spPr/>
        <p:txBody>
          <a:bodyPr/>
          <a:lstStyle/>
          <a:p>
            <a:r>
              <a:rPr lang="en-US" dirty="0"/>
              <a:t>Reengage your stakeholders around changing student needs and new opportunities</a:t>
            </a:r>
          </a:p>
          <a:p>
            <a:r>
              <a:rPr lang="en-US" dirty="0"/>
              <a:t>Reexamine programs: Are these still the most important things to be working on?</a:t>
            </a:r>
          </a:p>
          <a:p>
            <a:r>
              <a:rPr lang="en-US" dirty="0"/>
              <a:t>Be attentive to coherence across funding streams</a:t>
            </a:r>
          </a:p>
          <a:p>
            <a:r>
              <a:rPr lang="en-US" dirty="0"/>
              <a:t>Continue to focus on a few key areas to close opportunity gaps</a:t>
            </a:r>
          </a:p>
          <a:p>
            <a:pPr lvl="1"/>
            <a:r>
              <a:rPr lang="en-US" dirty="0"/>
              <a:t>Adopt, deepen or continue your evidence-based programs</a:t>
            </a:r>
          </a:p>
        </p:txBody>
      </p:sp>
      <p:sp>
        <p:nvSpPr>
          <p:cNvPr id="4" name="Slide Number Placeholder 3">
            <a:extLst>
              <a:ext uri="{FF2B5EF4-FFF2-40B4-BE49-F238E27FC236}">
                <a16:creationId xmlns:a16="http://schemas.microsoft.com/office/drawing/2014/main" id="{01C1CB9B-1FA0-425A-98BD-CCD1FFE3C4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73908009"/>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4c63c8a-9b6f-4c60-8cde-76449f385ed7">
      <UserInfo>
        <DisplayName>Johnston, Karen (DESE)</DisplayName>
        <AccountId>39</AccountId>
        <AccountType/>
      </UserInfo>
      <UserInfo>
        <DisplayName>Slayton, Abigail T (DESE)</DisplayName>
        <AccountId>30</AccountId>
        <AccountType/>
      </UserInfo>
      <UserInfo>
        <DisplayName>Bhasin, Komal (DESE)</DisplayName>
        <AccountId>79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737CB4CF8F154490DC527C1CE931C9" ma:contentTypeVersion="4" ma:contentTypeDescription="Create a new document." ma:contentTypeScope="" ma:versionID="6ebc82b42ee7baf35b208d86bbc8a4a7">
  <xsd:schema xmlns:xsd="http://www.w3.org/2001/XMLSchema" xmlns:xs="http://www.w3.org/2001/XMLSchema" xmlns:p="http://schemas.microsoft.com/office/2006/metadata/properties" xmlns:ns2="4d87d03e-2f99-48da-a6db-f0ed0cdf4de8" xmlns:ns3="44c63c8a-9b6f-4c60-8cde-76449f385ed7" targetNamespace="http://schemas.microsoft.com/office/2006/metadata/properties" ma:root="true" ma:fieldsID="9ac1b68757cc6a5d1bf7e1c035b61658" ns2:_="" ns3:_="">
    <xsd:import namespace="4d87d03e-2f99-48da-a6db-f0ed0cdf4de8"/>
    <xsd:import namespace="44c63c8a-9b6f-4c60-8cde-76449f385e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7d03e-2f99-48da-a6db-f0ed0cdf4d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c63c8a-9b6f-4c60-8cde-76449f385e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EDFC36-82D7-4DDA-8416-84657296D64F}">
  <ds:schemaRefs>
    <ds:schemaRef ds:uri="44c63c8a-9b6f-4c60-8cde-76449f385ed7"/>
    <ds:schemaRef ds:uri="http://purl.org/dc/terms/"/>
    <ds:schemaRef ds:uri="4d87d03e-2f99-48da-a6db-f0ed0cdf4de8"/>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AC769AF-E8F5-45C4-B0A1-1FCCC563CBFF}">
  <ds:schemaRefs>
    <ds:schemaRef ds:uri="44c63c8a-9b6f-4c60-8cde-76449f385ed7"/>
    <ds:schemaRef ds:uri="4d87d03e-2f99-48da-a6db-f0ed0cdf4d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1C2D4B-B65A-4635-9EE7-64EECC5F3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5374</Words>
  <Application>Microsoft Office PowerPoint</Application>
  <PresentationFormat>Widescreen</PresentationFormat>
  <Paragraphs>316</Paragraphs>
  <Slides>26</Slides>
  <Notes>26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26</vt:i4>
      </vt:variant>
    </vt:vector>
  </HeadingPairs>
  <TitlesOfParts>
    <vt:vector size="42" baseType="lpstr">
      <vt:lpstr>Wingdings</vt:lpstr>
      <vt:lpstr>Noto Sans Symbols</vt:lpstr>
      <vt:lpstr>Helvetica</vt:lpstr>
      <vt:lpstr>Segoe UI</vt:lpstr>
      <vt:lpstr>Quattrocento Sans</vt:lpstr>
      <vt:lpstr>Helvetica Neue</vt:lpstr>
      <vt:lpstr>Calibri</vt:lpstr>
      <vt:lpstr>Courier New</vt:lpstr>
      <vt:lpstr>Calibri Light</vt:lpstr>
      <vt:lpstr>等线</vt:lpstr>
      <vt:lpstr>Segoe SemiBold</vt:lpstr>
      <vt:lpstr>Source Sans Pro</vt:lpstr>
      <vt:lpstr>Arial</vt:lpstr>
      <vt:lpstr>游明朝</vt:lpstr>
      <vt:lpstr>ESE​​</vt:lpstr>
      <vt:lpstr>office theme</vt:lpstr>
      <vt:lpstr>Student Opportunity Act 2021-22 Plan Amendment Overview Webinar    </vt:lpstr>
      <vt:lpstr>Welcome &amp; Opening</vt:lpstr>
      <vt:lpstr>A Message from Commissioner Riley</vt:lpstr>
      <vt:lpstr>Welcome &amp; Opening</vt:lpstr>
      <vt:lpstr>AN ACT RELATIVE TO EDUCATIONAL OPPORTUNITY FOR STUDENTS  (aka The Student Opportunity Act, Chapter 132 of the Acts of 2019)</vt:lpstr>
      <vt:lpstr>Student Opportunity Commitments</vt:lpstr>
      <vt:lpstr>So much has changed since we started SOA planning …</vt:lpstr>
      <vt:lpstr>Making the adjustments for 2021-22 …</vt:lpstr>
      <vt:lpstr>When revisiting your original SOA plan … </vt:lpstr>
      <vt:lpstr>Welcome &amp; Opening</vt:lpstr>
      <vt:lpstr>New and Revised/Expanded Evidence-Based Program Areas</vt:lpstr>
      <vt:lpstr>Evidence-based programs: 21 examples of high-quality programs</vt:lpstr>
      <vt:lpstr>Evidence-based programs: 21 examples of high-quality programs (cont.)</vt:lpstr>
      <vt:lpstr>Evidence-based programs: 21 examples of high-quality programs (cont.)</vt:lpstr>
      <vt:lpstr>Welcome &amp; Opening</vt:lpstr>
      <vt:lpstr>Streamlining SOA Plan Application Process</vt:lpstr>
      <vt:lpstr>Prepopulating plans with disaggregated student data  </vt:lpstr>
      <vt:lpstr>Changes to budget data </vt:lpstr>
      <vt:lpstr>Entering FY22 Budget Detail</vt:lpstr>
      <vt:lpstr>Entering FY22 Budget Detail</vt:lpstr>
      <vt:lpstr>Gathering more detailed information about implementation</vt:lpstr>
      <vt:lpstr>SOA Plan Amendment Timeline</vt:lpstr>
      <vt:lpstr>SOA Resources and Supports</vt:lpstr>
      <vt:lpstr>DESE Supports: Data Analytics</vt:lpstr>
      <vt:lpstr>How To Get Started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 2021-22 Overview Webinar</dc:title>
  <dc:subject/>
  <dc:creator>DESE</dc:creator>
  <cp:lastModifiedBy>Zou, Dong (EOE)</cp:lastModifiedBy>
  <cp:revision>8</cp:revision>
  <dcterms:created xsi:type="dcterms:W3CDTF">2020-02-10T21:00:06Z</dcterms:created>
  <dcterms:modified xsi:type="dcterms:W3CDTF">2022-02-10T14:59:16Z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10 2022</vt:lpwstr>
  </property>
</Properties>
</file>